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Default Extension="wmv" ContentType="video/x-ms-wmv"/>
  <Override PartName="/ppt/presentation.xml" ContentType="application/vnd.openxmlformats-officedocument.presentationml.presentation.main+xml"/>
  <Override PartName="/ppt/slides/slide15.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7.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s/slide35.xml" ContentType="application/vnd.openxmlformats-officedocument.presentationml.slide+xml"/>
  <Override PartName="/ppt/slides/slide55.xml" ContentType="application/vnd.openxmlformats-officedocument.presentationml.slide+xml"/>
  <Override PartName="/ppt/slides/slide36.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44.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notesSlides/notesSlide21.xml" ContentType="application/vnd.openxmlformats-officedocument.presentationml.notesSlide+xml"/>
  <Override PartName="/ppt/notesSlides/notesSlide25.xml" ContentType="application/vnd.openxmlformats-officedocument.presentationml.notesSlide+xml"/>
  <Override PartName="/ppt/notesSlides/notesSlide16.xml" ContentType="application/vnd.openxmlformats-officedocument.presentationml.notesSlide+xml"/>
  <Override PartName="/ppt/notesSlides/notesSlide20.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slideMasters/slideMaster1.xml" ContentType="application/vnd.openxmlformats-officedocument.presentationml.slideMaster+xml"/>
  <Override PartName="/ppt/notesSlides/notesSlide12.xml" ContentType="application/vnd.openxmlformats-officedocument.presentationml.notesSlide+xml"/>
  <Override PartName="/ppt/notesSlides/notesSlide19.xml" ContentType="application/vnd.openxmlformats-officedocument.presentationml.notesSlide+xml"/>
  <Override PartName="/ppt/notesSlides/notesSlide11.xml" ContentType="application/vnd.openxmlformats-officedocument.presentationml.notesSlide+xml"/>
  <Override PartName="/ppt/notesSlides/notesSlide15.xml" ContentType="application/vnd.openxmlformats-officedocument.presentationml.notesSlide+xml"/>
  <Override PartName="/ppt/notesSlides/notesSlide18.xml" ContentType="application/vnd.openxmlformats-officedocument.presentationml.notesSlide+xml"/>
  <Override PartName="/ppt/notesSlides/notesSlide14.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4.xml" ContentType="application/vnd.openxmlformats-officedocument.customXmlPropertie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5.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316" r:id="rId2"/>
    <p:sldId id="318" r:id="rId3"/>
    <p:sldId id="343" r:id="rId4"/>
    <p:sldId id="308" r:id="rId5"/>
    <p:sldId id="277" r:id="rId6"/>
    <p:sldId id="276" r:id="rId7"/>
    <p:sldId id="274" r:id="rId8"/>
    <p:sldId id="292" r:id="rId9"/>
    <p:sldId id="291" r:id="rId10"/>
    <p:sldId id="327" r:id="rId11"/>
    <p:sldId id="320" r:id="rId12"/>
    <p:sldId id="313" r:id="rId13"/>
    <p:sldId id="331" r:id="rId14"/>
    <p:sldId id="332" r:id="rId15"/>
    <p:sldId id="334" r:id="rId16"/>
    <p:sldId id="324" r:id="rId17"/>
    <p:sldId id="335" r:id="rId18"/>
    <p:sldId id="337" r:id="rId19"/>
    <p:sldId id="280" r:id="rId20"/>
    <p:sldId id="283" r:id="rId21"/>
    <p:sldId id="284" r:id="rId22"/>
    <p:sldId id="338" r:id="rId23"/>
    <p:sldId id="310" r:id="rId24"/>
    <p:sldId id="341" r:id="rId25"/>
    <p:sldId id="345" r:id="rId26"/>
    <p:sldId id="312" r:id="rId27"/>
    <p:sldId id="315" r:id="rId28"/>
    <p:sldId id="314" r:id="rId29"/>
    <p:sldId id="347" r:id="rId30"/>
    <p:sldId id="325" r:id="rId31"/>
    <p:sldId id="356" r:id="rId32"/>
    <p:sldId id="357" r:id="rId33"/>
    <p:sldId id="326" r:id="rId34"/>
    <p:sldId id="305" r:id="rId35"/>
    <p:sldId id="296" r:id="rId36"/>
    <p:sldId id="297" r:id="rId37"/>
    <p:sldId id="358" r:id="rId38"/>
    <p:sldId id="307" r:id="rId39"/>
    <p:sldId id="319" r:id="rId40"/>
    <p:sldId id="329" r:id="rId41"/>
    <p:sldId id="336" r:id="rId42"/>
    <p:sldId id="333" r:id="rId43"/>
    <p:sldId id="281" r:id="rId44"/>
    <p:sldId id="339" r:id="rId45"/>
    <p:sldId id="340" r:id="rId46"/>
    <p:sldId id="344" r:id="rId47"/>
    <p:sldId id="346" r:id="rId48"/>
    <p:sldId id="348" r:id="rId49"/>
    <p:sldId id="349" r:id="rId50"/>
    <p:sldId id="350" r:id="rId51"/>
    <p:sldId id="351" r:id="rId52"/>
    <p:sldId id="352" r:id="rId53"/>
    <p:sldId id="353" r:id="rId54"/>
    <p:sldId id="354" r:id="rId55"/>
    <p:sldId id="355"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F8F8F8"/>
    <a:srgbClr val="DDDDDD"/>
    <a:srgbClr val="B2B2B2"/>
    <a:srgbClr val="3366FF"/>
    <a:srgbClr val="33CC33"/>
    <a:srgbClr val="66FF66"/>
    <a:srgbClr val="008000"/>
    <a:srgbClr val="C0C0C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3" autoAdjust="0"/>
    <p:restoredTop sz="70552" autoAdjust="0"/>
  </p:normalViewPr>
  <p:slideViewPr>
    <p:cSldViewPr snapToGrid="0">
      <p:cViewPr>
        <p:scale>
          <a:sx n="66" d="100"/>
          <a:sy n="66" d="100"/>
        </p:scale>
        <p:origin x="-1973" y="-20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95" d="100"/>
          <a:sy n="95" d="100"/>
        </p:scale>
        <p:origin x="-292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66" Type="http://schemas.openxmlformats.org/officeDocument/2006/relationships/customXml" Target="../customXml/item4.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67" Type="http://schemas.openxmlformats.org/officeDocument/2006/relationships/customXml" Target="../customXml/item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65"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5/8/2013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‹Nr.›</a:t>
            </a:fld>
            <a:endParaRPr lang="en-US" dirty="0"/>
          </a:p>
        </p:txBody>
      </p:sp>
    </p:spTree>
    <p:extLst>
      <p:ext uri="{BB962C8B-B14F-4D97-AF65-F5344CB8AC3E}">
        <p14:creationId xmlns:p14="http://schemas.microsoft.com/office/powerpoint/2010/main" val="419737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5/8/2013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‹Nr.›</a:t>
            </a:fld>
            <a:endParaRPr lang="en-US" dirty="0"/>
          </a:p>
        </p:txBody>
      </p:sp>
    </p:spTree>
    <p:extLst>
      <p:ext uri="{BB962C8B-B14F-4D97-AF65-F5344CB8AC3E}">
        <p14:creationId xmlns:p14="http://schemas.microsoft.com/office/powerpoint/2010/main" val="373461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baseline="0" dirty="0" smtClean="0"/>
          </a:p>
          <a:p>
            <a:endParaRPr lang="en-US" dirty="0"/>
          </a:p>
        </p:txBody>
      </p:sp>
      <p:sp>
        <p:nvSpPr>
          <p:cNvPr id="4" name="Foliennummernplatzhalter 3"/>
          <p:cNvSpPr>
            <a:spLocks noGrp="1"/>
          </p:cNvSpPr>
          <p:nvPr>
            <p:ph type="sldNum" sz="quarter" idx="10"/>
          </p:nvPr>
        </p:nvSpPr>
        <p:spPr/>
        <p:txBody>
          <a:bodyPr/>
          <a:lstStyle/>
          <a:p>
            <a:fld id="{AD73B8C3-A209-4A55-9261-22C2A02B3159}" type="slidenum">
              <a:rPr lang="en-US" smtClean="0"/>
              <a:pPr/>
              <a:t>5</a:t>
            </a:fld>
            <a:endParaRPr lang="en-US" dirty="0"/>
          </a:p>
        </p:txBody>
      </p:sp>
    </p:spTree>
    <p:extLst>
      <p:ext uri="{BB962C8B-B14F-4D97-AF65-F5344CB8AC3E}">
        <p14:creationId xmlns:p14="http://schemas.microsoft.com/office/powerpoint/2010/main" val="3473014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D73B8C3-A209-4A55-9261-22C2A02B3159}" type="slidenum">
              <a:rPr lang="en-US" smtClean="0"/>
              <a:pPr/>
              <a:t>21</a:t>
            </a:fld>
            <a:endParaRPr lang="en-US" dirty="0"/>
          </a:p>
        </p:txBody>
      </p:sp>
    </p:spTree>
    <p:extLst>
      <p:ext uri="{BB962C8B-B14F-4D97-AF65-F5344CB8AC3E}">
        <p14:creationId xmlns:p14="http://schemas.microsoft.com/office/powerpoint/2010/main" val="861227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D73B8C3-A209-4A55-9261-22C2A02B3159}" type="slidenum">
              <a:rPr lang="en-US" smtClean="0"/>
              <a:pPr/>
              <a:t>22</a:t>
            </a:fld>
            <a:endParaRPr lang="en-US" dirty="0"/>
          </a:p>
        </p:txBody>
      </p:sp>
    </p:spTree>
    <p:extLst>
      <p:ext uri="{BB962C8B-B14F-4D97-AF65-F5344CB8AC3E}">
        <p14:creationId xmlns:p14="http://schemas.microsoft.com/office/powerpoint/2010/main" val="1042316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baseline="0" dirty="0" smtClean="0"/>
          </a:p>
          <a:p>
            <a:endParaRPr lang="en-US" baseline="0" dirty="0" smtClean="0"/>
          </a:p>
        </p:txBody>
      </p:sp>
      <p:sp>
        <p:nvSpPr>
          <p:cNvPr id="4" name="Foliennummernplatzhalter 3"/>
          <p:cNvSpPr>
            <a:spLocks noGrp="1"/>
          </p:cNvSpPr>
          <p:nvPr>
            <p:ph type="sldNum" sz="quarter" idx="10"/>
          </p:nvPr>
        </p:nvSpPr>
        <p:spPr/>
        <p:txBody>
          <a:bodyPr/>
          <a:lstStyle/>
          <a:p>
            <a:fld id="{AD73B8C3-A209-4A55-9261-22C2A02B3159}" type="slidenum">
              <a:rPr lang="en-US" smtClean="0"/>
              <a:pPr/>
              <a:t>24</a:t>
            </a:fld>
            <a:endParaRPr lang="en-US" dirty="0"/>
          </a:p>
        </p:txBody>
      </p:sp>
    </p:spTree>
    <p:extLst>
      <p:ext uri="{BB962C8B-B14F-4D97-AF65-F5344CB8AC3E}">
        <p14:creationId xmlns:p14="http://schemas.microsoft.com/office/powerpoint/2010/main" val="3601892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D73B8C3-A209-4A55-9261-22C2A02B3159}" type="slidenum">
              <a:rPr lang="en-US" smtClean="0"/>
              <a:pPr/>
              <a:t>25</a:t>
            </a:fld>
            <a:endParaRPr lang="en-US" dirty="0"/>
          </a:p>
        </p:txBody>
      </p:sp>
    </p:spTree>
    <p:extLst>
      <p:ext uri="{BB962C8B-B14F-4D97-AF65-F5344CB8AC3E}">
        <p14:creationId xmlns:p14="http://schemas.microsoft.com/office/powerpoint/2010/main" val="1042316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D73B8C3-A209-4A55-9261-22C2A02B3159}" type="slidenum">
              <a:rPr lang="en-US" smtClean="0"/>
              <a:pPr/>
              <a:t>26</a:t>
            </a:fld>
            <a:endParaRPr lang="en-US" dirty="0"/>
          </a:p>
        </p:txBody>
      </p:sp>
    </p:spTree>
    <p:extLst>
      <p:ext uri="{BB962C8B-B14F-4D97-AF65-F5344CB8AC3E}">
        <p14:creationId xmlns:p14="http://schemas.microsoft.com/office/powerpoint/2010/main" val="1181670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1152525" y="690563"/>
            <a:ext cx="4554538" cy="3417887"/>
          </a:xfrm>
          <a:ln/>
        </p:spPr>
      </p:sp>
      <p:sp>
        <p:nvSpPr>
          <p:cNvPr id="55299"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D73B8C3-A209-4A55-9261-22C2A02B3159}" type="slidenum">
              <a:rPr lang="en-US" smtClean="0"/>
              <a:pPr/>
              <a:t>28</a:t>
            </a:fld>
            <a:endParaRPr lang="en-US"/>
          </a:p>
        </p:txBody>
      </p:sp>
    </p:spTree>
    <p:extLst>
      <p:ext uri="{BB962C8B-B14F-4D97-AF65-F5344CB8AC3E}">
        <p14:creationId xmlns:p14="http://schemas.microsoft.com/office/powerpoint/2010/main" val="3932067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D73B8C3-A209-4A55-9261-22C2A02B3159}" type="slidenum">
              <a:rPr lang="en-US" smtClean="0"/>
              <a:pPr/>
              <a:t>30</a:t>
            </a:fld>
            <a:endParaRPr lang="en-US" dirty="0"/>
          </a:p>
        </p:txBody>
      </p:sp>
    </p:spTree>
    <p:extLst>
      <p:ext uri="{BB962C8B-B14F-4D97-AF65-F5344CB8AC3E}">
        <p14:creationId xmlns:p14="http://schemas.microsoft.com/office/powerpoint/2010/main" val="4138933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D73B8C3-A209-4A55-9261-22C2A02B3159}" type="slidenum">
              <a:rPr lang="en-US" smtClean="0"/>
              <a:pPr/>
              <a:t>31</a:t>
            </a:fld>
            <a:endParaRPr lang="en-US" dirty="0"/>
          </a:p>
        </p:txBody>
      </p:sp>
    </p:spTree>
    <p:extLst>
      <p:ext uri="{BB962C8B-B14F-4D97-AF65-F5344CB8AC3E}">
        <p14:creationId xmlns:p14="http://schemas.microsoft.com/office/powerpoint/2010/main" val="1042316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p>
            <a:fld id="{1FA1CDD1-19B6-4A57-AF1A-216480508CF2}" type="slidenum">
              <a:rPr lang="en-US" smtClean="0"/>
              <a:pPr/>
              <a:t>32</a:t>
            </a:fld>
            <a:endParaRPr lang="en-US" smtClean="0"/>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p:spPr>
        <p:txBody>
          <a:bodyPr/>
          <a:lstStyle/>
          <a:p>
            <a:pPr eaLnBrk="1" hangingPunct="1"/>
            <a:endParaRPr lang="de-DE"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D73B8C3-A209-4A55-9261-22C2A02B3159}" type="slidenum">
              <a:rPr lang="en-US" smtClean="0"/>
              <a:pPr/>
              <a:t>7</a:t>
            </a:fld>
            <a:endParaRPr lang="en-US" dirty="0"/>
          </a:p>
        </p:txBody>
      </p:sp>
    </p:spTree>
    <p:extLst>
      <p:ext uri="{BB962C8B-B14F-4D97-AF65-F5344CB8AC3E}">
        <p14:creationId xmlns:p14="http://schemas.microsoft.com/office/powerpoint/2010/main" val="2014080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1110E7-58E3-48D9-A706-F549A0A1171D}" type="slidenum">
              <a:rPr lang="en-US"/>
              <a:pPr/>
              <a:t>35</a:t>
            </a:fld>
            <a:endParaRPr lang="en-US"/>
          </a:p>
        </p:txBody>
      </p:sp>
      <p:sp>
        <p:nvSpPr>
          <p:cNvPr id="280578" name="Rectangle 2"/>
          <p:cNvSpPr>
            <a:spLocks noGrp="1" noRot="1" noChangeAspect="1" noChangeArrowheads="1" noTextEdit="1"/>
          </p:cNvSpPr>
          <p:nvPr>
            <p:ph type="sldImg"/>
          </p:nvPr>
        </p:nvSpPr>
        <p:spPr>
          <a:xfrm>
            <a:off x="1150938" y="692150"/>
            <a:ext cx="4556125" cy="3416300"/>
          </a:xfrm>
          <a:ln/>
        </p:spPr>
      </p:sp>
      <p:sp>
        <p:nvSpPr>
          <p:cNvPr id="280579" name="Rectangle 3"/>
          <p:cNvSpPr>
            <a:spLocks noGrp="1" noChangeArrowheads="1"/>
          </p:cNvSpPr>
          <p:nvPr>
            <p:ph type="body" idx="1"/>
          </p:nvPr>
        </p:nvSpPr>
        <p:spPr>
          <a:xfrm>
            <a:off x="914400" y="4340902"/>
            <a:ext cx="5029200" cy="4117611"/>
          </a:xfrm>
        </p:spPr>
        <p:txBody>
          <a:bodyPr/>
          <a:lstStyle/>
          <a:p>
            <a:pPr marL="226108" indent="-226108"/>
            <a:endParaRPr lang="de-D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1110E7-58E3-48D9-A706-F549A0A1171D}" type="slidenum">
              <a:rPr lang="en-US"/>
              <a:pPr/>
              <a:t>38</a:t>
            </a:fld>
            <a:endParaRPr lang="en-US"/>
          </a:p>
        </p:txBody>
      </p:sp>
      <p:sp>
        <p:nvSpPr>
          <p:cNvPr id="280578" name="Rectangle 2"/>
          <p:cNvSpPr>
            <a:spLocks noGrp="1" noRot="1" noChangeAspect="1" noChangeArrowheads="1" noTextEdit="1"/>
          </p:cNvSpPr>
          <p:nvPr>
            <p:ph type="sldImg"/>
          </p:nvPr>
        </p:nvSpPr>
        <p:spPr>
          <a:xfrm>
            <a:off x="1150938" y="692150"/>
            <a:ext cx="4556125" cy="3416300"/>
          </a:xfrm>
          <a:ln/>
        </p:spPr>
      </p:sp>
      <p:sp>
        <p:nvSpPr>
          <p:cNvPr id="280579" name="Rectangle 3"/>
          <p:cNvSpPr>
            <a:spLocks noGrp="1" noChangeArrowheads="1"/>
          </p:cNvSpPr>
          <p:nvPr>
            <p:ph type="body" idx="1"/>
          </p:nvPr>
        </p:nvSpPr>
        <p:spPr>
          <a:xfrm>
            <a:off x="914400" y="4340902"/>
            <a:ext cx="5029200" cy="4117611"/>
          </a:xfrm>
        </p:spPr>
        <p:txBody>
          <a:bodyPr/>
          <a:lstStyle/>
          <a:p>
            <a:pPr marL="226108" indent="-226108"/>
            <a:endParaRPr lang="de-DE"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666EAA-4106-4DD2-8B96-1827CAEDB61B}" type="slidenum">
              <a:rPr lang="en-US"/>
              <a:pPr/>
              <a:t>48</a:t>
            </a:fld>
            <a:endParaRPr lang="en-US"/>
          </a:p>
        </p:txBody>
      </p:sp>
      <p:sp>
        <p:nvSpPr>
          <p:cNvPr id="172034" name="Rectangle 2"/>
          <p:cNvSpPr>
            <a:spLocks noGrp="1" noRot="1" noChangeAspect="1" noChangeArrowheads="1" noTextEdit="1"/>
          </p:cNvSpPr>
          <p:nvPr>
            <p:ph type="sldImg"/>
          </p:nvPr>
        </p:nvSpPr>
        <p:spPr>
          <a:xfrm>
            <a:off x="1149350" y="690563"/>
            <a:ext cx="4557713" cy="3417887"/>
          </a:xfrm>
          <a:ln/>
        </p:spPr>
      </p:sp>
      <p:sp>
        <p:nvSpPr>
          <p:cNvPr id="172035" name="Rectangle 3"/>
          <p:cNvSpPr>
            <a:spLocks noGrp="1" noChangeArrowheads="1"/>
          </p:cNvSpPr>
          <p:nvPr>
            <p:ph type="body" idx="1"/>
          </p:nvPr>
        </p:nvSpPr>
        <p:spPr>
          <a:xfrm>
            <a:off x="915988" y="4341813"/>
            <a:ext cx="5026025" cy="4116387"/>
          </a:xfrm>
        </p:spPr>
        <p:txBody>
          <a:bodyPr/>
          <a:lstStyle/>
          <a:p>
            <a:pPr marL="228600" indent="-228600"/>
            <a:endParaRPr lang="de-D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2BE0486D-D24A-413E-89EB-330D51952534}" type="slidenum">
              <a:rPr lang="en-US" smtClean="0"/>
              <a:pPr>
                <a:defRPr/>
              </a:pPr>
              <a:t>49</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p>
            <a:fld id="{E8DC1945-395C-483E-B3EF-3C96D1725350}" type="slidenum">
              <a:rPr lang="en-US" smtClean="0"/>
              <a:pPr/>
              <a:t>53</a:t>
            </a:fld>
            <a:endParaRPr lang="en-US" smtClean="0"/>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p:spPr>
        <p:txBody>
          <a:bodyPr/>
          <a:lstStyle/>
          <a:p>
            <a:pPr eaLnBrk="1" hangingPunct="1"/>
            <a:endParaRPr lang="de-DE"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p>
            <a:fld id="{1FA1CDD1-19B6-4A57-AF1A-216480508CF2}" type="slidenum">
              <a:rPr lang="en-US" smtClean="0"/>
              <a:pPr/>
              <a:t>54</a:t>
            </a:fld>
            <a:endParaRPr lang="en-US" smtClean="0"/>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p:spPr>
        <p:txBody>
          <a:bodyPr/>
          <a:lstStyle/>
          <a:p>
            <a:pPr eaLnBrk="1" hangingPunct="1"/>
            <a:endParaRPr lang="de-DE"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3651529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289E10F-3D37-4100-BC12-063FD08C7982}" type="slidenum">
              <a:rPr lang="en-US"/>
              <a:pPr fontAlgn="base">
                <a:spcBef>
                  <a:spcPct val="0"/>
                </a:spcBef>
                <a:spcAft>
                  <a:spcPct val="0"/>
                </a:spcAft>
                <a:defRPr/>
              </a:pPr>
              <a:t>10</a:t>
            </a:fld>
            <a:endParaRPr lang="en-US"/>
          </a:p>
        </p:txBody>
      </p:sp>
      <p:sp>
        <p:nvSpPr>
          <p:cNvPr id="13314" name="Rectangle 2"/>
          <p:cNvSpPr>
            <a:spLocks noGrp="1" noRot="1" noChangeAspect="1" noChangeArrowheads="1" noTextEdit="1"/>
          </p:cNvSpPr>
          <p:nvPr>
            <p:ph type="sldImg"/>
          </p:nvPr>
        </p:nvSpPr>
        <p:spPr bwMode="auto">
          <a:xfrm>
            <a:off x="1146175" y="685800"/>
            <a:ext cx="4570413" cy="3427413"/>
          </a:xfrm>
          <a:noFill/>
          <a:ln>
            <a:solidFill>
              <a:srgbClr val="000000"/>
            </a:solidFill>
            <a:miter lim="800000"/>
            <a:headEnd/>
            <a:tailEnd/>
          </a:ln>
        </p:spPr>
      </p:sp>
      <p:sp>
        <p:nvSpPr>
          <p:cNvPr id="13315" name="Rectangle 3"/>
          <p:cNvSpPr>
            <a:spLocks noGrp="1" noChangeArrowheads="1"/>
          </p:cNvSpPr>
          <p:nvPr>
            <p:ph type="body" idx="1"/>
          </p:nvPr>
        </p:nvSpPr>
        <p:spPr bwMode="auto">
          <a:xfrm>
            <a:off x="912814" y="4341813"/>
            <a:ext cx="5032375" cy="4116387"/>
          </a:xfrm>
          <a:noFill/>
        </p:spPr>
        <p:txBody>
          <a:bodyPr wrap="square" numCol="1" anchor="t" anchorCtr="0" compatLnSpc="1">
            <a:prstTxWarp prst="textNoShape">
              <a:avLst/>
            </a:prstTxWarp>
          </a:bodyPr>
          <a:lstStyle/>
          <a:p>
            <a:pPr lvl="0"/>
            <a:r>
              <a:rPr lang="en-US" b="1" dirty="0"/>
              <a:t>Primary Industry: </a:t>
            </a:r>
            <a:r>
              <a:rPr lang="en-US" dirty="0"/>
              <a:t>Aerospace and Defense</a:t>
            </a:r>
          </a:p>
          <a:p>
            <a:pPr lvl="0"/>
            <a:r>
              <a:rPr lang="en-US" b="1" dirty="0"/>
              <a:t>Secondary Industries: </a:t>
            </a:r>
            <a:r>
              <a:rPr lang="en-US" dirty="0"/>
              <a:t>N/A</a:t>
            </a:r>
          </a:p>
          <a:p>
            <a:pPr lvl="0"/>
            <a:r>
              <a:rPr lang="en-US" b="1" dirty="0"/>
              <a:t>Product Capabilities: </a:t>
            </a:r>
            <a:r>
              <a:rPr lang="en-US" dirty="0"/>
              <a:t>Mathematical modeling, Algorithm development, Parallel computing, System design and simulation, Physical modeling, Verification, validation, and test</a:t>
            </a:r>
          </a:p>
          <a:p>
            <a:pPr lvl="0"/>
            <a:r>
              <a:rPr lang="en-US" b="1" dirty="0"/>
              <a:t>Applications: </a:t>
            </a:r>
            <a:r>
              <a:rPr lang="en-US" dirty="0"/>
              <a:t>Embedded systems, Control systems, Digital signal processing</a:t>
            </a:r>
          </a:p>
          <a:p>
            <a:pPr lvl="0"/>
            <a:r>
              <a:rPr lang="en-US" b="1" dirty="0"/>
              <a:t>Products Used: </a:t>
            </a:r>
            <a:r>
              <a:rPr lang="en-US" dirty="0"/>
              <a:t>MATLAB, Simulink,</a:t>
            </a:r>
            <a:r>
              <a:rPr lang="en-US" b="1" dirty="0"/>
              <a:t> </a:t>
            </a:r>
            <a:r>
              <a:rPr lang="en-US" dirty="0"/>
              <a:t>Curve Fitting Toolbox, MATLAB Distributed Computing Server, Parallel Computing Toolbox, Signal Processing Toolbox, </a:t>
            </a:r>
            <a:r>
              <a:rPr lang="en-US" dirty="0" err="1"/>
              <a:t>SimPowerSystems</a:t>
            </a:r>
            <a:r>
              <a:rPr lang="en-US" dirty="0"/>
              <a:t>, Simulink Coder, </a:t>
            </a:r>
            <a:r>
              <a:rPr lang="en-US" dirty="0" err="1"/>
              <a:t>Stateflow</a:t>
            </a:r>
            <a:r>
              <a:rPr lang="en-US" dirty="0"/>
              <a:t>, System Identification Toolbox</a:t>
            </a:r>
          </a:p>
          <a:p>
            <a:pPr lvl="0"/>
            <a:r>
              <a:rPr lang="en-US" b="1" dirty="0"/>
              <a:t>Country: </a:t>
            </a:r>
            <a:r>
              <a:rPr lang="en-US" dirty="0"/>
              <a:t>United Kingdom</a:t>
            </a:r>
          </a:p>
          <a:p>
            <a:pPr eaLnBrk="1" hangingPunct="1">
              <a:spcBef>
                <a:spcPct val="0"/>
              </a:spcBef>
            </a:pPr>
            <a:endParaRPr lang="en-US" dirty="0" smtClean="0"/>
          </a:p>
          <a:p>
            <a:pPr defTabSz="914318" eaLnBrk="0" fontAlgn="base" hangingPunct="0">
              <a:spcBef>
                <a:spcPct val="30000"/>
              </a:spcBef>
              <a:spcAft>
                <a:spcPct val="0"/>
              </a:spcAft>
              <a:defRPr/>
            </a:pPr>
            <a:r>
              <a:rPr lang="en-US" b="1" dirty="0">
                <a:solidFill>
                  <a:schemeClr val="tx2"/>
                </a:solidFill>
              </a:rPr>
              <a:t>Airbus Develops Fuel Management System for the A380 Using Model-Based Design</a:t>
            </a:r>
          </a:p>
          <a:p>
            <a:r>
              <a:rPr lang="en-US" dirty="0"/>
              <a:t>The Airbus A380, the largest commercial aircraft currently in operation, has a range of more than 8,000 miles. To enable such long non-stop flights, the A380’s 11 fuel tanks have a capacity of 250 metric tons (320,000 liters).  </a:t>
            </a:r>
          </a:p>
          <a:p>
            <a:r>
              <a:rPr lang="en-US" dirty="0"/>
              <a:t> </a:t>
            </a:r>
          </a:p>
          <a:p>
            <a:r>
              <a:rPr lang="en-US" dirty="0"/>
              <a:t>The A380’s sophisticated fuel management system handles fueling and defueling operations on the ground, as well as fuel flow to engines and between tanks while airborne.  The system can move fuel between tanks to optimize the aircraft’s center of gravity, reduce wing bending, and keep fuel within the acceptable temperature range.</a:t>
            </a:r>
          </a:p>
          <a:p>
            <a:r>
              <a:rPr lang="en-US" dirty="0"/>
              <a:t> </a:t>
            </a:r>
          </a:p>
          <a:p>
            <a:r>
              <a:rPr lang="en-US" dirty="0"/>
              <a:t>Airbus engineers used Simulink</a:t>
            </a:r>
            <a:r>
              <a:rPr lang="en-US" baseline="30000" dirty="0"/>
              <a:t>®</a:t>
            </a:r>
            <a:r>
              <a:rPr lang="en-US" dirty="0"/>
              <a:t> and </a:t>
            </a:r>
            <a:r>
              <a:rPr lang="en-US" dirty="0" err="1"/>
              <a:t>Stateflow</a:t>
            </a:r>
            <a:r>
              <a:rPr lang="en-US" baseline="30000" dirty="0"/>
              <a:t>®</a:t>
            </a:r>
            <a:r>
              <a:rPr lang="en-US" dirty="0"/>
              <a:t> to develop a model of the fuel management system that was reused throughout the project.  “With Model-Based Design, the model we used to represent the functional specification enabled us to validate requirements months earlier than was previously possible,” says Christopher Slack, computational analysis expert in fuel systems at Airbus.  </a:t>
            </a:r>
          </a:p>
          <a:p>
            <a:endParaRPr lang="en-US" b="1" dirty="0"/>
          </a:p>
          <a:p>
            <a:r>
              <a:rPr lang="en-US" b="1" dirty="0"/>
              <a:t>The Challenge</a:t>
            </a:r>
            <a:endParaRPr lang="en-US" dirty="0"/>
          </a:p>
          <a:p>
            <a:r>
              <a:rPr lang="en-US" dirty="0"/>
              <a:t>The A380’s fuel management system must be able to safely handle any failure in the system’s 21 pumps, 43 valves, and other mechanical components.  In a complex system, it’s challenging for engineers at the requirements stage to predict any problem that can result from combinations of relatively minor failures.</a:t>
            </a:r>
          </a:p>
          <a:p>
            <a:endParaRPr lang="en-US" dirty="0"/>
          </a:p>
          <a:p>
            <a:r>
              <a:rPr lang="en-US" dirty="0"/>
              <a:t>The fuel system specification document for the A380’s predecessor, the A340, had over a thousand written requirements.  “Text requirements can leave room for ambiguity and misinterpretation.  When you have that many requirements, it’s difficult for anyone to understand all the possible interactions between them and identify, for example, that a requirement on page 20 conflicts with one on page 340,” says Slack.  </a:t>
            </a:r>
          </a:p>
          <a:p>
            <a:pPr eaLnBrk="1" hangingPunct="1"/>
            <a:endParaRPr lang="en-US" dirty="0" smtClean="0"/>
          </a:p>
          <a:p>
            <a:pPr lvl="2" eaLnBrk="1" hangingPunct="1"/>
            <a:r>
              <a:rPr lang="en-US" b="0" i="1" dirty="0" smtClean="0">
                <a:solidFill>
                  <a:srgbClr val="C31313"/>
                </a:solidFill>
              </a:rPr>
              <a:t>“</a:t>
            </a:r>
            <a:r>
              <a:rPr lang="en-US" i="1" dirty="0">
                <a:solidFill>
                  <a:schemeClr val="tx2"/>
                </a:solidFill>
              </a:rPr>
              <a:t>Model-Based Design gave us advanced visibility into the functional design of the system. We also completed requirements validation earlier than was previously possible and simulated multiple simultaneous component failures, so we know what will happen and have confidence that the control logic will manage it</a:t>
            </a:r>
            <a:r>
              <a:rPr lang="en-US" b="0" i="1" dirty="0" smtClean="0">
                <a:solidFill>
                  <a:srgbClr val="C31313"/>
                </a:solidFill>
              </a:rPr>
              <a:t>.”</a:t>
            </a:r>
          </a:p>
          <a:p>
            <a:pPr lvl="2" eaLnBrk="1" hangingPunct="1"/>
            <a:r>
              <a:rPr lang="en-US" i="1" dirty="0" smtClean="0">
                <a:solidFill>
                  <a:srgbClr val="C31313"/>
                </a:solidFill>
              </a:rPr>
              <a:t>- Christopher Slack, Airbus</a:t>
            </a:r>
          </a:p>
          <a:p>
            <a:pPr eaLnBrk="1" hangingPunct="1"/>
            <a:endParaRPr lang="en-US" dirty="0" smtClean="0">
              <a:solidFill>
                <a:srgbClr val="C31313"/>
              </a:solidFill>
            </a:endParaRPr>
          </a:p>
          <a:p>
            <a:r>
              <a:rPr lang="en-US" b="1" dirty="0"/>
              <a:t>The Solution</a:t>
            </a:r>
            <a:endParaRPr lang="en-US" dirty="0"/>
          </a:p>
          <a:p>
            <a:r>
              <a:rPr lang="en-US" dirty="0"/>
              <a:t>Airbus used Model-Based Design to model the A380’s fuel management system, validate requirements through simulation, and clearly communicate the functional specification.  </a:t>
            </a:r>
          </a:p>
          <a:p>
            <a:endParaRPr lang="en-US" dirty="0"/>
          </a:p>
          <a:p>
            <a:r>
              <a:rPr lang="en-US" dirty="0"/>
              <a:t>Airbus engineers used Simulink and </a:t>
            </a:r>
            <a:r>
              <a:rPr lang="en-US" dirty="0" err="1"/>
              <a:t>Stateflow</a:t>
            </a:r>
            <a:r>
              <a:rPr lang="en-US" dirty="0"/>
              <a:t> to model the system’s control logic, which comprises 45 top-level charts, almost 6000 states, and more than 8700 transitions.  This model defines modes of operation on the ground (including refuel, defuel, and ground transfer) and in flight (including normal engine feed, center of gravity control, load alleviation, and fuel jettison).  </a:t>
            </a:r>
          </a:p>
          <a:p>
            <a:endParaRPr lang="en-US" dirty="0"/>
          </a:p>
          <a:p>
            <a:r>
              <a:rPr lang="en-US" dirty="0"/>
              <a:t>The functionality within each top-level mode is grouped into </a:t>
            </a:r>
            <a:r>
              <a:rPr lang="en-US" dirty="0" err="1"/>
              <a:t>subcharts</a:t>
            </a:r>
            <a:r>
              <a:rPr lang="en-US" dirty="0"/>
              <a:t>, enabling engineers to work independently on individual components in the hierarchy.</a:t>
            </a:r>
          </a:p>
          <a:p>
            <a:endParaRPr lang="en-US" dirty="0"/>
          </a:p>
          <a:p>
            <a:r>
              <a:rPr lang="en-US" dirty="0"/>
              <a:t>The team developed a parameterized plant model of the tanks, pumps, valves, and electrical components using Simulink.  Engineers can set parameter values to configure this model to represent fuel systems for any Airbus aircraft.  </a:t>
            </a:r>
          </a:p>
          <a:p>
            <a:endParaRPr lang="en-US" dirty="0"/>
          </a:p>
          <a:p>
            <a:r>
              <a:rPr lang="en-US" dirty="0"/>
              <a:t>After running closed-loop simulations of individual operational components in Simulink, the team integrated them into a complete model for system-level simulations.  </a:t>
            </a:r>
          </a:p>
          <a:p>
            <a:endParaRPr lang="en-US" dirty="0"/>
          </a:p>
          <a:p>
            <a:r>
              <a:rPr lang="en-US" dirty="0"/>
              <a:t>Using Parallel Computing Toolbox</a:t>
            </a:r>
            <a:r>
              <a:rPr lang="en-US" baseline="30000" dirty="0"/>
              <a:t>™</a:t>
            </a:r>
            <a:r>
              <a:rPr lang="en-US" dirty="0"/>
              <a:t> and MATLAB Distributed Computing Server</a:t>
            </a:r>
            <a:r>
              <a:rPr lang="en-US" baseline="30000" dirty="0"/>
              <a:t>™</a:t>
            </a:r>
            <a:r>
              <a:rPr lang="en-US" dirty="0"/>
              <a:t>, the team performed Monte Carlo simulations on a 50-worker computing cluster.  Over a weekend, they can run 100,000 simulated flights under varied environmental conditions and aircraft operational scenarios.</a:t>
            </a:r>
          </a:p>
          <a:p>
            <a:endParaRPr lang="en-US" dirty="0"/>
          </a:p>
          <a:p>
            <a:r>
              <a:rPr lang="en-US" dirty="0"/>
              <a:t>The team created a desktop simulator by generating code from the plant and control logic models with Simulink Coder</a:t>
            </a:r>
            <a:r>
              <a:rPr lang="en-US" baseline="30000" dirty="0"/>
              <a:t>™</a:t>
            </a:r>
            <a:r>
              <a:rPr lang="en-US" dirty="0"/>
              <a:t>.  A MATLAB</a:t>
            </a:r>
            <a:r>
              <a:rPr lang="en-US" baseline="30000" dirty="0"/>
              <a:t>®</a:t>
            </a:r>
            <a:r>
              <a:rPr lang="en-US" dirty="0"/>
              <a:t> based user interface enables suppliers, airline customers, maintenance engineers, and other Airbus teams to visualize how the fuel management system works and interacts with other aircraft systems.</a:t>
            </a:r>
          </a:p>
          <a:p>
            <a:endParaRPr lang="en-US" dirty="0"/>
          </a:p>
          <a:p>
            <a:r>
              <a:rPr lang="en-US" dirty="0"/>
              <a:t>The team also used the Simulink models to develop hardware-in-the-loop (HIL) tests and commission their HIL testing rig well before the real hardware was available.</a:t>
            </a:r>
          </a:p>
          <a:p>
            <a:endParaRPr lang="en-US" dirty="0"/>
          </a:p>
          <a:p>
            <a:r>
              <a:rPr lang="en-US" dirty="0"/>
              <a:t>After successful flight tests of the A380, the team used System Identification Toolbox</a:t>
            </a:r>
            <a:r>
              <a:rPr lang="en-US" baseline="30000" dirty="0"/>
              <a:t>™</a:t>
            </a:r>
            <a:r>
              <a:rPr lang="en-US" dirty="0"/>
              <a:t> to tune their plant model using measured flight test data.  They used Signal Processing Toolbox</a:t>
            </a:r>
            <a:r>
              <a:rPr lang="en-US" baseline="30000" dirty="0"/>
              <a:t>™</a:t>
            </a:r>
            <a:r>
              <a:rPr lang="en-US" dirty="0"/>
              <a:t> to remove noise from the test data, and Curve Fitting Toolbox</a:t>
            </a:r>
            <a:r>
              <a:rPr lang="en-US" baseline="30000" dirty="0"/>
              <a:t>™</a:t>
            </a:r>
            <a:r>
              <a:rPr lang="en-US" dirty="0"/>
              <a:t> to evaluate differences between the measured data and predicted results and to predict system performance beyond the usual flight envelopes.  While refining the plant model, they used </a:t>
            </a:r>
            <a:r>
              <a:rPr lang="en-US" dirty="0" err="1"/>
              <a:t>SimPowerSystems</a:t>
            </a:r>
            <a:r>
              <a:rPr lang="en-US" baseline="30000" dirty="0"/>
              <a:t>™</a:t>
            </a:r>
            <a:r>
              <a:rPr lang="en-US" dirty="0"/>
              <a:t> to incorporate relays and other elements of the electrical power system.</a:t>
            </a:r>
          </a:p>
          <a:p>
            <a:endParaRPr lang="en-US" dirty="0"/>
          </a:p>
          <a:p>
            <a:r>
              <a:rPr lang="en-US" dirty="0"/>
              <a:t>Based on the success of implementing Model-Based Design for the A380, Airbus engineers are now using this approach to develop the Airbus A350XWB’s fuel management system, reducing development time of this aircraft by one year.</a:t>
            </a:r>
          </a:p>
          <a:p>
            <a:r>
              <a:rPr lang="en-US" b="1" dirty="0"/>
              <a:t> </a:t>
            </a:r>
            <a:endParaRPr lang="en-US" dirty="0"/>
          </a:p>
          <a:p>
            <a:r>
              <a:rPr lang="en-US" b="1" dirty="0"/>
              <a:t>The Results</a:t>
            </a:r>
            <a:endParaRPr lang="en-US" dirty="0"/>
          </a:p>
          <a:p>
            <a:pPr lvl="0"/>
            <a:r>
              <a:rPr lang="en-US" dirty="0" smtClean="0"/>
              <a:t>■ </a:t>
            </a:r>
            <a:r>
              <a:rPr lang="en-US" b="1" dirty="0"/>
              <a:t>Months of development time eliminated.  </a:t>
            </a:r>
            <a:r>
              <a:rPr lang="en-US" dirty="0"/>
              <a:t>“On earlier projects, it took up to nine months to integrate our fuel system design with the simulated cockpit, or iron bird.  Using Model-Based Design on the A380, it took less than a month,” says Slack.  “Similarly, by reusing the model to commission the HIL rig, we saved three months of development and shortened the time from initial concept to first flight.”</a:t>
            </a:r>
          </a:p>
          <a:p>
            <a:pPr lvl="0"/>
            <a:endParaRPr lang="en-US" b="1" dirty="0"/>
          </a:p>
          <a:p>
            <a:pPr lvl="0"/>
            <a:r>
              <a:rPr lang="en-US" b="1" dirty="0"/>
              <a:t>Models reused throughout development.  </a:t>
            </a:r>
            <a:r>
              <a:rPr lang="en-US" dirty="0"/>
              <a:t>“The Simulink and </a:t>
            </a:r>
            <a:r>
              <a:rPr lang="en-US" dirty="0" err="1"/>
              <a:t>Stateflow</a:t>
            </a:r>
            <a:r>
              <a:rPr lang="en-US" dirty="0"/>
              <a:t> models enabled us to validate requirements early and communicate the functional specification to our suppliers, complementing the written requirements in conformance with ARP 4754,” says Slack.  “These models were reused to create desktop simulators, commission our HIL test rig, run on our virtual integration bench, and demonstrate system functionality to customers.”</a:t>
            </a:r>
          </a:p>
          <a:p>
            <a:pPr lvl="0"/>
            <a:endParaRPr lang="en-US" b="1" dirty="0"/>
          </a:p>
          <a:p>
            <a:pPr lvl="0"/>
            <a:r>
              <a:rPr lang="en-US" b="1" dirty="0"/>
              <a:t>Additional complexity handled without staff increases.  </a:t>
            </a:r>
            <a:r>
              <a:rPr lang="en-US" dirty="0"/>
              <a:t>“The fuel system of the A380 is three to four times more complex than that of the A340,” notes Slack.  “Model-Based Design enabled us to handle a substantially more complex project with the same size engineering team.”</a:t>
            </a:r>
          </a:p>
          <a:p>
            <a:pPr lvl="0"/>
            <a:endParaRPr lang="en-US" dirty="0"/>
          </a:p>
          <a:p>
            <a:pPr lvl="0"/>
            <a:r>
              <a:rPr lang="en-US" i="1" dirty="0"/>
              <a:t>Learn more about Airbus: www.airbus.com</a:t>
            </a:r>
          </a:p>
          <a:p>
            <a:pPr eaLnBrk="1" hangingPunct="1">
              <a:spcBef>
                <a:spcPct val="0"/>
              </a:spcBef>
            </a:pP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http://inside.mathworks.com/gallery/v/creativeservices/IndustriesAndApplications/AeroDef/Aircraft/jet_silo.jpg.html  mw copyright</a:t>
            </a:r>
            <a:r>
              <a:rPr lang="en-US" baseline="0" dirty="0" smtClean="0"/>
              <a:t> own</a:t>
            </a:r>
            <a:endParaRPr lang="en-US" dirty="0"/>
          </a:p>
        </p:txBody>
      </p:sp>
      <p:sp>
        <p:nvSpPr>
          <p:cNvPr id="4" name="Foliennummernplatzhalter 3"/>
          <p:cNvSpPr>
            <a:spLocks noGrp="1"/>
          </p:cNvSpPr>
          <p:nvPr>
            <p:ph type="sldNum" sz="quarter" idx="10"/>
          </p:nvPr>
        </p:nvSpPr>
        <p:spPr/>
        <p:txBody>
          <a:bodyPr/>
          <a:lstStyle/>
          <a:p>
            <a:fld id="{AD73B8C3-A209-4A55-9261-22C2A02B3159}" type="slidenum">
              <a:rPr lang="en-US" smtClean="0"/>
              <a:pPr/>
              <a:t>12</a:t>
            </a:fld>
            <a:endParaRPr lang="en-US" dirty="0"/>
          </a:p>
        </p:txBody>
      </p:sp>
    </p:spTree>
    <p:extLst>
      <p:ext uri="{BB962C8B-B14F-4D97-AF65-F5344CB8AC3E}">
        <p14:creationId xmlns:p14="http://schemas.microsoft.com/office/powerpoint/2010/main" val="1042316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baseline="0" dirty="0" smtClean="0"/>
          </a:p>
          <a:p>
            <a:endParaRPr lang="en-US" baseline="0" dirty="0" smtClean="0"/>
          </a:p>
          <a:p>
            <a:endParaRPr lang="en-US" dirty="0"/>
          </a:p>
        </p:txBody>
      </p:sp>
      <p:sp>
        <p:nvSpPr>
          <p:cNvPr id="4" name="Foliennummernplatzhalter 3"/>
          <p:cNvSpPr>
            <a:spLocks noGrp="1"/>
          </p:cNvSpPr>
          <p:nvPr>
            <p:ph type="sldNum" sz="quarter" idx="10"/>
          </p:nvPr>
        </p:nvSpPr>
        <p:spPr/>
        <p:txBody>
          <a:bodyPr/>
          <a:lstStyle/>
          <a:p>
            <a:fld id="{AD73B8C3-A209-4A55-9261-22C2A02B3159}" type="slidenum">
              <a:rPr lang="en-US" smtClean="0"/>
              <a:pPr/>
              <a:t>14</a:t>
            </a:fld>
            <a:endParaRPr lang="en-US" dirty="0"/>
          </a:p>
        </p:txBody>
      </p:sp>
    </p:spTree>
    <p:extLst>
      <p:ext uri="{BB962C8B-B14F-4D97-AF65-F5344CB8AC3E}">
        <p14:creationId xmlns:p14="http://schemas.microsoft.com/office/powerpoint/2010/main" val="374067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D73B8C3-A209-4A55-9261-22C2A02B3159}" type="slidenum">
              <a:rPr lang="en-US" smtClean="0"/>
              <a:pPr/>
              <a:t>15</a:t>
            </a:fld>
            <a:endParaRPr lang="en-US" dirty="0"/>
          </a:p>
        </p:txBody>
      </p:sp>
    </p:spTree>
    <p:extLst>
      <p:ext uri="{BB962C8B-B14F-4D97-AF65-F5344CB8AC3E}">
        <p14:creationId xmlns:p14="http://schemas.microsoft.com/office/powerpoint/2010/main" val="1042316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D73B8C3-A209-4A55-9261-22C2A02B3159}" type="slidenum">
              <a:rPr lang="en-US" smtClean="0"/>
              <a:pPr/>
              <a:t>16</a:t>
            </a:fld>
            <a:endParaRPr lang="en-US" dirty="0"/>
          </a:p>
        </p:txBody>
      </p:sp>
    </p:spTree>
    <p:extLst>
      <p:ext uri="{BB962C8B-B14F-4D97-AF65-F5344CB8AC3E}">
        <p14:creationId xmlns:p14="http://schemas.microsoft.com/office/powerpoint/2010/main" val="4138933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AD73B8C3-A209-4A55-9261-22C2A02B3159}" type="slidenum">
              <a:rPr lang="en-US" smtClean="0"/>
              <a:pPr/>
              <a:t>17</a:t>
            </a:fld>
            <a:endParaRPr lang="en-US" dirty="0"/>
          </a:p>
        </p:txBody>
      </p:sp>
    </p:spTree>
    <p:extLst>
      <p:ext uri="{BB962C8B-B14F-4D97-AF65-F5344CB8AC3E}">
        <p14:creationId xmlns:p14="http://schemas.microsoft.com/office/powerpoint/2010/main" val="1042316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2536" y="191"/>
            <a:ext cx="9145012" cy="6870191"/>
          </a:xfrm>
          <a:prstGeom prst="rect">
            <a:avLst/>
          </a:prstGeom>
        </p:spPr>
      </p:pic>
      <p:sp>
        <p:nvSpPr>
          <p:cNvPr id="21" name="Title 1"/>
          <p:cNvSpPr>
            <a:spLocks noGrp="1"/>
          </p:cNvSpPr>
          <p:nvPr>
            <p:ph type="ctrTitle"/>
          </p:nvPr>
        </p:nvSpPr>
        <p:spPr>
          <a:xfrm>
            <a:off x="685800" y="914400"/>
            <a:ext cx="7772400" cy="1828800"/>
          </a:xfrm>
        </p:spPr>
        <p:txBody>
          <a:bodyPr/>
          <a:lstStyle>
            <a:lvl1pPr algn="l">
              <a:defRPr sz="3200">
                <a:solidFill>
                  <a:schemeClr val="tx2"/>
                </a:solidFill>
              </a:defRPr>
            </a:lvl1pPr>
          </a:lstStyle>
          <a:p>
            <a:r>
              <a:rPr lang="de-DE" smtClean="0"/>
              <a:t>Titelmasterformat durch Klicken bearbeiten</a:t>
            </a:r>
            <a:endParaRPr lang="en-US" dirty="0"/>
          </a:p>
        </p:txBody>
      </p:sp>
      <p:sp>
        <p:nvSpPr>
          <p:cNvPr id="22" name="Subtitle 2"/>
          <p:cNvSpPr>
            <a:spLocks noGrp="1"/>
          </p:cNvSpPr>
          <p:nvPr>
            <p:ph type="subTitle" idx="1"/>
          </p:nvPr>
        </p:nvSpPr>
        <p:spPr>
          <a:xfrm>
            <a:off x="685800" y="3203575"/>
            <a:ext cx="77724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en-US" dirty="0"/>
          </a:p>
        </p:txBody>
      </p:sp>
      <p:sp>
        <p:nvSpPr>
          <p:cNvPr id="23" name="TextBox 22"/>
          <p:cNvSpPr txBox="1"/>
          <p:nvPr userDrawn="1"/>
        </p:nvSpPr>
        <p:spPr>
          <a:xfrm>
            <a:off x="7226408" y="6527628"/>
            <a:ext cx="1828800" cy="246221"/>
          </a:xfrm>
          <a:prstGeom prst="rect">
            <a:avLst/>
          </a:prstGeom>
          <a:noFill/>
        </p:spPr>
        <p:txBody>
          <a:bodyPr wrap="square" rtlCol="0">
            <a:spAutoFit/>
          </a:bodyPr>
          <a:lstStyle/>
          <a:p>
            <a:r>
              <a:rPr lang="en-US" sz="1000" dirty="0" smtClean="0">
                <a:solidFill>
                  <a:schemeClr val="bg1"/>
                </a:solidFill>
                <a:latin typeface="Arial" pitchFamily="34" charset="0"/>
                <a:cs typeface="Arial" pitchFamily="34" charset="0"/>
              </a:rPr>
              <a:t>© 2013 The MathWorks, Inc.</a:t>
            </a:r>
            <a:endParaRPr lang="en-US" sz="1000" dirty="0">
              <a:solidFill>
                <a:schemeClr val="bg1"/>
              </a:solidFill>
              <a:latin typeface="Arial" pitchFamily="34" charset="0"/>
              <a:cs typeface="Arial" pitchFamily="34" charset="0"/>
            </a:endParaRPr>
          </a:p>
        </p:txBody>
      </p:sp>
      <p:cxnSp>
        <p:nvCxnSpPr>
          <p:cNvPr id="26" name="Straight Connector 25"/>
          <p:cNvCxnSpPr/>
          <p:nvPr userDrawn="1"/>
        </p:nvCxnSpPr>
        <p:spPr>
          <a:xfrm>
            <a:off x="0" y="4333875"/>
            <a:ext cx="9144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55613" y="719138"/>
            <a:ext cx="8382000" cy="1141412"/>
          </a:xfrm>
        </p:spPr>
        <p:txBody>
          <a:bodyPr/>
          <a:lstStyle/>
          <a:p>
            <a:r>
              <a:rPr lang="de-DE" smtClean="0"/>
              <a:t>Titelmasterformat durch Klicken bearbeiten</a:t>
            </a:r>
            <a:endParaRPr lang="de-DE"/>
          </a:p>
        </p:txBody>
      </p:sp>
      <p:sp>
        <p:nvSpPr>
          <p:cNvPr id="3" name="Textplatzhalter 2"/>
          <p:cNvSpPr>
            <a:spLocks noGrp="1"/>
          </p:cNvSpPr>
          <p:nvPr>
            <p:ph type="body" sz="half" idx="1"/>
          </p:nvPr>
        </p:nvSpPr>
        <p:spPr>
          <a:xfrm>
            <a:off x="455613" y="1981200"/>
            <a:ext cx="3962400" cy="4419600"/>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570413" y="1981200"/>
            <a:ext cx="3962400" cy="4419600"/>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1773093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sz="2800" baseline="0">
                <a:solidFill>
                  <a:schemeClr val="tx2"/>
                </a:solidFill>
              </a:defRPr>
            </a:lvl1pPr>
          </a:lstStyle>
          <a:p>
            <a:r>
              <a:rPr lang="de-DE" smtClean="0"/>
              <a:t>Titelmasterformat durch Klicken bearbeiten</a:t>
            </a:r>
            <a:endParaRPr lang="en-US" dirty="0"/>
          </a:p>
        </p:txBody>
      </p:sp>
      <p:sp>
        <p:nvSpPr>
          <p:cNvPr id="3" name="Content Placeholder 2"/>
          <p:cNvSpPr>
            <a:spLocks noGrp="1"/>
          </p:cNvSpPr>
          <p:nvPr>
            <p:ph idx="1"/>
          </p:nvPr>
        </p:nvSpPr>
        <p:spPr>
          <a:xfrm>
            <a:off x="457200" y="1600200"/>
            <a:ext cx="80772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de-DE" smtClean="0"/>
              <a:t>Textmasterformat bearbeiten</a:t>
            </a:r>
          </a:p>
          <a:p>
            <a:pPr lvl="1"/>
            <a:r>
              <a:rPr lang="de-DE" smtClean="0"/>
              <a:t>Zweite Ebene</a:t>
            </a:r>
          </a:p>
          <a:p>
            <a:pPr lvl="2"/>
            <a:r>
              <a:rPr lang="de-DE" smtClean="0"/>
              <a:t>Dritte Ebene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p>
            <a:r>
              <a:rPr lang="de-DE" smtClean="0"/>
              <a:t>Titelmasterformat durch Klicken bearbeiten</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457200" y="457200"/>
            <a:ext cx="7086600" cy="990600"/>
          </a:xfrm>
        </p:spPr>
        <p:txBody>
          <a:bodyPr anchor="t" anchorCtr="0"/>
          <a:lstStyle>
            <a:lvl1pPr algn="l">
              <a:defRPr sz="2800" b="1">
                <a:solidFill>
                  <a:schemeClr val="tx2"/>
                </a:solidFill>
              </a:defRPr>
            </a:lvl1pPr>
          </a:lstStyle>
          <a:p>
            <a:r>
              <a:rPr lang="de-DE" smtClean="0"/>
              <a:t>Titelmasterformat durch Klicken bearbeiten</a:t>
            </a:r>
            <a:endParaRPr lang="en-US" dirty="0"/>
          </a:p>
        </p:txBody>
      </p:sp>
      <p:sp>
        <p:nvSpPr>
          <p:cNvPr id="11" name="Content Placeholder 2"/>
          <p:cNvSpPr>
            <a:spLocks noGrp="1"/>
          </p:cNvSpPr>
          <p:nvPr>
            <p:ph sz="half" idx="10" hasCustomPrompt="1"/>
          </p:nvPr>
        </p:nvSpPr>
        <p:spPr>
          <a:xfrm>
            <a:off x="457200" y="2819400"/>
            <a:ext cx="381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smtClean="0"/>
              <a:t>Click to add b</a:t>
            </a:r>
            <a:r>
              <a:rPr lang="en-US" sz="1800" dirty="0" smtClean="0">
                <a:solidFill>
                  <a:prstClr val="black"/>
                </a:solidFill>
              </a:rPr>
              <a:t>rief summary and benefits of feature (ideally three bullets)</a:t>
            </a:r>
          </a:p>
          <a:p>
            <a:pPr lvl="1"/>
            <a:r>
              <a:rPr lang="en-US" dirty="0" smtClean="0"/>
              <a:t>Second level</a:t>
            </a:r>
          </a:p>
        </p:txBody>
      </p:sp>
      <p:sp>
        <p:nvSpPr>
          <p:cNvPr id="13" name="Text Placeholder 11"/>
          <p:cNvSpPr>
            <a:spLocks noGrp="1"/>
          </p:cNvSpPr>
          <p:nvPr>
            <p:ph type="body" sz="quarter" idx="11" hasCustomPrompt="1"/>
          </p:nvPr>
        </p:nvSpPr>
        <p:spPr>
          <a:xfrm>
            <a:off x="457200" y="1600200"/>
            <a:ext cx="3810000" cy="838200"/>
          </a:xfrm>
        </p:spPr>
        <p:txBody>
          <a:bodyPr anchor="t"/>
          <a:lstStyle>
            <a:lvl1pPr marL="0" indent="0" algn="l">
              <a:buNone/>
              <a:defRPr sz="2000" b="1" baseline="0"/>
            </a:lvl1pPr>
          </a:lstStyle>
          <a:p>
            <a:pPr lvl="0"/>
            <a:r>
              <a:rPr lang="en-US" dirty="0" smtClean="0"/>
              <a:t>Click to add headline</a:t>
            </a:r>
            <a:r>
              <a:rPr lang="en-US" sz="2000" b="1" dirty="0" smtClean="0">
                <a:solidFill>
                  <a:prstClr val="black"/>
                </a:solidFill>
              </a:rPr>
              <a:t> providing value of feature</a:t>
            </a:r>
            <a:endParaRPr lang="en-US" dirty="0" smtClean="0"/>
          </a:p>
        </p:txBody>
      </p:sp>
      <p:sp>
        <p:nvSpPr>
          <p:cNvPr id="14" name="Text Placeholder 2"/>
          <p:cNvSpPr>
            <a:spLocks noGrp="1"/>
          </p:cNvSpPr>
          <p:nvPr>
            <p:ph type="body" sz="half" idx="12" hasCustomPrompt="1"/>
          </p:nvPr>
        </p:nvSpPr>
        <p:spPr>
          <a:xfrm>
            <a:off x="457200" y="6172200"/>
            <a:ext cx="4572000"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smtClean="0"/>
              <a:t>Click to add </a:t>
            </a:r>
            <a:r>
              <a:rPr lang="en-US" sz="1600" dirty="0" err="1" smtClean="0">
                <a:latin typeface="Courier New" pitchFamily="49" charset="0"/>
                <a:cs typeface="Courier New" pitchFamily="49" charset="0"/>
              </a:rPr>
              <a:t>product_example_name</a:t>
            </a:r>
            <a:r>
              <a:rPr lang="en-US" sz="1600" dirty="0" smtClean="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914525"/>
            <a:ext cx="7772400" cy="1362075"/>
          </a:xfrm>
        </p:spPr>
        <p:txBody>
          <a:bodyPr anchor="t"/>
          <a:lstStyle>
            <a:lvl1pPr algn="ctr">
              <a:defRPr sz="3200" b="1" cap="none">
                <a:solidFill>
                  <a:schemeClr val="tx2"/>
                </a:solidFill>
              </a:defRPr>
            </a:lvl1pPr>
          </a:lstStyle>
          <a:p>
            <a:r>
              <a:rPr lang="en-US" dirty="0" smtClean="0"/>
              <a:t>Click to edit Section Header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a:solidFill>
                  <a:schemeClr val="tx2"/>
                </a:solidFill>
              </a:defRPr>
            </a:lvl1pPr>
          </a:lstStyle>
          <a:p>
            <a:r>
              <a:rPr lang="de-DE" smtClean="0"/>
              <a:t>Titelmasterformat durch Klicken bearbeiten</a:t>
            </a:r>
            <a:endParaRPr lang="en-US" dirty="0"/>
          </a:p>
        </p:txBody>
      </p:sp>
      <p:sp>
        <p:nvSpPr>
          <p:cNvPr id="3" name="Content Placeholder 2"/>
          <p:cNvSpPr>
            <a:spLocks noGrp="1"/>
          </p:cNvSpPr>
          <p:nvPr>
            <p:ph sz="half" idx="1"/>
          </p:nvPr>
        </p:nvSpPr>
        <p:spPr>
          <a:xfrm>
            <a:off x="457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p:txBody>
      </p:sp>
      <p:sp>
        <p:nvSpPr>
          <p:cNvPr id="4" name="Content Placeholder 3"/>
          <p:cNvSpPr>
            <a:spLocks noGrp="1"/>
          </p:cNvSpPr>
          <p:nvPr>
            <p:ph sz="half" idx="2"/>
          </p:nvPr>
        </p:nvSpPr>
        <p:spPr>
          <a:xfrm>
            <a:off x="4648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455613" y="1600200"/>
            <a:ext cx="8074152" cy="4648200"/>
          </a:xfrm>
          <a:prstGeom prst="rect">
            <a:avLst/>
          </a:prstGeom>
          <a:noFill/>
          <a:ln w="9525">
            <a:noFill/>
            <a:miter lim="800000"/>
            <a:headEnd/>
            <a:tailEnd/>
          </a:ln>
          <a:effectLst/>
        </p:spPr>
        <p:txBody>
          <a:bodyPr wrap="none"/>
          <a:lstStyle/>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Edit</a:t>
            </a:r>
            <a:r>
              <a:rPr lang="en-US" sz="2400" baseline="0" dirty="0" smtClean="0">
                <a:latin typeface="Arial" pitchFamily="34" charset="0"/>
                <a:cs typeface="Arial" pitchFamily="34" charset="0"/>
              </a:rPr>
              <a:t> in Slide Master view to e</a:t>
            </a:r>
            <a:r>
              <a:rPr lang="en-US" sz="2400" dirty="0" smtClean="0">
                <a:latin typeface="Arial" pitchFamily="34" charset="0"/>
                <a:cs typeface="Arial" pitchFamily="34" charset="0"/>
              </a:rPr>
              <a:t>nter agenda items</a:t>
            </a:r>
          </a:p>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 2</a:t>
            </a:r>
          </a:p>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a:t>
            </a:r>
            <a:r>
              <a:rPr lang="en-US" sz="2400" baseline="0" dirty="0" smtClean="0">
                <a:latin typeface="Arial" pitchFamily="34" charset="0"/>
                <a:cs typeface="Arial" pitchFamily="34" charset="0"/>
              </a:rPr>
              <a:t> 3</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Bullet 4</a:t>
            </a:r>
          </a:p>
          <a:p>
            <a:pPr marL="341313" lvl="0" indent="-341313">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455613" y="464695"/>
            <a:ext cx="8074152" cy="1143000"/>
          </a:xfrm>
          <a:prstGeom prst="rect">
            <a:avLst/>
          </a:prstGeom>
          <a:noFill/>
          <a:ln w="9525">
            <a:noFill/>
            <a:miter lim="800000"/>
            <a:headEnd/>
            <a:tailEnd/>
          </a:ln>
          <a:effec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dirty="0" smtClean="0">
                <a:solidFill>
                  <a:schemeClr val="tx2"/>
                </a:solidFill>
                <a:latin typeface="Arial" pitchFamily="34" charset="0"/>
                <a:cs typeface="Arial" pitchFamily="34" charset="0"/>
              </a:rPr>
              <a:t>Edit in Slide</a:t>
            </a:r>
            <a:r>
              <a:rPr lang="en-US" sz="2800" b="1" baseline="0" dirty="0" smtClean="0">
                <a:solidFill>
                  <a:schemeClr val="tx2"/>
                </a:solidFill>
                <a:latin typeface="Arial" pitchFamily="34" charset="0"/>
                <a:cs typeface="Arial" pitchFamily="34" charset="0"/>
              </a:rPr>
              <a:t> Master view to e</a:t>
            </a:r>
            <a:r>
              <a:rPr lang="en-US" sz="2800" b="1" dirty="0" smtClean="0">
                <a:solidFill>
                  <a:schemeClr val="tx2"/>
                </a:solidFill>
                <a:latin typeface="Arial" pitchFamily="34" charset="0"/>
                <a:cs typeface="Arial" pitchFamily="34" charset="0"/>
              </a:rPr>
              <a:t>nter agenda</a:t>
            </a:r>
            <a:r>
              <a:rPr lang="en-US" sz="2800" b="1" baseline="0" dirty="0" smtClean="0">
                <a:solidFill>
                  <a:schemeClr val="tx2"/>
                </a:solidFill>
                <a:latin typeface="Arial" pitchFamily="34" charset="0"/>
                <a:cs typeface="Arial" pitchFamily="34" charset="0"/>
              </a:rPr>
              <a:t> title</a:t>
            </a:r>
            <a:endParaRPr lang="en-US" sz="2800" b="1" dirty="0" smtClean="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439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12"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‹Nr.›</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6" r:id="rId9"/>
    <p:sldLayoutId id="2147483667" r:id="rId10"/>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mathworks.com/physical-modeling/" TargetMode="Externa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www.mathworks.com/company/user_stories/Airbus-Develops-Fuel-Management-System-for-the-A380-Using-Model-Based-Design.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wmf"/><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5.png"/><Relationship Id="rId4" Type="http://schemas.openxmlformats.org/officeDocument/2006/relationships/image" Target="../media/image96.png"/><Relationship Id="rId9" Type="http://schemas.openxmlformats.org/officeDocument/2006/relationships/image" Target="../media/image100.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1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6.gi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jpeg"/></Relationships>
</file>

<file path=ppt/slides/_rels/slide53.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5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327025" y="4487863"/>
            <a:ext cx="5006692" cy="1323439"/>
          </a:xfrm>
          <a:prstGeom prst="rect">
            <a:avLst/>
          </a:prstGeom>
          <a:noFill/>
          <a:ln w="12700">
            <a:noFill/>
            <a:miter lim="800000"/>
            <a:headEnd/>
            <a:tailEnd/>
          </a:ln>
        </p:spPr>
        <p:txBody>
          <a:bodyPr wrap="none">
            <a:spAutoFit/>
          </a:bodyPr>
          <a:lstStyle/>
          <a:p>
            <a:pPr>
              <a:spcBef>
                <a:spcPct val="50000"/>
              </a:spcBef>
            </a:pPr>
            <a:r>
              <a:rPr lang="en-US" sz="2000" b="1" dirty="0">
                <a:solidFill>
                  <a:schemeClr val="bg1"/>
                </a:solidFill>
                <a:latin typeface="Arial" charset="0"/>
              </a:rPr>
              <a:t>Steve Miller</a:t>
            </a:r>
          </a:p>
          <a:p>
            <a:pPr>
              <a:spcBef>
                <a:spcPct val="50000"/>
              </a:spcBef>
            </a:pPr>
            <a:r>
              <a:rPr lang="en-US" sz="2000" b="1" dirty="0">
                <a:solidFill>
                  <a:schemeClr val="bg1"/>
                </a:solidFill>
                <a:latin typeface="Arial" charset="0"/>
              </a:rPr>
              <a:t>Technical Marketing, Physical </a:t>
            </a:r>
            <a:r>
              <a:rPr lang="en-US" sz="2000" b="1" dirty="0" smtClean="0">
                <a:solidFill>
                  <a:schemeClr val="bg1"/>
                </a:solidFill>
                <a:latin typeface="Arial" charset="0"/>
              </a:rPr>
              <a:t>Modeling</a:t>
            </a:r>
            <a:endParaRPr lang="en-US" sz="2000" b="1" dirty="0">
              <a:solidFill>
                <a:schemeClr val="bg1"/>
              </a:solidFill>
              <a:latin typeface="Arial" charset="0"/>
            </a:endParaRPr>
          </a:p>
          <a:p>
            <a:pPr>
              <a:spcBef>
                <a:spcPct val="50000"/>
              </a:spcBef>
            </a:pPr>
            <a:r>
              <a:rPr lang="en-US" sz="2000" b="1" dirty="0" smtClean="0">
                <a:solidFill>
                  <a:schemeClr val="bg1"/>
                </a:solidFill>
                <a:latin typeface="Arial" charset="0"/>
              </a:rPr>
              <a:t>MathWorks</a:t>
            </a:r>
            <a:endParaRPr lang="en-US" sz="2000" b="1" dirty="0">
              <a:solidFill>
                <a:schemeClr val="bg1"/>
              </a:solidFill>
              <a:latin typeface="Arial" charset="0"/>
            </a:endParaRPr>
          </a:p>
        </p:txBody>
      </p:sp>
      <p:sp>
        <p:nvSpPr>
          <p:cNvPr id="5" name="Rectangle 663">
            <a:hlinkClick r:id="rId2"/>
          </p:cNvPr>
          <p:cNvSpPr>
            <a:spLocks noChangeArrowheads="1"/>
          </p:cNvSpPr>
          <p:nvPr/>
        </p:nvSpPr>
        <p:spPr bwMode="auto">
          <a:xfrm>
            <a:off x="395288" y="6302375"/>
            <a:ext cx="4903971" cy="369332"/>
          </a:xfrm>
          <a:prstGeom prst="rect">
            <a:avLst/>
          </a:prstGeom>
          <a:noFill/>
          <a:ln w="9525" algn="ctr">
            <a:noFill/>
            <a:miter lim="800000"/>
            <a:headEnd/>
            <a:tailEnd/>
          </a:ln>
          <a:effectLst/>
        </p:spPr>
        <p:txBody>
          <a:bodyPr wrap="none" anchor="ctr">
            <a:spAutoFit/>
          </a:bodyPr>
          <a:lstStyle/>
          <a:p>
            <a:r>
              <a:rPr lang="de-DE" sz="1800" u="sng" dirty="0" smtClean="0">
                <a:solidFill>
                  <a:schemeClr val="bg1"/>
                </a:solidFill>
                <a:latin typeface="+mj-lt"/>
              </a:rPr>
              <a:t>http://www.mathworks.com/physical-modeling/</a:t>
            </a:r>
            <a:endParaRPr lang="de-DE" sz="1800" u="sng" dirty="0">
              <a:solidFill>
                <a:schemeClr val="bg1"/>
              </a:solidFill>
              <a:latin typeface="+mj-lt"/>
            </a:endParaRPr>
          </a:p>
        </p:txBody>
      </p:sp>
      <p:grpSp>
        <p:nvGrpSpPr>
          <p:cNvPr id="6" name="Gruppieren 5"/>
          <p:cNvGrpSpPr/>
          <p:nvPr/>
        </p:nvGrpSpPr>
        <p:grpSpPr>
          <a:xfrm>
            <a:off x="444255" y="659902"/>
            <a:ext cx="3063632" cy="2571261"/>
            <a:chOff x="5029200" y="1324944"/>
            <a:chExt cx="3802777" cy="3016434"/>
          </a:xfrm>
        </p:grpSpPr>
        <p:sp>
          <p:nvSpPr>
            <p:cNvPr id="7" name="Abgerundetes Rechteck 6"/>
            <p:cNvSpPr/>
            <p:nvPr/>
          </p:nvSpPr>
          <p:spPr>
            <a:xfrm>
              <a:off x="6248400" y="1324944"/>
              <a:ext cx="900000" cy="468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Arial" pitchFamily="34" charset="0"/>
                  <a:cs typeface="Arial" pitchFamily="34" charset="0"/>
                </a:rPr>
                <a:t>GEN</a:t>
              </a:r>
            </a:p>
          </p:txBody>
        </p:sp>
        <p:grpSp>
          <p:nvGrpSpPr>
            <p:cNvPr id="8" name="Gruppieren 7"/>
            <p:cNvGrpSpPr/>
            <p:nvPr/>
          </p:nvGrpSpPr>
          <p:grpSpPr>
            <a:xfrm>
              <a:off x="6489600" y="1792944"/>
              <a:ext cx="432000" cy="451440"/>
              <a:chOff x="6489600" y="1709760"/>
              <a:chExt cx="432000" cy="451440"/>
            </a:xfrm>
          </p:grpSpPr>
          <p:cxnSp>
            <p:nvCxnSpPr>
              <p:cNvPr id="70" name="Gerade Verbindung 69"/>
              <p:cNvCxnSpPr/>
              <p:nvPr/>
            </p:nvCxnSpPr>
            <p:spPr>
              <a:xfrm>
                <a:off x="6705600" y="170976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uppieren 70"/>
              <p:cNvGrpSpPr/>
              <p:nvPr/>
            </p:nvGrpSpPr>
            <p:grpSpPr>
              <a:xfrm>
                <a:off x="6489600" y="1889760"/>
                <a:ext cx="432000" cy="91440"/>
                <a:chOff x="6327600" y="1889760"/>
                <a:chExt cx="756000" cy="91440"/>
              </a:xfrm>
            </p:grpSpPr>
            <p:cxnSp>
              <p:nvCxnSpPr>
                <p:cNvPr id="73" name="Gerade Verbindung 72"/>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2" name="Gerade Verbindung 71"/>
              <p:cNvCxnSpPr/>
              <p:nvPr/>
            </p:nvCxnSpPr>
            <p:spPr>
              <a:xfrm>
                <a:off x="6705600" y="198120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uppieren 8"/>
            <p:cNvGrpSpPr/>
            <p:nvPr/>
          </p:nvGrpSpPr>
          <p:grpSpPr>
            <a:xfrm>
              <a:off x="5173200" y="2300924"/>
              <a:ext cx="432000" cy="451440"/>
              <a:chOff x="5173200" y="2235540"/>
              <a:chExt cx="432000" cy="451440"/>
            </a:xfrm>
          </p:grpSpPr>
          <p:cxnSp>
            <p:nvCxnSpPr>
              <p:cNvPr id="65" name="Gerade Verbindung 64"/>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6" name="Gruppieren 65"/>
              <p:cNvGrpSpPr/>
              <p:nvPr/>
            </p:nvGrpSpPr>
            <p:grpSpPr>
              <a:xfrm>
                <a:off x="5173200" y="2415540"/>
                <a:ext cx="432000" cy="91440"/>
                <a:chOff x="6327600" y="1889760"/>
                <a:chExt cx="756000" cy="91440"/>
              </a:xfrm>
            </p:grpSpPr>
            <p:cxnSp>
              <p:nvCxnSpPr>
                <p:cNvPr id="68" name="Gerade Verbindung 67"/>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7" name="Gerade Verbindung 66"/>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p:nvGrpSpPr>
          <p:grpSpPr>
            <a:xfrm>
              <a:off x="6111600" y="2300924"/>
              <a:ext cx="432000" cy="451440"/>
              <a:chOff x="5173200" y="2235540"/>
              <a:chExt cx="432000" cy="451440"/>
            </a:xfrm>
          </p:grpSpPr>
          <p:cxnSp>
            <p:nvCxnSpPr>
              <p:cNvPr id="60" name="Gerade Verbindung 59"/>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uppieren 60"/>
              <p:cNvGrpSpPr/>
              <p:nvPr/>
            </p:nvGrpSpPr>
            <p:grpSpPr>
              <a:xfrm>
                <a:off x="5173200" y="2415540"/>
                <a:ext cx="432000" cy="91440"/>
                <a:chOff x="6327600" y="1889760"/>
                <a:chExt cx="756000" cy="91440"/>
              </a:xfrm>
            </p:grpSpPr>
            <p:cxnSp>
              <p:nvCxnSpPr>
                <p:cNvPr id="63" name="Gerade Verbindung 62"/>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 name="Gerade Verbindung 61"/>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uppieren 10"/>
            <p:cNvGrpSpPr/>
            <p:nvPr/>
          </p:nvGrpSpPr>
          <p:grpSpPr>
            <a:xfrm>
              <a:off x="7029096" y="2300924"/>
              <a:ext cx="432000" cy="451440"/>
              <a:chOff x="5173200" y="2235540"/>
              <a:chExt cx="432000" cy="451440"/>
            </a:xfrm>
          </p:grpSpPr>
          <p:cxnSp>
            <p:nvCxnSpPr>
              <p:cNvPr id="55" name="Gerade Verbindung 54"/>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uppieren 55"/>
              <p:cNvGrpSpPr/>
              <p:nvPr/>
            </p:nvGrpSpPr>
            <p:grpSpPr>
              <a:xfrm>
                <a:off x="5173200" y="2415540"/>
                <a:ext cx="432000" cy="91440"/>
                <a:chOff x="6327600" y="1889760"/>
                <a:chExt cx="756000" cy="91440"/>
              </a:xfrm>
            </p:grpSpPr>
            <p:cxnSp>
              <p:nvCxnSpPr>
                <p:cNvPr id="58" name="Gerade Verbindung 57"/>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Gerade Verbindung 56"/>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uppieren 11"/>
            <p:cNvGrpSpPr/>
            <p:nvPr/>
          </p:nvGrpSpPr>
          <p:grpSpPr>
            <a:xfrm>
              <a:off x="7958400" y="2300924"/>
              <a:ext cx="432000" cy="451440"/>
              <a:chOff x="5173200" y="2235540"/>
              <a:chExt cx="432000" cy="451440"/>
            </a:xfrm>
          </p:grpSpPr>
          <p:cxnSp>
            <p:nvCxnSpPr>
              <p:cNvPr id="50" name="Gerade Verbindung 49"/>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uppieren 50"/>
              <p:cNvGrpSpPr/>
              <p:nvPr/>
            </p:nvGrpSpPr>
            <p:grpSpPr>
              <a:xfrm>
                <a:off x="5173200" y="2415540"/>
                <a:ext cx="432000" cy="91440"/>
                <a:chOff x="6327600" y="1889760"/>
                <a:chExt cx="756000" cy="91440"/>
              </a:xfrm>
            </p:grpSpPr>
            <p:cxnSp>
              <p:nvCxnSpPr>
                <p:cNvPr id="53" name="Gerade Verbindung 52"/>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Gerade Verbindung 51"/>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Abgerundetes Rechteck 12"/>
            <p:cNvSpPr/>
            <p:nvPr/>
          </p:nvSpPr>
          <p:spPr>
            <a:xfrm>
              <a:off x="5029200" y="2726204"/>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600" b="1" dirty="0" smtClean="0">
                  <a:solidFill>
                    <a:schemeClr val="tx1"/>
                  </a:solidFill>
                  <a:latin typeface="Arial" pitchFamily="34" charset="0"/>
                  <a:cs typeface="Arial" pitchFamily="34" charset="0"/>
                </a:rPr>
                <a:t>AC1</a:t>
              </a:r>
            </a:p>
          </p:txBody>
        </p:sp>
        <p:sp>
          <p:nvSpPr>
            <p:cNvPr id="14" name="Abgerundetes Rechteck 13"/>
            <p:cNvSpPr/>
            <p:nvPr/>
          </p:nvSpPr>
          <p:spPr>
            <a:xfrm>
              <a:off x="5967600" y="2726204"/>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600" b="1" dirty="0" smtClean="0">
                  <a:solidFill>
                    <a:schemeClr val="tx1"/>
                  </a:solidFill>
                  <a:latin typeface="Arial" pitchFamily="34" charset="0"/>
                  <a:cs typeface="Arial" pitchFamily="34" charset="0"/>
                </a:rPr>
                <a:t>AC2</a:t>
              </a:r>
            </a:p>
          </p:txBody>
        </p:sp>
        <p:sp>
          <p:nvSpPr>
            <p:cNvPr id="15" name="Abgerundetes Rechteck 14"/>
            <p:cNvSpPr/>
            <p:nvPr/>
          </p:nvSpPr>
          <p:spPr>
            <a:xfrm>
              <a:off x="6885096" y="2726204"/>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600" b="1" dirty="0" smtClean="0">
                  <a:solidFill>
                    <a:schemeClr val="tx1"/>
                  </a:solidFill>
                  <a:latin typeface="Arial" pitchFamily="34" charset="0"/>
                  <a:cs typeface="Arial" pitchFamily="34" charset="0"/>
                </a:rPr>
                <a:t>AC3</a:t>
              </a:r>
            </a:p>
          </p:txBody>
        </p:sp>
        <p:sp>
          <p:nvSpPr>
            <p:cNvPr id="16" name="Abgerundetes Rechteck 15"/>
            <p:cNvSpPr/>
            <p:nvPr/>
          </p:nvSpPr>
          <p:spPr>
            <a:xfrm>
              <a:off x="7814400" y="2726204"/>
              <a:ext cx="720000" cy="432000"/>
            </a:xfrm>
            <a:prstGeom prst="roundRect">
              <a:avLst/>
            </a:prstGeom>
            <a:solidFill>
              <a:srgbClr val="9ACD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600" b="1" dirty="0" smtClean="0">
                  <a:solidFill>
                    <a:schemeClr val="tx1"/>
                  </a:solidFill>
                  <a:latin typeface="Arial" pitchFamily="34" charset="0"/>
                  <a:cs typeface="Arial" pitchFamily="34" charset="0"/>
                </a:rPr>
                <a:t>TRU</a:t>
              </a:r>
            </a:p>
          </p:txBody>
        </p:sp>
        <p:cxnSp>
          <p:nvCxnSpPr>
            <p:cNvPr id="17" name="Gerade Verbindung 16"/>
            <p:cNvCxnSpPr/>
            <p:nvPr/>
          </p:nvCxnSpPr>
          <p:spPr>
            <a:xfrm>
              <a:off x="8174400" y="3158204"/>
              <a:ext cx="0" cy="325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uppieren 17"/>
            <p:cNvGrpSpPr/>
            <p:nvPr/>
          </p:nvGrpSpPr>
          <p:grpSpPr>
            <a:xfrm>
              <a:off x="5470777" y="3484098"/>
              <a:ext cx="432000" cy="451440"/>
              <a:chOff x="5173200" y="2235540"/>
              <a:chExt cx="432000" cy="451440"/>
            </a:xfrm>
          </p:grpSpPr>
          <p:cxnSp>
            <p:nvCxnSpPr>
              <p:cNvPr id="45" name="Gerade Verbindung 44"/>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uppieren 45"/>
              <p:cNvGrpSpPr/>
              <p:nvPr/>
            </p:nvGrpSpPr>
            <p:grpSpPr>
              <a:xfrm>
                <a:off x="5173200" y="2415540"/>
                <a:ext cx="432000" cy="91440"/>
                <a:chOff x="6327600" y="1889760"/>
                <a:chExt cx="756000" cy="91440"/>
              </a:xfrm>
            </p:grpSpPr>
            <p:cxnSp>
              <p:nvCxnSpPr>
                <p:cNvPr id="48" name="Gerade Verbindung 47"/>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7" name="Gerade Verbindung 46"/>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uppieren 18"/>
            <p:cNvGrpSpPr/>
            <p:nvPr/>
          </p:nvGrpSpPr>
          <p:grpSpPr>
            <a:xfrm>
              <a:off x="6409177" y="3484098"/>
              <a:ext cx="432000" cy="451440"/>
              <a:chOff x="5173200" y="2235540"/>
              <a:chExt cx="432000" cy="451440"/>
            </a:xfrm>
          </p:grpSpPr>
          <p:cxnSp>
            <p:nvCxnSpPr>
              <p:cNvPr id="40" name="Gerade Verbindung 39"/>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 name="Gruppieren 40"/>
              <p:cNvGrpSpPr/>
              <p:nvPr/>
            </p:nvGrpSpPr>
            <p:grpSpPr>
              <a:xfrm>
                <a:off x="5173200" y="2415540"/>
                <a:ext cx="432000" cy="91440"/>
                <a:chOff x="6327600" y="1889760"/>
                <a:chExt cx="756000" cy="91440"/>
              </a:xfrm>
            </p:grpSpPr>
            <p:cxnSp>
              <p:nvCxnSpPr>
                <p:cNvPr id="43" name="Gerade Verbindung 42"/>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2" name="Gerade Verbindung 41"/>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uppieren 19"/>
            <p:cNvGrpSpPr/>
            <p:nvPr/>
          </p:nvGrpSpPr>
          <p:grpSpPr>
            <a:xfrm>
              <a:off x="7326673" y="3484098"/>
              <a:ext cx="432000" cy="451440"/>
              <a:chOff x="5173200" y="2235540"/>
              <a:chExt cx="432000" cy="451440"/>
            </a:xfrm>
          </p:grpSpPr>
          <p:cxnSp>
            <p:nvCxnSpPr>
              <p:cNvPr id="35" name="Gerade Verbindung 34"/>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 name="Gruppieren 35"/>
              <p:cNvGrpSpPr/>
              <p:nvPr/>
            </p:nvGrpSpPr>
            <p:grpSpPr>
              <a:xfrm>
                <a:off x="5173200" y="2415540"/>
                <a:ext cx="432000" cy="91440"/>
                <a:chOff x="6327600" y="1889760"/>
                <a:chExt cx="756000" cy="91440"/>
              </a:xfrm>
            </p:grpSpPr>
            <p:cxnSp>
              <p:nvCxnSpPr>
                <p:cNvPr id="38" name="Gerade Verbindung 37"/>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7" name="Gerade Verbindung 36"/>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uppieren 20"/>
            <p:cNvGrpSpPr/>
            <p:nvPr/>
          </p:nvGrpSpPr>
          <p:grpSpPr>
            <a:xfrm>
              <a:off x="8255977" y="3484098"/>
              <a:ext cx="432000" cy="451440"/>
              <a:chOff x="5173200" y="2235540"/>
              <a:chExt cx="432000" cy="451440"/>
            </a:xfrm>
          </p:grpSpPr>
          <p:cxnSp>
            <p:nvCxnSpPr>
              <p:cNvPr id="30" name="Gerade Verbindung 29"/>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uppieren 30"/>
              <p:cNvGrpSpPr/>
              <p:nvPr/>
            </p:nvGrpSpPr>
            <p:grpSpPr>
              <a:xfrm>
                <a:off x="5173200" y="2415540"/>
                <a:ext cx="432000" cy="91440"/>
                <a:chOff x="6327600" y="1889760"/>
                <a:chExt cx="756000" cy="91440"/>
              </a:xfrm>
            </p:grpSpPr>
            <p:cxnSp>
              <p:nvCxnSpPr>
                <p:cNvPr id="33" name="Gerade Verbindung 32"/>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2" name="Gerade Verbindung 31"/>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Abgerundetes Rechteck 21"/>
            <p:cNvSpPr/>
            <p:nvPr/>
          </p:nvSpPr>
          <p:spPr>
            <a:xfrm>
              <a:off x="5326777" y="3909378"/>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600" b="1" dirty="0" smtClean="0">
                  <a:solidFill>
                    <a:schemeClr val="tx1"/>
                  </a:solidFill>
                  <a:latin typeface="Arial" pitchFamily="34" charset="0"/>
                  <a:cs typeface="Arial" pitchFamily="34" charset="0"/>
                </a:rPr>
                <a:t>DC1</a:t>
              </a:r>
            </a:p>
          </p:txBody>
        </p:sp>
        <p:sp>
          <p:nvSpPr>
            <p:cNvPr id="23" name="Abgerundetes Rechteck 22"/>
            <p:cNvSpPr/>
            <p:nvPr/>
          </p:nvSpPr>
          <p:spPr>
            <a:xfrm>
              <a:off x="6265177" y="3909378"/>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600" b="1" dirty="0" smtClean="0">
                  <a:solidFill>
                    <a:schemeClr val="tx1"/>
                  </a:solidFill>
                  <a:latin typeface="Arial" pitchFamily="34" charset="0"/>
                  <a:cs typeface="Arial" pitchFamily="34" charset="0"/>
                </a:rPr>
                <a:t>DC2</a:t>
              </a:r>
            </a:p>
          </p:txBody>
        </p:sp>
        <p:sp>
          <p:nvSpPr>
            <p:cNvPr id="24" name="Abgerundetes Rechteck 23"/>
            <p:cNvSpPr/>
            <p:nvPr/>
          </p:nvSpPr>
          <p:spPr>
            <a:xfrm>
              <a:off x="7182673" y="3909378"/>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600" b="1" dirty="0" smtClean="0">
                  <a:solidFill>
                    <a:schemeClr val="tx1"/>
                  </a:solidFill>
                  <a:latin typeface="Arial" pitchFamily="34" charset="0"/>
                  <a:cs typeface="Arial" pitchFamily="34" charset="0"/>
                </a:rPr>
                <a:t>DC3</a:t>
              </a:r>
            </a:p>
          </p:txBody>
        </p:sp>
        <p:sp>
          <p:nvSpPr>
            <p:cNvPr id="25" name="Abgerundetes Rechteck 24"/>
            <p:cNvSpPr/>
            <p:nvPr/>
          </p:nvSpPr>
          <p:spPr>
            <a:xfrm>
              <a:off x="8111977" y="3909378"/>
              <a:ext cx="720000" cy="432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600" b="1" dirty="0" smtClean="0">
                  <a:solidFill>
                    <a:schemeClr val="tx1"/>
                  </a:solidFill>
                  <a:latin typeface="Arial" pitchFamily="34" charset="0"/>
                  <a:cs typeface="Arial" pitchFamily="34" charset="0"/>
                </a:rPr>
                <a:t>Batt</a:t>
              </a:r>
            </a:p>
          </p:txBody>
        </p:sp>
        <p:sp>
          <p:nvSpPr>
            <p:cNvPr id="26" name="Textfeld 25"/>
            <p:cNvSpPr txBox="1"/>
            <p:nvPr/>
          </p:nvSpPr>
          <p:spPr>
            <a:xfrm>
              <a:off x="7401821" y="1950361"/>
              <a:ext cx="922784" cy="322515"/>
            </a:xfrm>
            <a:prstGeom prst="rect">
              <a:avLst/>
            </a:prstGeom>
            <a:noFill/>
          </p:spPr>
          <p:txBody>
            <a:bodyPr wrap="none" rtlCol="0">
              <a:spAutoFit/>
            </a:bodyPr>
            <a:lstStyle/>
            <a:p>
              <a:r>
                <a:rPr lang="en-US" sz="1200" b="1" dirty="0" smtClean="0">
                  <a:solidFill>
                    <a:srgbClr val="E04242"/>
                  </a:solidFill>
                  <a:latin typeface="Arial" pitchFamily="34" charset="0"/>
                  <a:cs typeface="Arial" pitchFamily="34" charset="0"/>
                </a:rPr>
                <a:t>AC Bus</a:t>
              </a:r>
              <a:endParaRPr lang="en-US" sz="1200" b="1" dirty="0">
                <a:solidFill>
                  <a:srgbClr val="E04242"/>
                </a:solidFill>
                <a:latin typeface="Arial" pitchFamily="34" charset="0"/>
                <a:cs typeface="Arial" pitchFamily="34" charset="0"/>
              </a:endParaRPr>
            </a:p>
          </p:txBody>
        </p:sp>
        <p:cxnSp>
          <p:nvCxnSpPr>
            <p:cNvPr id="27" name="Gerade Verbindung 26"/>
            <p:cNvCxnSpPr/>
            <p:nvPr/>
          </p:nvCxnSpPr>
          <p:spPr>
            <a:xfrm>
              <a:off x="5266592" y="2270760"/>
              <a:ext cx="2989385" cy="0"/>
            </a:xfrm>
            <a:prstGeom prst="line">
              <a:avLst/>
            </a:prstGeom>
            <a:ln w="76200">
              <a:solidFill>
                <a:srgbClr val="E04242"/>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nvCxnSpPr>
          <p:spPr>
            <a:xfrm>
              <a:off x="5605200" y="3484098"/>
              <a:ext cx="3082777" cy="0"/>
            </a:xfrm>
            <a:prstGeom prst="line">
              <a:avLst/>
            </a:prstGeom>
            <a:ln w="76200">
              <a:solidFill>
                <a:srgbClr val="336699"/>
              </a:solidFill>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6756179" y="3176715"/>
              <a:ext cx="922784" cy="322515"/>
            </a:xfrm>
            <a:prstGeom prst="rect">
              <a:avLst/>
            </a:prstGeom>
            <a:noFill/>
          </p:spPr>
          <p:txBody>
            <a:bodyPr wrap="none" rtlCol="0">
              <a:spAutoFit/>
            </a:bodyPr>
            <a:lstStyle/>
            <a:p>
              <a:r>
                <a:rPr lang="en-US" sz="1200" b="1" dirty="0" smtClean="0">
                  <a:solidFill>
                    <a:srgbClr val="336699"/>
                  </a:solidFill>
                  <a:latin typeface="Arial" pitchFamily="34" charset="0"/>
                  <a:cs typeface="Arial" pitchFamily="34" charset="0"/>
                </a:rPr>
                <a:t>DC Bus</a:t>
              </a:r>
              <a:endParaRPr lang="en-US" sz="1200" b="1" dirty="0">
                <a:solidFill>
                  <a:srgbClr val="336699"/>
                </a:solidFill>
                <a:latin typeface="Arial" pitchFamily="34" charset="0"/>
                <a:cs typeface="Arial" pitchFamily="34" charset="0"/>
              </a:endParaRPr>
            </a:p>
          </p:txBody>
        </p:sp>
      </p:grpSp>
      <p:sp>
        <p:nvSpPr>
          <p:cNvPr id="75" name="Rectangle 496"/>
          <p:cNvSpPr>
            <a:spLocks noChangeArrowheads="1"/>
          </p:cNvSpPr>
          <p:nvPr/>
        </p:nvSpPr>
        <p:spPr bwMode="auto">
          <a:xfrm>
            <a:off x="0" y="3378661"/>
            <a:ext cx="9144000" cy="720725"/>
          </a:xfrm>
          <a:prstGeom prst="rect">
            <a:avLst/>
          </a:prstGeom>
          <a:noFill/>
          <a:ln w="9525">
            <a:noFill/>
            <a:miter lim="800000"/>
            <a:headEnd/>
            <a:tailEnd/>
          </a:ln>
          <a:effectLst/>
        </p:spPr>
        <p:txBody>
          <a:bodyPr/>
          <a:lstStyle/>
          <a:p>
            <a:pPr algn="ctr"/>
            <a:r>
              <a:rPr lang="en-US" sz="2800" b="1" dirty="0" smtClean="0">
                <a:solidFill>
                  <a:srgbClr val="215383"/>
                </a:solidFill>
              </a:rPr>
              <a:t>Aircraft Power Network Development</a:t>
            </a:r>
            <a:br>
              <a:rPr lang="en-US" sz="2800" b="1" dirty="0" smtClean="0">
                <a:solidFill>
                  <a:srgbClr val="215383"/>
                </a:solidFill>
              </a:rPr>
            </a:br>
            <a:r>
              <a:rPr lang="en-US" sz="2800" b="1" dirty="0" smtClean="0">
                <a:solidFill>
                  <a:srgbClr val="215383"/>
                </a:solidFill>
              </a:rPr>
              <a:t>with Model-Based Design</a:t>
            </a:r>
            <a:endParaRPr lang="en-US" sz="2800" b="1" baseline="30000" dirty="0">
              <a:solidFill>
                <a:srgbClr val="215383"/>
              </a:solidFill>
            </a:endParaRPr>
          </a:p>
        </p:txBody>
      </p:sp>
      <p:grpSp>
        <p:nvGrpSpPr>
          <p:cNvPr id="158" name="Gruppieren 157"/>
          <p:cNvGrpSpPr/>
          <p:nvPr/>
        </p:nvGrpSpPr>
        <p:grpSpPr>
          <a:xfrm>
            <a:off x="4003786" y="635696"/>
            <a:ext cx="4870616" cy="2595467"/>
            <a:chOff x="4179631" y="549239"/>
            <a:chExt cx="4870616" cy="2595467"/>
          </a:xfrm>
        </p:grpSpPr>
        <p:grpSp>
          <p:nvGrpSpPr>
            <p:cNvPr id="77" name="Gruppieren 76"/>
            <p:cNvGrpSpPr/>
            <p:nvPr/>
          </p:nvGrpSpPr>
          <p:grpSpPr>
            <a:xfrm>
              <a:off x="7911895" y="1784181"/>
              <a:ext cx="1138352" cy="1360525"/>
              <a:chOff x="7907132" y="2920175"/>
              <a:chExt cx="1138352" cy="1360525"/>
            </a:xfrm>
          </p:grpSpPr>
          <p:grpSp>
            <p:nvGrpSpPr>
              <p:cNvPr id="78" name="Gruppieren 77"/>
              <p:cNvGrpSpPr/>
              <p:nvPr/>
            </p:nvGrpSpPr>
            <p:grpSpPr>
              <a:xfrm>
                <a:off x="7907132" y="2920175"/>
                <a:ext cx="1138352" cy="1360525"/>
                <a:chOff x="5159543" y="2662557"/>
                <a:chExt cx="1138352" cy="1360525"/>
              </a:xfrm>
            </p:grpSpPr>
            <p:sp>
              <p:nvSpPr>
                <p:cNvPr id="109" name="Rounded Rectangle 79"/>
                <p:cNvSpPr/>
                <p:nvPr/>
              </p:nvSpPr>
              <p:spPr bwMode="auto">
                <a:xfrm>
                  <a:off x="5159543" y="2691082"/>
                  <a:ext cx="1138352" cy="133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110" name="Rounded Rectangle 80"/>
                <p:cNvSpPr/>
                <p:nvPr/>
              </p:nvSpPr>
              <p:spPr bwMode="auto">
                <a:xfrm>
                  <a:off x="5204405" y="2927472"/>
                  <a:ext cx="1041858"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sp>
              <p:nvSpPr>
                <p:cNvPr id="111" name="TextBox 69"/>
                <p:cNvSpPr txBox="1"/>
                <p:nvPr/>
              </p:nvSpPr>
              <p:spPr>
                <a:xfrm>
                  <a:off x="5159543" y="2662557"/>
                  <a:ext cx="1138352" cy="338554"/>
                </a:xfrm>
                <a:prstGeom prst="rect">
                  <a:avLst/>
                </a:prstGeom>
                <a:noFill/>
              </p:spPr>
              <p:txBody>
                <a:bodyPr wrap="square" lIns="0" rIns="0" rtlCol="0" anchor="ctr">
                  <a:spAutoFit/>
                </a:bodyPr>
                <a:lstStyle/>
                <a:p>
                  <a:pPr algn="ctr"/>
                  <a:r>
                    <a:rPr lang="en-US" sz="1600" b="1" dirty="0" smtClean="0">
                      <a:latin typeface="Arial" pitchFamily="34" charset="0"/>
                      <a:cs typeface="Arial" pitchFamily="34" charset="0"/>
                    </a:rPr>
                    <a:t>DETAILED</a:t>
                  </a:r>
                </a:p>
              </p:txBody>
            </p:sp>
          </p:grpSp>
          <p:grpSp>
            <p:nvGrpSpPr>
              <p:cNvPr id="79" name="Gruppieren 78"/>
              <p:cNvGrpSpPr/>
              <p:nvPr/>
            </p:nvGrpSpPr>
            <p:grpSpPr>
              <a:xfrm>
                <a:off x="8013877" y="3232233"/>
                <a:ext cx="924862" cy="900000"/>
                <a:chOff x="8013877" y="3232233"/>
                <a:chExt cx="924862" cy="900000"/>
              </a:xfrm>
            </p:grpSpPr>
            <p:sp>
              <p:nvSpPr>
                <p:cNvPr id="80" name="Rectangle 41"/>
                <p:cNvSpPr/>
                <p:nvPr/>
              </p:nvSpPr>
              <p:spPr bwMode="auto">
                <a:xfrm>
                  <a:off x="8013877" y="3232233"/>
                  <a:ext cx="924862" cy="900000"/>
                </a:xfrm>
                <a:prstGeom prst="rect">
                  <a:avLst/>
                </a:prstGeom>
                <a:solidFill>
                  <a:srgbClr val="A7D9A9"/>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smtClean="0">
                      <a:solidFill>
                        <a:schemeClr val="tx1"/>
                      </a:solidFill>
                      <a:latin typeface="+mj-lt"/>
                    </a:rPr>
                    <a:t>Electrical</a:t>
                  </a:r>
                  <a:endParaRPr kumimoji="0" lang="en-US" sz="1200" b="1" i="0" u="none" strike="noStrike" cap="none" normalizeH="0" baseline="0" dirty="0" smtClean="0">
                    <a:ln>
                      <a:noFill/>
                    </a:ln>
                    <a:solidFill>
                      <a:schemeClr val="tx1"/>
                    </a:solidFill>
                    <a:effectLst/>
                    <a:latin typeface="+mj-lt"/>
                  </a:endParaRPr>
                </a:p>
              </p:txBody>
            </p:sp>
            <p:grpSp>
              <p:nvGrpSpPr>
                <p:cNvPr id="81" name="Gruppieren 80"/>
                <p:cNvGrpSpPr/>
                <p:nvPr/>
              </p:nvGrpSpPr>
              <p:grpSpPr>
                <a:xfrm>
                  <a:off x="8080226" y="3644208"/>
                  <a:ext cx="757586" cy="241470"/>
                  <a:chOff x="8080226" y="3644208"/>
                  <a:chExt cx="757586" cy="241470"/>
                </a:xfrm>
              </p:grpSpPr>
              <p:grpSp>
                <p:nvGrpSpPr>
                  <p:cNvPr id="85" name="Group 41"/>
                  <p:cNvGrpSpPr>
                    <a:grpSpLocks/>
                  </p:cNvGrpSpPr>
                  <p:nvPr/>
                </p:nvGrpSpPr>
                <p:grpSpPr bwMode="auto">
                  <a:xfrm>
                    <a:off x="8080226" y="3644208"/>
                    <a:ext cx="719138" cy="241470"/>
                    <a:chOff x="5136" y="2363"/>
                    <a:chExt cx="453" cy="274"/>
                  </a:xfrm>
                </p:grpSpPr>
                <p:grpSp>
                  <p:nvGrpSpPr>
                    <p:cNvPr id="102" name="Group 42"/>
                    <p:cNvGrpSpPr>
                      <a:grpSpLocks/>
                    </p:cNvGrpSpPr>
                    <p:nvPr/>
                  </p:nvGrpSpPr>
                  <p:grpSpPr bwMode="auto">
                    <a:xfrm>
                      <a:off x="5136" y="2363"/>
                      <a:ext cx="249" cy="274"/>
                      <a:chOff x="4472" y="1650"/>
                      <a:chExt cx="249" cy="274"/>
                    </a:xfrm>
                  </p:grpSpPr>
                  <p:sp>
                    <p:nvSpPr>
                      <p:cNvPr id="106" name="Freeform 43"/>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sp>
                    <p:nvSpPr>
                      <p:cNvPr id="107" name="Freeform 44"/>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sp>
                    <p:nvSpPr>
                      <p:cNvPr id="108" name="Freeform 44"/>
                      <p:cNvSpPr>
                        <a:spLocks/>
                      </p:cNvSpPr>
                      <p:nvPr/>
                    </p:nvSpPr>
                    <p:spPr bwMode="auto">
                      <a:xfrm rot="10800000">
                        <a:off x="4472" y="1786"/>
                        <a:ext cx="48"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 name="connsiteX0" fmla="*/ 0 w 4706"/>
                          <a:gd name="connsiteY0" fmla="*/ 10000 h 10000"/>
                          <a:gd name="connsiteX1" fmla="*/ 4706 w 4706"/>
                          <a:gd name="connsiteY1" fmla="*/ 0 h 10000"/>
                        </a:gdLst>
                        <a:ahLst/>
                        <a:cxnLst>
                          <a:cxn ang="0">
                            <a:pos x="connsiteX0" y="connsiteY0"/>
                          </a:cxn>
                          <a:cxn ang="0">
                            <a:pos x="connsiteX1" y="connsiteY1"/>
                          </a:cxn>
                        </a:cxnLst>
                        <a:rect l="l" t="t" r="r" b="b"/>
                        <a:pathLst>
                          <a:path w="4706" h="10000">
                            <a:moveTo>
                              <a:pt x="0" y="10000"/>
                            </a:moveTo>
                            <a:cubicBezTo>
                              <a:pt x="1471" y="5000"/>
                              <a:pt x="3039" y="0"/>
                              <a:pt x="4706" y="0"/>
                            </a:cubicBezTo>
                          </a:path>
                        </a:pathLst>
                      </a:custGeom>
                      <a:noFill/>
                      <a:ln w="38100">
                        <a:solidFill>
                          <a:srgbClr val="33CCCC"/>
                        </a:solidFill>
                        <a:round/>
                        <a:headEnd/>
                        <a:tailEnd/>
                      </a:ln>
                    </p:spPr>
                    <p:txBody>
                      <a:bodyPr/>
                      <a:lstStyle/>
                      <a:p>
                        <a:endParaRPr lang="de-DE"/>
                      </a:p>
                    </p:txBody>
                  </p:sp>
                </p:grpSp>
                <p:grpSp>
                  <p:nvGrpSpPr>
                    <p:cNvPr id="103" name="Group 45"/>
                    <p:cNvGrpSpPr>
                      <a:grpSpLocks/>
                    </p:cNvGrpSpPr>
                    <p:nvPr/>
                  </p:nvGrpSpPr>
                  <p:grpSpPr bwMode="auto">
                    <a:xfrm>
                      <a:off x="5386" y="2363"/>
                      <a:ext cx="203" cy="274"/>
                      <a:chOff x="4518" y="1650"/>
                      <a:chExt cx="203" cy="274"/>
                    </a:xfrm>
                  </p:grpSpPr>
                  <p:sp>
                    <p:nvSpPr>
                      <p:cNvPr id="104" name="Freeform 46"/>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sp>
                    <p:nvSpPr>
                      <p:cNvPr id="105" name="Freeform 47"/>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grpSp>
              </p:grpSp>
              <p:grpSp>
                <p:nvGrpSpPr>
                  <p:cNvPr id="86" name="Group 41"/>
                  <p:cNvGrpSpPr>
                    <a:grpSpLocks/>
                  </p:cNvGrpSpPr>
                  <p:nvPr/>
                </p:nvGrpSpPr>
                <p:grpSpPr bwMode="auto">
                  <a:xfrm>
                    <a:off x="8088321" y="3644208"/>
                    <a:ext cx="731838" cy="241470"/>
                    <a:chOff x="5080" y="2363"/>
                    <a:chExt cx="461" cy="274"/>
                  </a:xfrm>
                </p:grpSpPr>
                <p:grpSp>
                  <p:nvGrpSpPr>
                    <p:cNvPr id="95" name="Group 42"/>
                    <p:cNvGrpSpPr>
                      <a:grpSpLocks/>
                    </p:cNvGrpSpPr>
                    <p:nvPr/>
                  </p:nvGrpSpPr>
                  <p:grpSpPr bwMode="auto">
                    <a:xfrm>
                      <a:off x="5182" y="2363"/>
                      <a:ext cx="203" cy="274"/>
                      <a:chOff x="4518" y="1650"/>
                      <a:chExt cx="203" cy="274"/>
                    </a:xfrm>
                  </p:grpSpPr>
                  <p:sp>
                    <p:nvSpPr>
                      <p:cNvPr id="100" name="Freeform 43"/>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sp>
                    <p:nvSpPr>
                      <p:cNvPr id="101" name="Freeform 44"/>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grpSp>
                <p:grpSp>
                  <p:nvGrpSpPr>
                    <p:cNvPr id="96" name="Group 45"/>
                    <p:cNvGrpSpPr>
                      <a:grpSpLocks/>
                    </p:cNvGrpSpPr>
                    <p:nvPr/>
                  </p:nvGrpSpPr>
                  <p:grpSpPr bwMode="auto">
                    <a:xfrm>
                      <a:off x="5080" y="2363"/>
                      <a:ext cx="461" cy="274"/>
                      <a:chOff x="4212" y="1650"/>
                      <a:chExt cx="461" cy="274"/>
                    </a:xfrm>
                  </p:grpSpPr>
                  <p:sp>
                    <p:nvSpPr>
                      <p:cNvPr id="97" name="Freeform 46"/>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sp>
                    <p:nvSpPr>
                      <p:cNvPr id="98" name="Freeform 47"/>
                      <p:cNvSpPr>
                        <a:spLocks/>
                      </p:cNvSpPr>
                      <p:nvPr/>
                    </p:nvSpPr>
                    <p:spPr bwMode="auto">
                      <a:xfrm rot="10800000">
                        <a:off x="4619" y="1786"/>
                        <a:ext cx="54"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 name="connsiteX0" fmla="*/ 0 w 5294"/>
                          <a:gd name="connsiteY0" fmla="*/ 0 h 10000"/>
                          <a:gd name="connsiteX1" fmla="*/ 5294 w 5294"/>
                          <a:gd name="connsiteY1" fmla="*/ 10000 h 10000"/>
                        </a:gdLst>
                        <a:ahLst/>
                        <a:cxnLst>
                          <a:cxn ang="0">
                            <a:pos x="connsiteX0" y="connsiteY0"/>
                          </a:cxn>
                          <a:cxn ang="0">
                            <a:pos x="connsiteX1" y="connsiteY1"/>
                          </a:cxn>
                        </a:cxnLst>
                        <a:rect l="l" t="t" r="r" b="b"/>
                        <a:pathLst>
                          <a:path w="5294" h="10000">
                            <a:moveTo>
                              <a:pt x="0" y="0"/>
                            </a:moveTo>
                            <a:cubicBezTo>
                              <a:pt x="1667" y="0"/>
                              <a:pt x="3431" y="5000"/>
                              <a:pt x="5294" y="10000"/>
                            </a:cubicBezTo>
                          </a:path>
                        </a:pathLst>
                      </a:custGeom>
                      <a:noFill/>
                      <a:ln w="38100">
                        <a:solidFill>
                          <a:srgbClr val="E472D6"/>
                        </a:solidFill>
                        <a:round/>
                        <a:headEnd/>
                        <a:tailEnd/>
                      </a:ln>
                    </p:spPr>
                    <p:txBody>
                      <a:bodyPr/>
                      <a:lstStyle/>
                      <a:p>
                        <a:endParaRPr lang="de-DE" dirty="0"/>
                      </a:p>
                    </p:txBody>
                  </p:sp>
                  <p:sp>
                    <p:nvSpPr>
                      <p:cNvPr id="99" name="Freeform 47"/>
                      <p:cNvSpPr>
                        <a:spLocks/>
                      </p:cNvSpPr>
                      <p:nvPr/>
                    </p:nvSpPr>
                    <p:spPr bwMode="auto">
                      <a:xfrm rot="10800000">
                        <a:off x="4212"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grpSp>
              </p:grpSp>
              <p:grpSp>
                <p:nvGrpSpPr>
                  <p:cNvPr id="87" name="Group 41"/>
                  <p:cNvGrpSpPr>
                    <a:grpSpLocks/>
                  </p:cNvGrpSpPr>
                  <p:nvPr/>
                </p:nvGrpSpPr>
                <p:grpSpPr bwMode="auto">
                  <a:xfrm>
                    <a:off x="8104386" y="3644208"/>
                    <a:ext cx="733426" cy="241470"/>
                    <a:chOff x="5026" y="2363"/>
                    <a:chExt cx="462" cy="274"/>
                  </a:xfrm>
                </p:grpSpPr>
                <p:grpSp>
                  <p:nvGrpSpPr>
                    <p:cNvPr id="88" name="Group 42"/>
                    <p:cNvGrpSpPr>
                      <a:grpSpLocks/>
                    </p:cNvGrpSpPr>
                    <p:nvPr/>
                  </p:nvGrpSpPr>
                  <p:grpSpPr bwMode="auto">
                    <a:xfrm>
                      <a:off x="5026" y="2363"/>
                      <a:ext cx="359" cy="274"/>
                      <a:chOff x="4362" y="1650"/>
                      <a:chExt cx="359" cy="274"/>
                    </a:xfrm>
                  </p:grpSpPr>
                  <p:sp>
                    <p:nvSpPr>
                      <p:cNvPr id="92" name="Freeform 43"/>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sp>
                    <p:nvSpPr>
                      <p:cNvPr id="93" name="Freeform 44"/>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sp>
                    <p:nvSpPr>
                      <p:cNvPr id="94" name="Freeform 43"/>
                      <p:cNvSpPr>
                        <a:spLocks/>
                      </p:cNvSpPr>
                      <p:nvPr/>
                    </p:nvSpPr>
                    <p:spPr bwMode="auto">
                      <a:xfrm>
                        <a:off x="4362" y="1650"/>
                        <a:ext cx="54"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 name="connsiteX0" fmla="*/ 0 w 5294"/>
                          <a:gd name="connsiteY0" fmla="*/ 0 h 10000"/>
                          <a:gd name="connsiteX1" fmla="*/ 5294 w 5294"/>
                          <a:gd name="connsiteY1" fmla="*/ 10000 h 10000"/>
                        </a:gdLst>
                        <a:ahLst/>
                        <a:cxnLst>
                          <a:cxn ang="0">
                            <a:pos x="connsiteX0" y="connsiteY0"/>
                          </a:cxn>
                          <a:cxn ang="0">
                            <a:pos x="connsiteX1" y="connsiteY1"/>
                          </a:cxn>
                        </a:cxnLst>
                        <a:rect l="l" t="t" r="r" b="b"/>
                        <a:pathLst>
                          <a:path w="5294" h="10000">
                            <a:moveTo>
                              <a:pt x="0" y="0"/>
                            </a:moveTo>
                            <a:cubicBezTo>
                              <a:pt x="1667" y="0"/>
                              <a:pt x="3431" y="5000"/>
                              <a:pt x="5294" y="10000"/>
                            </a:cubicBezTo>
                          </a:path>
                        </a:pathLst>
                      </a:custGeom>
                      <a:noFill/>
                      <a:ln w="38100">
                        <a:solidFill>
                          <a:srgbClr val="FFFF00"/>
                        </a:solidFill>
                        <a:round/>
                        <a:headEnd/>
                        <a:tailEnd/>
                      </a:ln>
                    </p:spPr>
                    <p:txBody>
                      <a:bodyPr/>
                      <a:lstStyle/>
                      <a:p>
                        <a:endParaRPr lang="de-DE"/>
                      </a:p>
                    </p:txBody>
                  </p:sp>
                </p:grpSp>
                <p:grpSp>
                  <p:nvGrpSpPr>
                    <p:cNvPr id="89" name="Group 45"/>
                    <p:cNvGrpSpPr>
                      <a:grpSpLocks/>
                    </p:cNvGrpSpPr>
                    <p:nvPr/>
                  </p:nvGrpSpPr>
                  <p:grpSpPr bwMode="auto">
                    <a:xfrm>
                      <a:off x="5080" y="2363"/>
                      <a:ext cx="408" cy="274"/>
                      <a:chOff x="4212" y="1650"/>
                      <a:chExt cx="408" cy="274"/>
                    </a:xfrm>
                  </p:grpSpPr>
                  <p:sp>
                    <p:nvSpPr>
                      <p:cNvPr id="90" name="Freeform 46"/>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sp>
                    <p:nvSpPr>
                      <p:cNvPr id="91" name="Freeform 47"/>
                      <p:cNvSpPr>
                        <a:spLocks/>
                      </p:cNvSpPr>
                      <p:nvPr/>
                    </p:nvSpPr>
                    <p:spPr bwMode="auto">
                      <a:xfrm rot="10800000">
                        <a:off x="4212"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grpSp>
              </p:grpSp>
            </p:grpSp>
            <p:sp>
              <p:nvSpPr>
                <p:cNvPr id="82" name="Rechteck 81"/>
                <p:cNvSpPr/>
                <p:nvPr/>
              </p:nvSpPr>
              <p:spPr bwMode="auto">
                <a:xfrm rot="10800000">
                  <a:off x="8054672" y="3471547"/>
                  <a:ext cx="380292" cy="45114"/>
                </a:xfrm>
                <a:prstGeom prst="rect">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83" name="Rechteck 82"/>
                <p:cNvSpPr/>
                <p:nvPr/>
              </p:nvSpPr>
              <p:spPr bwMode="auto">
                <a:xfrm rot="16200000">
                  <a:off x="8027069" y="3463786"/>
                  <a:ext cx="380292" cy="45114"/>
                </a:xfrm>
                <a:prstGeom prst="rect">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84" name="Pfeil nach links 83"/>
                <p:cNvSpPr/>
                <p:nvPr/>
              </p:nvSpPr>
              <p:spPr bwMode="auto">
                <a:xfrm>
                  <a:off x="8194658" y="3335557"/>
                  <a:ext cx="647740" cy="320843"/>
                </a:xfrm>
                <a:prstGeom prst="leftArrow">
                  <a:avLst>
                    <a:gd name="adj1" fmla="val 16135"/>
                    <a:gd name="adj2" fmla="val 95960"/>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grpSp>
        </p:grpSp>
        <p:grpSp>
          <p:nvGrpSpPr>
            <p:cNvPr id="112" name="Gruppieren 111"/>
            <p:cNvGrpSpPr/>
            <p:nvPr/>
          </p:nvGrpSpPr>
          <p:grpSpPr>
            <a:xfrm>
              <a:off x="4179631" y="1784181"/>
              <a:ext cx="3108233" cy="1360525"/>
              <a:chOff x="4179631" y="2920175"/>
              <a:chExt cx="3108233" cy="1360525"/>
            </a:xfrm>
          </p:grpSpPr>
          <p:sp>
            <p:nvSpPr>
              <p:cNvPr id="113" name="TextBox 69"/>
              <p:cNvSpPr txBox="1"/>
              <p:nvPr/>
            </p:nvSpPr>
            <p:spPr>
              <a:xfrm>
                <a:off x="4179632" y="2920175"/>
                <a:ext cx="3108232" cy="338554"/>
              </a:xfrm>
              <a:prstGeom prst="rect">
                <a:avLst/>
              </a:prstGeom>
              <a:noFill/>
            </p:spPr>
            <p:txBody>
              <a:bodyPr wrap="square" rtlCol="0" anchor="ctr">
                <a:spAutoFit/>
              </a:bodyPr>
              <a:lstStyle/>
              <a:p>
                <a:pPr algn="ctr"/>
                <a:r>
                  <a:rPr lang="en-US" sz="1600" b="1" dirty="0" smtClean="0">
                    <a:latin typeface="Arial" pitchFamily="34" charset="0"/>
                    <a:cs typeface="Arial" pitchFamily="34" charset="0"/>
                  </a:rPr>
                  <a:t>DESIGN</a:t>
                </a:r>
              </a:p>
            </p:txBody>
          </p:sp>
          <p:grpSp>
            <p:nvGrpSpPr>
              <p:cNvPr id="114" name="Gruppieren 113"/>
              <p:cNvGrpSpPr/>
              <p:nvPr/>
            </p:nvGrpSpPr>
            <p:grpSpPr>
              <a:xfrm>
                <a:off x="4179631" y="2920175"/>
                <a:ext cx="3108233" cy="1360525"/>
                <a:chOff x="957580" y="2662557"/>
                <a:chExt cx="3108233" cy="1360525"/>
              </a:xfrm>
            </p:grpSpPr>
            <p:sp>
              <p:nvSpPr>
                <p:cNvPr id="134" name="Rounded Rectangle 79"/>
                <p:cNvSpPr/>
                <p:nvPr/>
              </p:nvSpPr>
              <p:spPr bwMode="auto">
                <a:xfrm>
                  <a:off x="957580" y="2691082"/>
                  <a:ext cx="3108233" cy="133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dirty="0" smtClean="0">
                    <a:latin typeface="Arial" pitchFamily="34" charset="0"/>
                    <a:cs typeface="Arial" pitchFamily="34" charset="0"/>
                  </a:endParaRPr>
                </a:p>
              </p:txBody>
            </p:sp>
            <p:sp>
              <p:nvSpPr>
                <p:cNvPr id="135" name="Rounded Rectangle 80"/>
                <p:cNvSpPr/>
                <p:nvPr/>
              </p:nvSpPr>
              <p:spPr bwMode="auto">
                <a:xfrm>
                  <a:off x="1014926" y="2927472"/>
                  <a:ext cx="2978152"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dirty="0" smtClean="0">
                    <a:latin typeface="Arial" pitchFamily="34" charset="0"/>
                    <a:cs typeface="Arial" pitchFamily="34" charset="0"/>
                  </a:endParaRPr>
                </a:p>
              </p:txBody>
            </p:sp>
            <p:sp>
              <p:nvSpPr>
                <p:cNvPr id="136" name="TextBox 69"/>
                <p:cNvSpPr txBox="1"/>
                <p:nvPr/>
              </p:nvSpPr>
              <p:spPr>
                <a:xfrm>
                  <a:off x="957581" y="2662557"/>
                  <a:ext cx="3108232" cy="338554"/>
                </a:xfrm>
                <a:prstGeom prst="rect">
                  <a:avLst/>
                </a:prstGeom>
                <a:noFill/>
              </p:spPr>
              <p:txBody>
                <a:bodyPr wrap="square" rtlCol="0" anchor="ctr">
                  <a:spAutoFit/>
                </a:bodyPr>
                <a:lstStyle/>
                <a:p>
                  <a:pPr algn="ctr"/>
                  <a:r>
                    <a:rPr lang="en-US" sz="1600" b="1" dirty="0" smtClean="0">
                      <a:latin typeface="Arial" pitchFamily="34" charset="0"/>
                      <a:cs typeface="Arial" pitchFamily="34" charset="0"/>
                    </a:rPr>
                    <a:t>SYSTEM LEVEL MODEL</a:t>
                  </a:r>
                </a:p>
              </p:txBody>
            </p:sp>
          </p:grpSp>
          <p:grpSp>
            <p:nvGrpSpPr>
              <p:cNvPr id="115" name="Gruppieren 114"/>
              <p:cNvGrpSpPr/>
              <p:nvPr/>
            </p:nvGrpSpPr>
            <p:grpSpPr>
              <a:xfrm>
                <a:off x="4292729" y="3232251"/>
                <a:ext cx="2875697" cy="900854"/>
                <a:chOff x="4292729" y="3232251"/>
                <a:chExt cx="2875697" cy="900854"/>
              </a:xfrm>
            </p:grpSpPr>
            <p:grpSp>
              <p:nvGrpSpPr>
                <p:cNvPr id="116" name="Gruppieren 91"/>
                <p:cNvGrpSpPr/>
                <p:nvPr/>
              </p:nvGrpSpPr>
              <p:grpSpPr>
                <a:xfrm>
                  <a:off x="4292729" y="3237877"/>
                  <a:ext cx="924864" cy="895228"/>
                  <a:chOff x="4166646" y="3185785"/>
                  <a:chExt cx="1111737" cy="1076114"/>
                </a:xfrm>
              </p:grpSpPr>
              <p:sp>
                <p:nvSpPr>
                  <p:cNvPr id="125" name="Rectangle 65"/>
                  <p:cNvSpPr/>
                  <p:nvPr/>
                </p:nvSpPr>
                <p:spPr bwMode="auto">
                  <a:xfrm>
                    <a:off x="4166646" y="3185785"/>
                    <a:ext cx="1111737" cy="1076114"/>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mj-lt"/>
                      </a:rPr>
                      <a:t>Control</a:t>
                    </a:r>
                  </a:p>
                </p:txBody>
              </p:sp>
              <p:grpSp>
                <p:nvGrpSpPr>
                  <p:cNvPr id="126" name="Gruppieren 75"/>
                  <p:cNvGrpSpPr/>
                  <p:nvPr/>
                </p:nvGrpSpPr>
                <p:grpSpPr>
                  <a:xfrm>
                    <a:off x="4247182" y="3496079"/>
                    <a:ext cx="952863" cy="323445"/>
                    <a:chOff x="-210741" y="5570873"/>
                    <a:chExt cx="3549965" cy="1205020"/>
                  </a:xfrm>
                </p:grpSpPr>
                <p:sp>
                  <p:nvSpPr>
                    <p:cNvPr id="127" name="Abgerundetes Rechteck 126"/>
                    <p:cNvSpPr/>
                    <p:nvPr/>
                  </p:nvSpPr>
                  <p:spPr>
                    <a:xfrm>
                      <a:off x="1753442" y="5570873"/>
                      <a:ext cx="616968" cy="457517"/>
                    </a:xfrm>
                    <a:prstGeom prst="roundRect">
                      <a:avLst/>
                    </a:prstGeom>
                    <a:solidFill>
                      <a:srgbClr val="777777"/>
                    </a:solidFill>
                    <a:ln w="381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1"/>
                    </a:p>
                  </p:txBody>
                </p:sp>
                <p:cxnSp>
                  <p:nvCxnSpPr>
                    <p:cNvPr id="128" name="Gerade Verbindung mit Pfeil 127"/>
                    <p:cNvCxnSpPr>
                      <a:stCxn id="127" idx="1"/>
                    </p:cNvCxnSpPr>
                    <p:nvPr/>
                  </p:nvCxnSpPr>
                  <p:spPr>
                    <a:xfrm rot="10800000">
                      <a:off x="1078579" y="5799410"/>
                      <a:ext cx="674862" cy="222"/>
                    </a:xfrm>
                    <a:prstGeom prst="straightConnector1">
                      <a:avLst/>
                    </a:prstGeom>
                    <a:ln w="28575">
                      <a:solidFill>
                        <a:srgbClr val="7777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9" name="Abgerundetes Rechteck 128"/>
                    <p:cNvSpPr/>
                    <p:nvPr/>
                  </p:nvSpPr>
                  <p:spPr>
                    <a:xfrm>
                      <a:off x="477202" y="5570877"/>
                      <a:ext cx="616967" cy="457516"/>
                    </a:xfrm>
                    <a:prstGeom prst="roundRect">
                      <a:avLst/>
                    </a:prstGeom>
                    <a:solidFill>
                      <a:srgbClr val="333333"/>
                    </a:solidFill>
                    <a:ln w="381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1"/>
                    </a:p>
                  </p:txBody>
                </p:sp>
                <p:cxnSp>
                  <p:nvCxnSpPr>
                    <p:cNvPr id="130" name="Gerade Verbindung mit Pfeil 129"/>
                    <p:cNvCxnSpPr/>
                    <p:nvPr/>
                  </p:nvCxnSpPr>
                  <p:spPr>
                    <a:xfrm rot="10800000">
                      <a:off x="-210741" y="5799329"/>
                      <a:ext cx="652449" cy="309"/>
                    </a:xfrm>
                    <a:prstGeom prst="straightConnector1">
                      <a:avLst/>
                    </a:prstGeom>
                    <a:ln w="28575">
                      <a:solidFill>
                        <a:srgbClr val="33333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1" name="Freihandform 130"/>
                    <p:cNvSpPr/>
                    <p:nvPr/>
                  </p:nvSpPr>
                  <p:spPr>
                    <a:xfrm>
                      <a:off x="1409700" y="5792864"/>
                      <a:ext cx="1133476" cy="738347"/>
                    </a:xfrm>
                    <a:custGeom>
                      <a:avLst/>
                      <a:gdLst>
                        <a:gd name="connsiteX0" fmla="*/ 1123950 w 1133475"/>
                        <a:gd name="connsiteY0" fmla="*/ 0 h 485775"/>
                        <a:gd name="connsiteX1" fmla="*/ 1133475 w 1133475"/>
                        <a:gd name="connsiteY1" fmla="*/ 485775 h 485775"/>
                        <a:gd name="connsiteX2" fmla="*/ 0 w 1133475"/>
                        <a:gd name="connsiteY2" fmla="*/ 485775 h 485775"/>
                        <a:gd name="connsiteX3" fmla="*/ 0 w 1133475"/>
                        <a:gd name="connsiteY3" fmla="*/ 114300 h 485775"/>
                      </a:gdLst>
                      <a:ahLst/>
                      <a:cxnLst>
                        <a:cxn ang="0">
                          <a:pos x="connsiteX0" y="connsiteY0"/>
                        </a:cxn>
                        <a:cxn ang="0">
                          <a:pos x="connsiteX1" y="connsiteY1"/>
                        </a:cxn>
                        <a:cxn ang="0">
                          <a:pos x="connsiteX2" y="connsiteY2"/>
                        </a:cxn>
                        <a:cxn ang="0">
                          <a:pos x="connsiteX3" y="connsiteY3"/>
                        </a:cxn>
                      </a:cxnLst>
                      <a:rect l="l" t="t" r="r" b="b"/>
                      <a:pathLst>
                        <a:path w="1133475" h="485775">
                          <a:moveTo>
                            <a:pt x="1123950" y="0"/>
                          </a:moveTo>
                          <a:lnTo>
                            <a:pt x="1133475" y="485775"/>
                          </a:lnTo>
                          <a:lnTo>
                            <a:pt x="0" y="485775"/>
                          </a:lnTo>
                          <a:lnTo>
                            <a:pt x="0" y="114300"/>
                          </a:lnTo>
                        </a:path>
                      </a:pathLst>
                    </a:custGeom>
                    <a:ln w="28575">
                      <a:solidFill>
                        <a:srgbClr val="77777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b="1"/>
                    </a:p>
                  </p:txBody>
                </p:sp>
                <p:sp>
                  <p:nvSpPr>
                    <p:cNvPr id="132" name="Freihandform 131"/>
                    <p:cNvSpPr/>
                    <p:nvPr/>
                  </p:nvSpPr>
                  <p:spPr>
                    <a:xfrm>
                      <a:off x="58991" y="5802392"/>
                      <a:ext cx="2655637" cy="973501"/>
                    </a:xfrm>
                    <a:custGeom>
                      <a:avLst/>
                      <a:gdLst>
                        <a:gd name="connsiteX0" fmla="*/ 2419350 w 2419350"/>
                        <a:gd name="connsiteY0" fmla="*/ 0 h 638175"/>
                        <a:gd name="connsiteX1" fmla="*/ 2419350 w 2419350"/>
                        <a:gd name="connsiteY1" fmla="*/ 638175 h 638175"/>
                        <a:gd name="connsiteX2" fmla="*/ 0 w 2419350"/>
                        <a:gd name="connsiteY2" fmla="*/ 638175 h 638175"/>
                        <a:gd name="connsiteX3" fmla="*/ 0 w 2419350"/>
                        <a:gd name="connsiteY3" fmla="*/ 142875 h 638175"/>
                      </a:gdLst>
                      <a:ahLst/>
                      <a:cxnLst>
                        <a:cxn ang="0">
                          <a:pos x="connsiteX0" y="connsiteY0"/>
                        </a:cxn>
                        <a:cxn ang="0">
                          <a:pos x="connsiteX1" y="connsiteY1"/>
                        </a:cxn>
                        <a:cxn ang="0">
                          <a:pos x="connsiteX2" y="connsiteY2"/>
                        </a:cxn>
                        <a:cxn ang="0">
                          <a:pos x="connsiteX3" y="connsiteY3"/>
                        </a:cxn>
                      </a:cxnLst>
                      <a:rect l="l" t="t" r="r" b="b"/>
                      <a:pathLst>
                        <a:path w="2419350" h="638175">
                          <a:moveTo>
                            <a:pt x="2419350" y="0"/>
                          </a:moveTo>
                          <a:lnTo>
                            <a:pt x="2419350" y="638175"/>
                          </a:lnTo>
                          <a:lnTo>
                            <a:pt x="0" y="638175"/>
                          </a:lnTo>
                          <a:lnTo>
                            <a:pt x="0" y="142875"/>
                          </a:lnTo>
                        </a:path>
                      </a:pathLst>
                    </a:custGeom>
                    <a:ln w="28575">
                      <a:solidFill>
                        <a:srgbClr val="33333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b="1"/>
                    </a:p>
                  </p:txBody>
                </p:sp>
                <p:cxnSp>
                  <p:nvCxnSpPr>
                    <p:cNvPr id="133" name="Gerade Verbindung mit Pfeil 132"/>
                    <p:cNvCxnSpPr>
                      <a:endCxn id="127" idx="3"/>
                    </p:cNvCxnSpPr>
                    <p:nvPr/>
                  </p:nvCxnSpPr>
                  <p:spPr>
                    <a:xfrm rot="10800000" flipV="1">
                      <a:off x="2370414" y="5794832"/>
                      <a:ext cx="968810" cy="4795"/>
                    </a:xfrm>
                    <a:prstGeom prst="straightConnector1">
                      <a:avLst/>
                    </a:prstGeom>
                    <a:ln w="28575">
                      <a:solidFill>
                        <a:srgbClr val="7777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17" name="Gruppieren 116"/>
                <p:cNvGrpSpPr/>
                <p:nvPr/>
              </p:nvGrpSpPr>
              <p:grpSpPr>
                <a:xfrm>
                  <a:off x="5269370" y="3233467"/>
                  <a:ext cx="924864" cy="899638"/>
                  <a:chOff x="2496084" y="2975849"/>
                  <a:chExt cx="924864" cy="899638"/>
                </a:xfrm>
              </p:grpSpPr>
              <p:sp>
                <p:nvSpPr>
                  <p:cNvPr id="123" name="Rectangle 64"/>
                  <p:cNvSpPr/>
                  <p:nvPr/>
                </p:nvSpPr>
                <p:spPr bwMode="auto">
                  <a:xfrm>
                    <a:off x="2496084" y="2975849"/>
                    <a:ext cx="924864" cy="899638"/>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mj-lt"/>
                      </a:rPr>
                      <a:t>Mechanical</a:t>
                    </a:r>
                  </a:p>
                </p:txBody>
              </p:sp>
              <p:pic>
                <p:nvPicPr>
                  <p:cNvPr id="124" name="Picture 2" descr="5715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742285" y="2994084"/>
                    <a:ext cx="467739" cy="6929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uppieren 117"/>
                <p:cNvGrpSpPr/>
                <p:nvPr/>
              </p:nvGrpSpPr>
              <p:grpSpPr>
                <a:xfrm>
                  <a:off x="6213537" y="3232251"/>
                  <a:ext cx="954889" cy="900006"/>
                  <a:chOff x="6213537" y="3232251"/>
                  <a:chExt cx="954889" cy="900006"/>
                </a:xfrm>
              </p:grpSpPr>
              <p:sp>
                <p:nvSpPr>
                  <p:cNvPr id="119" name="Rectangle 41"/>
                  <p:cNvSpPr/>
                  <p:nvPr/>
                </p:nvSpPr>
                <p:spPr bwMode="auto">
                  <a:xfrm>
                    <a:off x="6243563" y="3232251"/>
                    <a:ext cx="924863" cy="900006"/>
                  </a:xfrm>
                  <a:prstGeom prst="rect">
                    <a:avLst/>
                  </a:prstGeom>
                  <a:solidFill>
                    <a:srgbClr val="E4BEE4"/>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mj-lt"/>
                      </a:rPr>
                      <a:t>Electrical</a:t>
                    </a:r>
                  </a:p>
                </p:txBody>
              </p:sp>
              <p:cxnSp>
                <p:nvCxnSpPr>
                  <p:cNvPr id="120" name="Gerade Verbindung mit Pfeil 119"/>
                  <p:cNvCxnSpPr/>
                  <p:nvPr/>
                </p:nvCxnSpPr>
                <p:spPr>
                  <a:xfrm flipV="1">
                    <a:off x="6482600" y="3416683"/>
                    <a:ext cx="648000" cy="324000"/>
                  </a:xfrm>
                  <a:prstGeom prst="straightConnector1">
                    <a:avLst/>
                  </a:prstGeom>
                  <a:ln w="38100">
                    <a:solidFill>
                      <a:srgbClr val="777777"/>
                    </a:solidFill>
                    <a:tailEnd type="arrow"/>
                  </a:ln>
                </p:spPr>
                <p:style>
                  <a:lnRef idx="1">
                    <a:schemeClr val="accent1"/>
                  </a:lnRef>
                  <a:fillRef idx="0">
                    <a:schemeClr val="accent1"/>
                  </a:fillRef>
                  <a:effectRef idx="0">
                    <a:schemeClr val="accent1"/>
                  </a:effectRef>
                  <a:fontRef idx="minor">
                    <a:schemeClr val="tx1"/>
                  </a:fontRef>
                </p:style>
              </p:cxnSp>
              <p:cxnSp>
                <p:nvCxnSpPr>
                  <p:cNvPr id="121" name="Gerade Verbindung mit Pfeil 120"/>
                  <p:cNvCxnSpPr/>
                  <p:nvPr/>
                </p:nvCxnSpPr>
                <p:spPr>
                  <a:xfrm>
                    <a:off x="6482600" y="3740683"/>
                    <a:ext cx="648000" cy="0"/>
                  </a:xfrm>
                  <a:prstGeom prst="straightConnector1">
                    <a:avLst/>
                  </a:prstGeom>
                  <a:ln w="38100">
                    <a:solidFill>
                      <a:srgbClr val="777777"/>
                    </a:solidFill>
                    <a:tailEnd type="arrow"/>
                  </a:ln>
                </p:spPr>
                <p:style>
                  <a:lnRef idx="1">
                    <a:schemeClr val="accent1"/>
                  </a:lnRef>
                  <a:fillRef idx="0">
                    <a:schemeClr val="accent1"/>
                  </a:fillRef>
                  <a:effectRef idx="0">
                    <a:schemeClr val="accent1"/>
                  </a:effectRef>
                  <a:fontRef idx="minor">
                    <a:schemeClr val="tx1"/>
                  </a:fontRef>
                </p:style>
              </p:cxnSp>
              <p:sp>
                <p:nvSpPr>
                  <p:cNvPr id="122" name="Textfeld 121"/>
                  <p:cNvSpPr txBox="1"/>
                  <p:nvPr/>
                </p:nvSpPr>
                <p:spPr>
                  <a:xfrm>
                    <a:off x="6213537" y="3236665"/>
                    <a:ext cx="453970" cy="523220"/>
                  </a:xfrm>
                  <a:prstGeom prst="rect">
                    <a:avLst/>
                  </a:prstGeom>
                  <a:noFill/>
                  <a:ln>
                    <a:noFill/>
                  </a:ln>
                </p:spPr>
                <p:txBody>
                  <a:bodyPr wrap="none" rtlCol="0" anchor="ctr">
                    <a:spAutoFit/>
                  </a:bodyPr>
                  <a:lstStyle/>
                  <a:p>
                    <a:r>
                      <a:rPr lang="el-GR" sz="2800" b="1" dirty="0" smtClean="0">
                        <a:solidFill>
                          <a:srgbClr val="777777"/>
                        </a:solidFill>
                        <a:latin typeface="Arial" pitchFamily="34" charset="0"/>
                        <a:cs typeface="Arial" pitchFamily="34" charset="0"/>
                      </a:rPr>
                      <a:t>ϕ</a:t>
                    </a:r>
                    <a:endParaRPr lang="en-US" sz="2800" b="1" dirty="0">
                      <a:solidFill>
                        <a:srgbClr val="777777"/>
                      </a:solidFill>
                      <a:latin typeface="Arial" pitchFamily="34" charset="0"/>
                      <a:cs typeface="Arial" pitchFamily="34" charset="0"/>
                    </a:endParaRPr>
                  </a:p>
                </p:txBody>
              </p:sp>
            </p:grpSp>
          </p:grpSp>
        </p:grpSp>
        <p:sp>
          <p:nvSpPr>
            <p:cNvPr id="140" name="Left-Right Arrow 143"/>
            <p:cNvSpPr/>
            <p:nvPr/>
          </p:nvSpPr>
          <p:spPr>
            <a:xfrm rot="2301430">
              <a:off x="6748057" y="1266220"/>
              <a:ext cx="1412396"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141" name="Gruppieren 140"/>
            <p:cNvGrpSpPr/>
            <p:nvPr/>
          </p:nvGrpSpPr>
          <p:grpSpPr>
            <a:xfrm>
              <a:off x="5104571" y="549239"/>
              <a:ext cx="3108233" cy="782885"/>
              <a:chOff x="5104571" y="1685233"/>
              <a:chExt cx="3108233" cy="782885"/>
            </a:xfrm>
          </p:grpSpPr>
          <p:sp>
            <p:nvSpPr>
              <p:cNvPr id="142" name="AutoShape 19"/>
              <p:cNvSpPr>
                <a:spLocks noChangeArrowheads="1"/>
              </p:cNvSpPr>
              <p:nvPr/>
            </p:nvSpPr>
            <p:spPr bwMode="auto">
              <a:xfrm>
                <a:off x="5104571" y="1716010"/>
                <a:ext cx="3108233" cy="752108"/>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endParaRPr lang="en-US" sz="1200" b="1" dirty="0">
                  <a:latin typeface="Arial" pitchFamily="34" charset="0"/>
                  <a:cs typeface="Arial" pitchFamily="34" charset="0"/>
                </a:endParaRPr>
              </a:p>
            </p:txBody>
          </p:sp>
          <p:sp>
            <p:nvSpPr>
              <p:cNvPr id="143" name="TextBox 67"/>
              <p:cNvSpPr txBox="1"/>
              <p:nvPr/>
            </p:nvSpPr>
            <p:spPr>
              <a:xfrm>
                <a:off x="5104571" y="1685233"/>
                <a:ext cx="3108233" cy="338554"/>
              </a:xfrm>
              <a:prstGeom prst="rect">
                <a:avLst/>
              </a:prstGeom>
              <a:noFill/>
              <a:ln>
                <a:noFill/>
              </a:ln>
            </p:spPr>
            <p:txBody>
              <a:bodyPr wrap="square" rtlCol="0" anchor="ctr">
                <a:spAutoFit/>
              </a:bodyPr>
              <a:lstStyle/>
              <a:p>
                <a:pPr algn="ctr"/>
                <a:r>
                  <a:rPr lang="en-US" sz="1600" b="1" dirty="0" smtClean="0">
                    <a:latin typeface="Arial" pitchFamily="34" charset="0"/>
                    <a:cs typeface="Arial" pitchFamily="34" charset="0"/>
                  </a:rPr>
                  <a:t>REQUIREMENTS</a:t>
                </a:r>
              </a:p>
            </p:txBody>
          </p:sp>
          <p:grpSp>
            <p:nvGrpSpPr>
              <p:cNvPr id="144" name="Gruppieren 143"/>
              <p:cNvGrpSpPr/>
              <p:nvPr/>
            </p:nvGrpSpPr>
            <p:grpSpPr>
              <a:xfrm>
                <a:off x="5465281" y="1969770"/>
                <a:ext cx="2348287" cy="452935"/>
                <a:chOff x="1318290" y="1712152"/>
                <a:chExt cx="2348287" cy="452935"/>
              </a:xfrm>
            </p:grpSpPr>
            <p:pic>
              <p:nvPicPr>
                <p:cNvPr id="145" name="Picture 76" descr="doc1.png"/>
                <p:cNvPicPr>
                  <a:picLocks noChangeAspect="1"/>
                </p:cNvPicPr>
                <p:nvPr/>
              </p:nvPicPr>
              <p:blipFill>
                <a:blip r:embed="rId4" cstate="print"/>
                <a:stretch>
                  <a:fillRect/>
                </a:stretch>
              </p:blipFill>
              <p:spPr>
                <a:xfrm>
                  <a:off x="1318290" y="1712152"/>
                  <a:ext cx="365270" cy="452935"/>
                </a:xfrm>
                <a:prstGeom prst="rect">
                  <a:avLst/>
                </a:prstGeom>
                <a:effectLst>
                  <a:outerShdw blurRad="50800" dist="38100" dir="2700000" algn="tl" rotWithShape="0">
                    <a:prstClr val="black">
                      <a:alpha val="40000"/>
                    </a:prstClr>
                  </a:outerShdw>
                </a:effectLst>
              </p:spPr>
            </p:pic>
            <p:pic>
              <p:nvPicPr>
                <p:cNvPr id="146" name="Picture 79" descr="doc1.png"/>
                <p:cNvPicPr>
                  <a:picLocks noChangeAspect="1"/>
                </p:cNvPicPr>
                <p:nvPr/>
              </p:nvPicPr>
              <p:blipFill>
                <a:blip r:embed="rId4" cstate="print"/>
                <a:stretch>
                  <a:fillRect/>
                </a:stretch>
              </p:blipFill>
              <p:spPr>
                <a:xfrm>
                  <a:off x="3301307" y="1712152"/>
                  <a:ext cx="365270" cy="452935"/>
                </a:xfrm>
                <a:prstGeom prst="rect">
                  <a:avLst/>
                </a:prstGeom>
                <a:effectLst>
                  <a:outerShdw blurRad="50800" dist="38100" dir="2700000" algn="tl" rotWithShape="0">
                    <a:prstClr val="black">
                      <a:alpha val="40000"/>
                    </a:prstClr>
                  </a:outerShdw>
                </a:effectLst>
              </p:spPr>
            </p:pic>
            <p:pic>
              <p:nvPicPr>
                <p:cNvPr id="147" name="Picture 77" descr="doc1.png"/>
                <p:cNvPicPr>
                  <a:picLocks noChangeAspect="1"/>
                </p:cNvPicPr>
                <p:nvPr/>
              </p:nvPicPr>
              <p:blipFill>
                <a:blip r:embed="rId4" cstate="print"/>
                <a:stretch>
                  <a:fillRect/>
                </a:stretch>
              </p:blipFill>
              <p:spPr>
                <a:xfrm>
                  <a:off x="2344754" y="1712152"/>
                  <a:ext cx="365270" cy="452935"/>
                </a:xfrm>
                <a:prstGeom prst="rect">
                  <a:avLst/>
                </a:prstGeom>
                <a:effectLst>
                  <a:outerShdw blurRad="50800" dist="38100" dir="2700000" algn="tl" rotWithShape="0">
                    <a:prstClr val="black">
                      <a:alpha val="40000"/>
                    </a:prstClr>
                  </a:outerShdw>
                </a:effectLst>
              </p:spPr>
            </p:pic>
          </p:grpSp>
        </p:grpSp>
        <p:grpSp>
          <p:nvGrpSpPr>
            <p:cNvPr id="148" name="Gruppieren 147"/>
            <p:cNvGrpSpPr/>
            <p:nvPr/>
          </p:nvGrpSpPr>
          <p:grpSpPr>
            <a:xfrm rot="467567">
              <a:off x="5266067" y="1165127"/>
              <a:ext cx="1140756" cy="812706"/>
              <a:chOff x="2262725" y="1968065"/>
              <a:chExt cx="1447610" cy="1031318"/>
            </a:xfrm>
            <a:effectLst/>
          </p:grpSpPr>
          <p:sp>
            <p:nvSpPr>
              <p:cNvPr id="149" name="Gebogener Pfeil 148"/>
              <p:cNvSpPr/>
              <p:nvPr/>
            </p:nvSpPr>
            <p:spPr>
              <a:xfrm rot="2700000">
                <a:off x="2679017"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50" name="Gebogener Pfeil 149"/>
              <p:cNvSpPr/>
              <p:nvPr/>
            </p:nvSpPr>
            <p:spPr>
              <a:xfrm rot="13500000">
                <a:off x="2262725"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grpSp>
          <p:nvGrpSpPr>
            <p:cNvPr id="151" name="Gruppieren 150"/>
            <p:cNvGrpSpPr/>
            <p:nvPr/>
          </p:nvGrpSpPr>
          <p:grpSpPr>
            <a:xfrm>
              <a:off x="7224786" y="2478378"/>
              <a:ext cx="759668" cy="166369"/>
              <a:chOff x="7224786" y="3614372"/>
              <a:chExt cx="759668" cy="166369"/>
            </a:xfrm>
          </p:grpSpPr>
          <p:cxnSp>
            <p:nvCxnSpPr>
              <p:cNvPr id="152" name="Gerade Verbindung 151"/>
              <p:cNvCxnSpPr/>
              <p:nvPr/>
            </p:nvCxnSpPr>
            <p:spPr>
              <a:xfrm>
                <a:off x="7264454" y="3614372"/>
                <a:ext cx="720000" cy="0"/>
              </a:xfrm>
              <a:prstGeom prst="line">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Gerade Verbindung 152"/>
              <p:cNvCxnSpPr/>
              <p:nvPr/>
            </p:nvCxnSpPr>
            <p:spPr>
              <a:xfrm>
                <a:off x="7287864" y="3614700"/>
                <a:ext cx="648000" cy="0"/>
              </a:xfrm>
              <a:prstGeom prst="line">
                <a:avLst/>
              </a:prstGeom>
              <a:ln w="38100">
                <a:solidFill>
                  <a:srgbClr val="80808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4" name="Gerade Verbindung 153"/>
              <p:cNvCxnSpPr/>
              <p:nvPr/>
            </p:nvCxnSpPr>
            <p:spPr>
              <a:xfrm>
                <a:off x="7224786" y="3780741"/>
                <a:ext cx="720000" cy="0"/>
              </a:xfrm>
              <a:prstGeom prst="line">
                <a:avLst/>
              </a:prstGeom>
              <a:ln w="762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Gerade Verbindung 154"/>
              <p:cNvCxnSpPr/>
              <p:nvPr/>
            </p:nvCxnSpPr>
            <p:spPr>
              <a:xfrm>
                <a:off x="7280170" y="3780741"/>
                <a:ext cx="648000" cy="0"/>
              </a:xfrm>
              <a:prstGeom prst="line">
                <a:avLst/>
              </a:prstGeom>
              <a:ln w="38100">
                <a:solidFill>
                  <a:srgbClr val="80808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56" name="Pfeil nach rechts 155"/>
            <p:cNvSpPr/>
            <p:nvPr/>
          </p:nvSpPr>
          <p:spPr>
            <a:xfrm rot="10800000">
              <a:off x="7224786" y="2795820"/>
              <a:ext cx="700005" cy="302652"/>
            </a:xfrm>
            <a:prstGeom prst="rightArrow">
              <a:avLst>
                <a:gd name="adj1" fmla="val 57193"/>
                <a:gd name="adj2" fmla="val 78325"/>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spTree>
    <p:extLst>
      <p:ext uri="{BB962C8B-B14F-4D97-AF65-F5344CB8AC3E}">
        <p14:creationId xmlns:p14="http://schemas.microsoft.com/office/powerpoint/2010/main" val="7534631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6"/>
          <p:cNvSpPr>
            <a:spLocks noChangeArrowheads="1"/>
          </p:cNvSpPr>
          <p:nvPr/>
        </p:nvSpPr>
        <p:spPr bwMode="auto">
          <a:xfrm>
            <a:off x="511175" y="1988841"/>
            <a:ext cx="5212953" cy="3888432"/>
          </a:xfrm>
          <a:prstGeom prst="rect">
            <a:avLst/>
          </a:prstGeom>
          <a:solidFill>
            <a:schemeClr val="bg1"/>
          </a:solidFill>
          <a:ln w="19050">
            <a:noFill/>
            <a:miter lim="800000"/>
            <a:headEnd/>
            <a:tailEnd/>
          </a:ln>
        </p:spPr>
        <p:txBody>
          <a:bodyPr lIns="0" tIns="0" rIns="0" bIns="0"/>
          <a:lstStyle/>
          <a:p>
            <a:r>
              <a:rPr lang="en-US" sz="1600" b="1" dirty="0">
                <a:solidFill>
                  <a:schemeClr val="tx2"/>
                </a:solidFill>
              </a:rPr>
              <a:t>Challenge</a:t>
            </a:r>
            <a:endParaRPr lang="en-US" sz="1600" dirty="0"/>
          </a:p>
          <a:p>
            <a:pPr>
              <a:spcBef>
                <a:spcPts val="180"/>
              </a:spcBef>
              <a:buClr>
                <a:srgbClr val="215083"/>
              </a:buClr>
            </a:pPr>
            <a:r>
              <a:rPr lang="en-US" sz="1500" dirty="0"/>
              <a:t>Develop a controller for </a:t>
            </a:r>
            <a:r>
              <a:rPr lang="en-US" sz="1500" dirty="0" smtClean="0"/>
              <a:t>the</a:t>
            </a:r>
            <a:br>
              <a:rPr lang="en-US" sz="1500" dirty="0" smtClean="0"/>
            </a:br>
            <a:r>
              <a:rPr lang="en-US" sz="1500" dirty="0" smtClean="0"/>
              <a:t>Airbus </a:t>
            </a:r>
            <a:r>
              <a:rPr lang="en-US" sz="1500" dirty="0"/>
              <a:t>A380 fuel management </a:t>
            </a:r>
            <a:r>
              <a:rPr lang="en-US" sz="1500" dirty="0" smtClean="0"/>
              <a:t>system. </a:t>
            </a:r>
          </a:p>
          <a:p>
            <a:pPr>
              <a:spcBef>
                <a:spcPts val="648"/>
              </a:spcBef>
              <a:buClr>
                <a:srgbClr val="215083"/>
              </a:buClr>
            </a:pPr>
            <a:r>
              <a:rPr lang="en-US" sz="1600" b="1" dirty="0" smtClean="0">
                <a:solidFill>
                  <a:schemeClr val="tx2"/>
                </a:solidFill>
              </a:rPr>
              <a:t>Solution </a:t>
            </a:r>
            <a:endParaRPr lang="en-US" sz="1600" b="1" dirty="0">
              <a:solidFill>
                <a:schemeClr val="tx2"/>
              </a:solidFill>
            </a:endParaRPr>
          </a:p>
          <a:p>
            <a:pPr>
              <a:spcBef>
                <a:spcPts val="180"/>
              </a:spcBef>
              <a:buClr>
                <a:schemeClr val="tx2"/>
              </a:buClr>
              <a:buSzPct val="90000"/>
            </a:pPr>
            <a:r>
              <a:rPr lang="en-US" sz="1500" dirty="0" smtClean="0"/>
              <a:t>Use MATLAB and Simulink to </a:t>
            </a:r>
            <a:r>
              <a:rPr lang="en-US" sz="1500" dirty="0"/>
              <a:t>model and </a:t>
            </a:r>
            <a:r>
              <a:rPr lang="en-US" sz="1500" dirty="0" smtClean="0"/>
              <a:t>simulate the</a:t>
            </a:r>
            <a:br>
              <a:rPr lang="en-US" sz="1500" dirty="0" smtClean="0"/>
            </a:br>
            <a:r>
              <a:rPr lang="en-US" sz="1500" dirty="0" smtClean="0"/>
              <a:t>control </a:t>
            </a:r>
            <a:r>
              <a:rPr lang="en-US" sz="1500" dirty="0"/>
              <a:t>logic, </a:t>
            </a:r>
            <a:r>
              <a:rPr lang="en-US" sz="1500" dirty="0" smtClean="0"/>
              <a:t>communicate </a:t>
            </a:r>
            <a:r>
              <a:rPr lang="en-US" sz="1500" dirty="0"/>
              <a:t>the functional </a:t>
            </a:r>
            <a:r>
              <a:rPr lang="en-US" sz="1500" dirty="0" smtClean="0"/>
              <a:t>specification,</a:t>
            </a:r>
            <a:br>
              <a:rPr lang="en-US" sz="1500" dirty="0" smtClean="0"/>
            </a:br>
            <a:r>
              <a:rPr lang="en-US" sz="1500" dirty="0" smtClean="0"/>
              <a:t>and accelerate the </a:t>
            </a:r>
            <a:r>
              <a:rPr lang="en-US" sz="1500" dirty="0"/>
              <a:t>development of </a:t>
            </a:r>
            <a:r>
              <a:rPr lang="en-US" sz="1500" dirty="0" smtClean="0"/>
              <a:t>simulators.</a:t>
            </a:r>
          </a:p>
          <a:p>
            <a:pPr>
              <a:spcBef>
                <a:spcPts val="648"/>
              </a:spcBef>
              <a:buClr>
                <a:schemeClr val="tx2"/>
              </a:buClr>
              <a:buSzPct val="90000"/>
            </a:pPr>
            <a:r>
              <a:rPr lang="en-US" sz="1600" b="1" dirty="0" smtClean="0">
                <a:solidFill>
                  <a:schemeClr val="tx2"/>
                </a:solidFill>
              </a:rPr>
              <a:t>Results</a:t>
            </a:r>
            <a:endParaRPr lang="en-US" sz="1600" b="1" dirty="0">
              <a:solidFill>
                <a:schemeClr val="tx2"/>
              </a:solidFill>
            </a:endParaRPr>
          </a:p>
          <a:p>
            <a:pPr marL="166688" indent="-166688">
              <a:spcBef>
                <a:spcPts val="300"/>
              </a:spcBef>
              <a:buClr>
                <a:schemeClr val="tx2"/>
              </a:buClr>
              <a:buSzPct val="75000"/>
              <a:buFont typeface="Wingdings" pitchFamily="2" charset="2"/>
              <a:buChar char="§"/>
            </a:pPr>
            <a:r>
              <a:rPr lang="en-US" sz="1500" dirty="0" smtClean="0"/>
              <a:t>100,000 tests run in parallel each weekend</a:t>
            </a:r>
          </a:p>
          <a:p>
            <a:pPr marL="166688" indent="-166688">
              <a:spcBef>
                <a:spcPts val="300"/>
              </a:spcBef>
              <a:buClr>
                <a:schemeClr val="tx2"/>
              </a:buClr>
              <a:buSzPct val="75000"/>
              <a:buFont typeface="Wingdings" pitchFamily="2" charset="2"/>
              <a:buChar char="§"/>
            </a:pPr>
            <a:r>
              <a:rPr lang="en-US" sz="1500" dirty="0" smtClean="0"/>
              <a:t>Months </a:t>
            </a:r>
            <a:r>
              <a:rPr lang="en-US" sz="1500" dirty="0"/>
              <a:t>of development time </a:t>
            </a:r>
            <a:r>
              <a:rPr lang="en-US" sz="1500" dirty="0" smtClean="0"/>
              <a:t>eliminated </a:t>
            </a:r>
          </a:p>
          <a:p>
            <a:pPr marL="166688" indent="-166688">
              <a:spcBef>
                <a:spcPts val="300"/>
              </a:spcBef>
              <a:buClr>
                <a:schemeClr val="tx2"/>
              </a:buClr>
              <a:buSzPct val="75000"/>
              <a:buFont typeface="Wingdings" pitchFamily="2" charset="2"/>
              <a:buChar char="§"/>
            </a:pPr>
            <a:r>
              <a:rPr lang="en-GB" sz="1500" dirty="0"/>
              <a:t>Models reused throughout </a:t>
            </a:r>
            <a:r>
              <a:rPr lang="en-GB" sz="1500" dirty="0" smtClean="0"/>
              <a:t>development </a:t>
            </a:r>
          </a:p>
          <a:p>
            <a:pPr marL="166688" indent="-166688">
              <a:spcBef>
                <a:spcPts val="300"/>
              </a:spcBef>
              <a:buClr>
                <a:schemeClr val="tx2"/>
              </a:buClr>
              <a:buSzPct val="75000"/>
              <a:buFont typeface="Wingdings" pitchFamily="2" charset="2"/>
              <a:buChar char="§"/>
            </a:pPr>
            <a:r>
              <a:rPr lang="en-US" sz="1500" dirty="0"/>
              <a:t>Additional complexity handled without staff </a:t>
            </a:r>
            <a:r>
              <a:rPr lang="en-US" sz="1500" dirty="0" smtClean="0"/>
              <a:t>increases</a:t>
            </a:r>
            <a:endParaRPr lang="en-US" sz="1500" dirty="0"/>
          </a:p>
        </p:txBody>
      </p:sp>
      <p:sp>
        <p:nvSpPr>
          <p:cNvPr id="12291" name="Rectangle 17"/>
          <p:cNvSpPr>
            <a:spLocks noChangeArrowheads="1"/>
          </p:cNvSpPr>
          <p:nvPr/>
        </p:nvSpPr>
        <p:spPr bwMode="auto">
          <a:xfrm>
            <a:off x="369889" y="1688849"/>
            <a:ext cx="8090543" cy="4044407"/>
          </a:xfrm>
          <a:prstGeom prst="rect">
            <a:avLst/>
          </a:prstGeom>
          <a:noFill/>
          <a:ln w="28575">
            <a:solidFill>
              <a:schemeClr val="tx2"/>
            </a:solidFill>
            <a:miter lim="800000"/>
            <a:headEnd/>
            <a:tailEnd/>
          </a:ln>
        </p:spPr>
        <p:txBody>
          <a:bodyPr wrap="none" anchor="ctr"/>
          <a:lstStyle/>
          <a:p>
            <a:endParaRPr lang="fr-FR"/>
          </a:p>
        </p:txBody>
      </p:sp>
      <p:sp>
        <p:nvSpPr>
          <p:cNvPr id="217106" name="Rectangle 18"/>
          <p:cNvSpPr>
            <a:spLocks noChangeArrowheads="1"/>
          </p:cNvSpPr>
          <p:nvPr/>
        </p:nvSpPr>
        <p:spPr bwMode="auto">
          <a:xfrm>
            <a:off x="5593503" y="2852936"/>
            <a:ext cx="3275856" cy="3590736"/>
          </a:xfrm>
          <a:prstGeom prst="rect">
            <a:avLst/>
          </a:prstGeom>
          <a:gradFill rotWithShape="1">
            <a:gsLst>
              <a:gs pos="0">
                <a:srgbClr val="AEC7E2"/>
              </a:gs>
              <a:gs pos="50000">
                <a:srgbClr val="AEC7E2">
                  <a:gamma/>
                  <a:tint val="0"/>
                  <a:invGamma/>
                </a:srgbClr>
              </a:gs>
              <a:gs pos="100000">
                <a:srgbClr val="AEC7E2"/>
              </a:gs>
            </a:gsLst>
            <a:lin ang="2700000" scaled="1"/>
          </a:gradFill>
          <a:ln w="19050">
            <a:solidFill>
              <a:schemeClr val="tx2"/>
            </a:solidFill>
            <a:miter lim="800000"/>
            <a:headEnd/>
            <a:tailEnd/>
          </a:ln>
          <a:effectLst/>
        </p:spPr>
        <p:txBody>
          <a:bodyPr lIns="182880" tIns="182880" rIns="182880" bIns="0" anchor="t" anchorCtr="0"/>
          <a:lstStyle/>
          <a:p>
            <a:pPr>
              <a:lnSpc>
                <a:spcPct val="130000"/>
              </a:lnSpc>
            </a:pPr>
            <a:r>
              <a:rPr lang="en-US" sz="1400" b="1" dirty="0">
                <a:solidFill>
                  <a:schemeClr val="tx2"/>
                </a:solidFill>
              </a:rPr>
              <a:t>“Model-Based Design gave us advanced visibility into the functional design of the system. We also completed requirements validation earlier than was previously possible and simulated multiple simultaneous component failures, so we know what will happen and have confidence that the control logic will manage it.”</a:t>
            </a:r>
          </a:p>
          <a:p>
            <a:pPr algn="r">
              <a:lnSpc>
                <a:spcPct val="114000"/>
              </a:lnSpc>
              <a:spcBef>
                <a:spcPts val="360"/>
              </a:spcBef>
            </a:pPr>
            <a:r>
              <a:rPr lang="en-GB" sz="1200" b="1" smtClean="0">
                <a:solidFill>
                  <a:schemeClr val="tx2"/>
                </a:solidFill>
              </a:rPr>
              <a:t>Christopher Slack</a:t>
            </a:r>
            <a:br>
              <a:rPr lang="en-GB" sz="1200" b="1" smtClean="0">
                <a:solidFill>
                  <a:schemeClr val="tx2"/>
                </a:solidFill>
              </a:rPr>
            </a:br>
            <a:r>
              <a:rPr lang="en-GB" sz="1200" b="1" smtClean="0">
                <a:solidFill>
                  <a:schemeClr val="tx2"/>
                </a:solidFill>
              </a:rPr>
              <a:t>Airbus</a:t>
            </a:r>
            <a:endParaRPr lang="en-US" sz="1200" b="1" dirty="0">
              <a:solidFill>
                <a:schemeClr val="tx2"/>
              </a:solidFill>
              <a:ea typeface="Arial Unicode MS" pitchFamily="34" charset="-128"/>
              <a:cs typeface="Arial Unicode MS" pitchFamily="34" charset="-128"/>
            </a:endParaRPr>
          </a:p>
        </p:txBody>
      </p:sp>
      <p:sp>
        <p:nvSpPr>
          <p:cNvPr id="12" name="Text Box 37"/>
          <p:cNvSpPr txBox="1">
            <a:spLocks noChangeArrowheads="1"/>
          </p:cNvSpPr>
          <p:nvPr/>
        </p:nvSpPr>
        <p:spPr bwMode="auto">
          <a:xfrm>
            <a:off x="269875" y="6284913"/>
            <a:ext cx="1270000" cy="246221"/>
          </a:xfrm>
          <a:prstGeom prst="rect">
            <a:avLst/>
          </a:prstGeom>
          <a:noFill/>
          <a:ln w="9525">
            <a:noFill/>
            <a:miter lim="800000"/>
            <a:headEnd/>
            <a:tailEnd/>
          </a:ln>
        </p:spPr>
        <p:txBody>
          <a:bodyPr>
            <a:spAutoFit/>
          </a:bodyPr>
          <a:lstStyle/>
          <a:p>
            <a:r>
              <a:rPr lang="en-US" sz="1000" dirty="0">
                <a:hlinkClick r:id="rId3"/>
              </a:rPr>
              <a:t>Link to </a:t>
            </a:r>
            <a:r>
              <a:rPr lang="en-US" sz="1000">
                <a:hlinkClick r:id="rId3"/>
              </a:rPr>
              <a:t>user </a:t>
            </a:r>
            <a:r>
              <a:rPr lang="en-US" sz="1000" smtClean="0">
                <a:hlinkClick r:id="rId3"/>
              </a:rPr>
              <a:t>story</a:t>
            </a:r>
            <a:endParaRPr lang="en-US" sz="1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8020" y="1404809"/>
            <a:ext cx="2411339" cy="1283177"/>
          </a:xfrm>
          <a:prstGeom prst="rect">
            <a:avLst/>
          </a:prstGeom>
          <a:ln>
            <a:solidFill>
              <a:schemeClr val="tx2"/>
            </a:solidFill>
          </a:ln>
        </p:spPr>
      </p:pic>
      <p:sp>
        <p:nvSpPr>
          <p:cNvPr id="5" name="Titel 4"/>
          <p:cNvSpPr>
            <a:spLocks noGrp="1"/>
          </p:cNvSpPr>
          <p:nvPr>
            <p:ph type="title"/>
          </p:nvPr>
        </p:nvSpPr>
        <p:spPr/>
        <p:txBody>
          <a:bodyPr/>
          <a:lstStyle/>
          <a:p>
            <a:r>
              <a:rPr lang="en-US" dirty="0" smtClean="0"/>
              <a:t>Airbus Develops </a:t>
            </a:r>
            <a:r>
              <a:rPr lang="en-US" dirty="0"/>
              <a:t>A380 </a:t>
            </a:r>
            <a:r>
              <a:rPr lang="en-US" dirty="0" smtClean="0"/>
              <a:t>Fuel Management</a:t>
            </a:r>
            <a:br>
              <a:rPr lang="en-US" dirty="0" smtClean="0"/>
            </a:br>
            <a:r>
              <a:rPr lang="en-US" dirty="0" smtClean="0"/>
              <a:t>System Using Model-Based Design	</a:t>
            </a:r>
            <a:endParaRPr lang="en-US" dirty="0">
              <a:solidFill>
                <a:srgbClr val="808080"/>
              </a:solidFill>
            </a:endParaRPr>
          </a:p>
        </p:txBody>
      </p:sp>
    </p:spTree>
    <p:extLst>
      <p:ext uri="{BB962C8B-B14F-4D97-AF65-F5344CB8AC3E}">
        <p14:creationId xmlns:p14="http://schemas.microsoft.com/office/powerpoint/2010/main" val="170504721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Agenda</a:t>
            </a:r>
            <a:endParaRPr lang="en-US" dirty="0"/>
          </a:p>
        </p:txBody>
      </p:sp>
      <p:sp>
        <p:nvSpPr>
          <p:cNvPr id="3" name="Inhaltsplatzhalter 2"/>
          <p:cNvSpPr>
            <a:spLocks noGrp="1"/>
          </p:cNvSpPr>
          <p:nvPr>
            <p:ph idx="1"/>
          </p:nvPr>
        </p:nvSpPr>
        <p:spPr/>
        <p:txBody>
          <a:bodyPr/>
          <a:lstStyle/>
          <a:p>
            <a:r>
              <a:rPr lang="en-US" dirty="0" smtClean="0">
                <a:solidFill>
                  <a:srgbClr val="B2B2B2"/>
                </a:solidFill>
              </a:rPr>
              <a:t>Overview: Aircraft Power Network Model</a:t>
            </a:r>
          </a:p>
          <a:p>
            <a:pPr lvl="1"/>
            <a:r>
              <a:rPr lang="en-US" dirty="0" smtClean="0">
                <a:solidFill>
                  <a:srgbClr val="B2B2B2"/>
                </a:solidFill>
              </a:rPr>
              <a:t>Simulation goals</a:t>
            </a:r>
          </a:p>
          <a:p>
            <a:pPr lvl="1"/>
            <a:r>
              <a:rPr lang="en-US" dirty="0">
                <a:solidFill>
                  <a:srgbClr val="B2B2B2"/>
                </a:solidFill>
              </a:rPr>
              <a:t>D</a:t>
            </a:r>
            <a:r>
              <a:rPr lang="en-US" dirty="0" smtClean="0">
                <a:solidFill>
                  <a:srgbClr val="B2B2B2"/>
                </a:solidFill>
              </a:rPr>
              <a:t>evelopment process</a:t>
            </a:r>
          </a:p>
          <a:p>
            <a:r>
              <a:rPr lang="en-US" dirty="0" smtClean="0"/>
              <a:t>Initial Design</a:t>
            </a:r>
          </a:p>
          <a:p>
            <a:pPr lvl="1"/>
            <a:r>
              <a:rPr lang="en-US" dirty="0" smtClean="0"/>
              <a:t>Linking to Requirements</a:t>
            </a:r>
          </a:p>
          <a:p>
            <a:pPr lvl="1"/>
            <a:r>
              <a:rPr lang="en-US" dirty="0" smtClean="0"/>
              <a:t>Refining Requirements</a:t>
            </a:r>
            <a:endParaRPr lang="en-US" dirty="0"/>
          </a:p>
          <a:p>
            <a:r>
              <a:rPr lang="en-US" dirty="0" smtClean="0"/>
              <a:t>Detailed Design</a:t>
            </a:r>
          </a:p>
          <a:p>
            <a:pPr lvl="1"/>
            <a:r>
              <a:rPr lang="en-US" dirty="0" smtClean="0"/>
              <a:t>Generators, Loads</a:t>
            </a:r>
          </a:p>
          <a:p>
            <a:pPr lvl="1"/>
            <a:r>
              <a:rPr lang="en-US" dirty="0" smtClean="0"/>
              <a:t>Harmonic analysis</a:t>
            </a:r>
          </a:p>
          <a:p>
            <a:pPr lvl="1"/>
            <a:r>
              <a:rPr lang="en-US" dirty="0" smtClean="0"/>
              <a:t>Integrating other domains</a:t>
            </a:r>
          </a:p>
          <a:p>
            <a:r>
              <a:rPr lang="en-US" dirty="0" smtClean="0"/>
              <a:t>Tuning Abstract Model</a:t>
            </a:r>
          </a:p>
          <a:p>
            <a:r>
              <a:rPr lang="en-US" dirty="0" smtClean="0"/>
              <a:t>Documenting Results</a:t>
            </a:r>
            <a:endParaRPr lang="en-US" dirty="0"/>
          </a:p>
        </p:txBody>
      </p:sp>
      <p:grpSp>
        <p:nvGrpSpPr>
          <p:cNvPr id="76" name="Gruppieren 75"/>
          <p:cNvGrpSpPr/>
          <p:nvPr/>
        </p:nvGrpSpPr>
        <p:grpSpPr>
          <a:xfrm>
            <a:off x="4303750" y="3684532"/>
            <a:ext cx="3108233" cy="1360525"/>
            <a:chOff x="4179631" y="2920175"/>
            <a:chExt cx="3108233" cy="1360525"/>
          </a:xfrm>
        </p:grpSpPr>
        <p:grpSp>
          <p:nvGrpSpPr>
            <p:cNvPr id="78" name="Gruppieren 77"/>
            <p:cNvGrpSpPr/>
            <p:nvPr/>
          </p:nvGrpSpPr>
          <p:grpSpPr>
            <a:xfrm>
              <a:off x="4179631" y="2920175"/>
              <a:ext cx="3108233" cy="1360525"/>
              <a:chOff x="957580" y="2662557"/>
              <a:chExt cx="3108233" cy="1360525"/>
            </a:xfrm>
          </p:grpSpPr>
          <p:sp>
            <p:nvSpPr>
              <p:cNvPr id="98" name="Rounded Rectangle 79"/>
              <p:cNvSpPr/>
              <p:nvPr/>
            </p:nvSpPr>
            <p:spPr bwMode="auto">
              <a:xfrm>
                <a:off x="957580" y="2691082"/>
                <a:ext cx="3108233" cy="133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99" name="Rounded Rectangle 80"/>
              <p:cNvSpPr/>
              <p:nvPr/>
            </p:nvSpPr>
            <p:spPr bwMode="auto">
              <a:xfrm>
                <a:off x="1014926" y="2927472"/>
                <a:ext cx="2978152"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100" name="TextBox 69"/>
              <p:cNvSpPr txBox="1"/>
              <p:nvPr/>
            </p:nvSpPr>
            <p:spPr>
              <a:xfrm>
                <a:off x="957581" y="2662557"/>
                <a:ext cx="3108232" cy="338554"/>
              </a:xfrm>
              <a:prstGeom prst="rect">
                <a:avLst/>
              </a:prstGeom>
              <a:noFill/>
            </p:spPr>
            <p:txBody>
              <a:bodyPr wrap="square" rtlCol="0" anchor="ctr">
                <a:spAutoFit/>
              </a:bodyPr>
              <a:lstStyle/>
              <a:p>
                <a:pPr algn="ctr"/>
                <a:r>
                  <a:rPr lang="en-US" sz="1600" b="1" dirty="0" smtClean="0">
                    <a:latin typeface="Arial" pitchFamily="34" charset="0"/>
                    <a:cs typeface="Arial" pitchFamily="34" charset="0"/>
                  </a:rPr>
                  <a:t>SYSTEM LEVEL MODEL</a:t>
                </a:r>
              </a:p>
            </p:txBody>
          </p:sp>
        </p:grpSp>
        <p:grpSp>
          <p:nvGrpSpPr>
            <p:cNvPr id="79" name="Gruppieren 78"/>
            <p:cNvGrpSpPr/>
            <p:nvPr/>
          </p:nvGrpSpPr>
          <p:grpSpPr>
            <a:xfrm>
              <a:off x="4292729" y="3232251"/>
              <a:ext cx="2875697" cy="900854"/>
              <a:chOff x="4292729" y="3232251"/>
              <a:chExt cx="2875697" cy="900854"/>
            </a:xfrm>
          </p:grpSpPr>
          <p:grpSp>
            <p:nvGrpSpPr>
              <p:cNvPr id="80" name="Gruppieren 91"/>
              <p:cNvGrpSpPr/>
              <p:nvPr/>
            </p:nvGrpSpPr>
            <p:grpSpPr>
              <a:xfrm>
                <a:off x="4292729" y="3237877"/>
                <a:ext cx="924864" cy="895228"/>
                <a:chOff x="4166646" y="3185785"/>
                <a:chExt cx="1111737" cy="1076114"/>
              </a:xfrm>
            </p:grpSpPr>
            <p:sp>
              <p:nvSpPr>
                <p:cNvPr id="89" name="Rectangle 65"/>
                <p:cNvSpPr/>
                <p:nvPr/>
              </p:nvSpPr>
              <p:spPr bwMode="auto">
                <a:xfrm>
                  <a:off x="4166646" y="3185785"/>
                  <a:ext cx="1111737" cy="1076114"/>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Control</a:t>
                  </a:r>
                </a:p>
              </p:txBody>
            </p:sp>
            <p:grpSp>
              <p:nvGrpSpPr>
                <p:cNvPr id="90" name="Gruppieren 75"/>
                <p:cNvGrpSpPr/>
                <p:nvPr/>
              </p:nvGrpSpPr>
              <p:grpSpPr>
                <a:xfrm>
                  <a:off x="4247182" y="3496079"/>
                  <a:ext cx="952863" cy="323445"/>
                  <a:chOff x="-210741" y="5570873"/>
                  <a:chExt cx="3549965" cy="1205020"/>
                </a:xfrm>
              </p:grpSpPr>
              <p:sp>
                <p:nvSpPr>
                  <p:cNvPr id="91" name="Abgerundetes Rechteck 90"/>
                  <p:cNvSpPr/>
                  <p:nvPr/>
                </p:nvSpPr>
                <p:spPr>
                  <a:xfrm>
                    <a:off x="1753442" y="5570873"/>
                    <a:ext cx="616968" cy="457517"/>
                  </a:xfrm>
                  <a:prstGeom prst="roundRect">
                    <a:avLst/>
                  </a:prstGeom>
                  <a:solidFill>
                    <a:srgbClr val="777777"/>
                  </a:solidFill>
                  <a:ln w="381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1"/>
                  </a:p>
                </p:txBody>
              </p:sp>
              <p:cxnSp>
                <p:nvCxnSpPr>
                  <p:cNvPr id="92" name="Gerade Verbindung mit Pfeil 91"/>
                  <p:cNvCxnSpPr>
                    <a:stCxn id="91" idx="1"/>
                  </p:cNvCxnSpPr>
                  <p:nvPr/>
                </p:nvCxnSpPr>
                <p:spPr>
                  <a:xfrm rot="10800000">
                    <a:off x="1078579" y="5799410"/>
                    <a:ext cx="674862" cy="222"/>
                  </a:xfrm>
                  <a:prstGeom prst="straightConnector1">
                    <a:avLst/>
                  </a:prstGeom>
                  <a:ln w="28575">
                    <a:solidFill>
                      <a:srgbClr val="7777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Abgerundetes Rechteck 92"/>
                  <p:cNvSpPr/>
                  <p:nvPr/>
                </p:nvSpPr>
                <p:spPr>
                  <a:xfrm>
                    <a:off x="477202" y="5570877"/>
                    <a:ext cx="616967" cy="457516"/>
                  </a:xfrm>
                  <a:prstGeom prst="roundRect">
                    <a:avLst/>
                  </a:prstGeom>
                  <a:solidFill>
                    <a:srgbClr val="333333"/>
                  </a:solidFill>
                  <a:ln w="381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1"/>
                  </a:p>
                </p:txBody>
              </p:sp>
              <p:cxnSp>
                <p:nvCxnSpPr>
                  <p:cNvPr id="94" name="Gerade Verbindung mit Pfeil 93"/>
                  <p:cNvCxnSpPr/>
                  <p:nvPr/>
                </p:nvCxnSpPr>
                <p:spPr>
                  <a:xfrm rot="10800000">
                    <a:off x="-210741" y="5799329"/>
                    <a:ext cx="652449" cy="309"/>
                  </a:xfrm>
                  <a:prstGeom prst="straightConnector1">
                    <a:avLst/>
                  </a:prstGeom>
                  <a:ln w="28575">
                    <a:solidFill>
                      <a:srgbClr val="33333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Freihandform 94"/>
                  <p:cNvSpPr/>
                  <p:nvPr/>
                </p:nvSpPr>
                <p:spPr>
                  <a:xfrm>
                    <a:off x="1409700" y="5792864"/>
                    <a:ext cx="1133476" cy="738347"/>
                  </a:xfrm>
                  <a:custGeom>
                    <a:avLst/>
                    <a:gdLst>
                      <a:gd name="connsiteX0" fmla="*/ 1123950 w 1133475"/>
                      <a:gd name="connsiteY0" fmla="*/ 0 h 485775"/>
                      <a:gd name="connsiteX1" fmla="*/ 1133475 w 1133475"/>
                      <a:gd name="connsiteY1" fmla="*/ 485775 h 485775"/>
                      <a:gd name="connsiteX2" fmla="*/ 0 w 1133475"/>
                      <a:gd name="connsiteY2" fmla="*/ 485775 h 485775"/>
                      <a:gd name="connsiteX3" fmla="*/ 0 w 1133475"/>
                      <a:gd name="connsiteY3" fmla="*/ 114300 h 485775"/>
                    </a:gdLst>
                    <a:ahLst/>
                    <a:cxnLst>
                      <a:cxn ang="0">
                        <a:pos x="connsiteX0" y="connsiteY0"/>
                      </a:cxn>
                      <a:cxn ang="0">
                        <a:pos x="connsiteX1" y="connsiteY1"/>
                      </a:cxn>
                      <a:cxn ang="0">
                        <a:pos x="connsiteX2" y="connsiteY2"/>
                      </a:cxn>
                      <a:cxn ang="0">
                        <a:pos x="connsiteX3" y="connsiteY3"/>
                      </a:cxn>
                    </a:cxnLst>
                    <a:rect l="l" t="t" r="r" b="b"/>
                    <a:pathLst>
                      <a:path w="1133475" h="485775">
                        <a:moveTo>
                          <a:pt x="1123950" y="0"/>
                        </a:moveTo>
                        <a:lnTo>
                          <a:pt x="1133475" y="485775"/>
                        </a:lnTo>
                        <a:lnTo>
                          <a:pt x="0" y="485775"/>
                        </a:lnTo>
                        <a:lnTo>
                          <a:pt x="0" y="114300"/>
                        </a:lnTo>
                      </a:path>
                    </a:pathLst>
                  </a:custGeom>
                  <a:ln w="28575">
                    <a:solidFill>
                      <a:srgbClr val="77777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b="1"/>
                  </a:p>
                </p:txBody>
              </p:sp>
              <p:sp>
                <p:nvSpPr>
                  <p:cNvPr id="96" name="Freihandform 95"/>
                  <p:cNvSpPr/>
                  <p:nvPr/>
                </p:nvSpPr>
                <p:spPr>
                  <a:xfrm>
                    <a:off x="58991" y="5802392"/>
                    <a:ext cx="2655637" cy="973501"/>
                  </a:xfrm>
                  <a:custGeom>
                    <a:avLst/>
                    <a:gdLst>
                      <a:gd name="connsiteX0" fmla="*/ 2419350 w 2419350"/>
                      <a:gd name="connsiteY0" fmla="*/ 0 h 638175"/>
                      <a:gd name="connsiteX1" fmla="*/ 2419350 w 2419350"/>
                      <a:gd name="connsiteY1" fmla="*/ 638175 h 638175"/>
                      <a:gd name="connsiteX2" fmla="*/ 0 w 2419350"/>
                      <a:gd name="connsiteY2" fmla="*/ 638175 h 638175"/>
                      <a:gd name="connsiteX3" fmla="*/ 0 w 2419350"/>
                      <a:gd name="connsiteY3" fmla="*/ 142875 h 638175"/>
                    </a:gdLst>
                    <a:ahLst/>
                    <a:cxnLst>
                      <a:cxn ang="0">
                        <a:pos x="connsiteX0" y="connsiteY0"/>
                      </a:cxn>
                      <a:cxn ang="0">
                        <a:pos x="connsiteX1" y="connsiteY1"/>
                      </a:cxn>
                      <a:cxn ang="0">
                        <a:pos x="connsiteX2" y="connsiteY2"/>
                      </a:cxn>
                      <a:cxn ang="0">
                        <a:pos x="connsiteX3" y="connsiteY3"/>
                      </a:cxn>
                    </a:cxnLst>
                    <a:rect l="l" t="t" r="r" b="b"/>
                    <a:pathLst>
                      <a:path w="2419350" h="638175">
                        <a:moveTo>
                          <a:pt x="2419350" y="0"/>
                        </a:moveTo>
                        <a:lnTo>
                          <a:pt x="2419350" y="638175"/>
                        </a:lnTo>
                        <a:lnTo>
                          <a:pt x="0" y="638175"/>
                        </a:lnTo>
                        <a:lnTo>
                          <a:pt x="0" y="142875"/>
                        </a:lnTo>
                      </a:path>
                    </a:pathLst>
                  </a:custGeom>
                  <a:ln w="28575">
                    <a:solidFill>
                      <a:srgbClr val="33333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b="1"/>
                  </a:p>
                </p:txBody>
              </p:sp>
              <p:cxnSp>
                <p:nvCxnSpPr>
                  <p:cNvPr id="97" name="Gerade Verbindung mit Pfeil 96"/>
                  <p:cNvCxnSpPr>
                    <a:endCxn id="91" idx="3"/>
                  </p:cNvCxnSpPr>
                  <p:nvPr/>
                </p:nvCxnSpPr>
                <p:spPr>
                  <a:xfrm rot="10800000" flipV="1">
                    <a:off x="2370414" y="5794832"/>
                    <a:ext cx="968810" cy="4795"/>
                  </a:xfrm>
                  <a:prstGeom prst="straightConnector1">
                    <a:avLst/>
                  </a:prstGeom>
                  <a:ln w="28575">
                    <a:solidFill>
                      <a:srgbClr val="7777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81" name="Gruppieren 80"/>
              <p:cNvGrpSpPr/>
              <p:nvPr/>
            </p:nvGrpSpPr>
            <p:grpSpPr>
              <a:xfrm>
                <a:off x="5269370" y="3233467"/>
                <a:ext cx="924864" cy="899638"/>
                <a:chOff x="2496084" y="2975849"/>
                <a:chExt cx="924864" cy="899638"/>
              </a:xfrm>
            </p:grpSpPr>
            <p:sp>
              <p:nvSpPr>
                <p:cNvPr id="87" name="Rectangle 64"/>
                <p:cNvSpPr/>
                <p:nvPr/>
              </p:nvSpPr>
              <p:spPr bwMode="auto">
                <a:xfrm>
                  <a:off x="2496084" y="2975849"/>
                  <a:ext cx="924864" cy="899638"/>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Mechanical</a:t>
                  </a:r>
                </a:p>
              </p:txBody>
            </p:sp>
            <p:pic>
              <p:nvPicPr>
                <p:cNvPr id="88" name="Picture 2" descr="5715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742285" y="2994084"/>
                  <a:ext cx="467739" cy="6929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uppieren 81"/>
              <p:cNvGrpSpPr/>
              <p:nvPr/>
            </p:nvGrpSpPr>
            <p:grpSpPr>
              <a:xfrm>
                <a:off x="6213537" y="3232251"/>
                <a:ext cx="954889" cy="900006"/>
                <a:chOff x="6213537" y="3232251"/>
                <a:chExt cx="954889" cy="900006"/>
              </a:xfrm>
            </p:grpSpPr>
            <p:sp>
              <p:nvSpPr>
                <p:cNvPr id="83" name="Rectangle 41"/>
                <p:cNvSpPr/>
                <p:nvPr/>
              </p:nvSpPr>
              <p:spPr bwMode="auto">
                <a:xfrm>
                  <a:off x="6243563" y="3232251"/>
                  <a:ext cx="924863" cy="900006"/>
                </a:xfrm>
                <a:prstGeom prst="rect">
                  <a:avLst/>
                </a:prstGeom>
                <a:solidFill>
                  <a:srgbClr val="E4BEE4"/>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mj-lt"/>
                    </a:rPr>
                    <a:t>Electrical</a:t>
                  </a:r>
                </a:p>
              </p:txBody>
            </p:sp>
            <p:cxnSp>
              <p:nvCxnSpPr>
                <p:cNvPr id="84" name="Gerade Verbindung mit Pfeil 83"/>
                <p:cNvCxnSpPr/>
                <p:nvPr/>
              </p:nvCxnSpPr>
              <p:spPr>
                <a:xfrm flipV="1">
                  <a:off x="6482600" y="3416683"/>
                  <a:ext cx="648000" cy="324000"/>
                </a:xfrm>
                <a:prstGeom prst="straightConnector1">
                  <a:avLst/>
                </a:prstGeom>
                <a:ln w="38100">
                  <a:solidFill>
                    <a:srgbClr val="777777"/>
                  </a:solidFill>
                  <a:tailEnd type="arrow"/>
                </a:ln>
              </p:spPr>
              <p:style>
                <a:lnRef idx="1">
                  <a:schemeClr val="accent1"/>
                </a:lnRef>
                <a:fillRef idx="0">
                  <a:schemeClr val="accent1"/>
                </a:fillRef>
                <a:effectRef idx="0">
                  <a:schemeClr val="accent1"/>
                </a:effectRef>
                <a:fontRef idx="minor">
                  <a:schemeClr val="tx1"/>
                </a:fontRef>
              </p:style>
            </p:cxnSp>
            <p:cxnSp>
              <p:nvCxnSpPr>
                <p:cNvPr id="85" name="Gerade Verbindung mit Pfeil 84"/>
                <p:cNvCxnSpPr/>
                <p:nvPr/>
              </p:nvCxnSpPr>
              <p:spPr>
                <a:xfrm>
                  <a:off x="6482600" y="3740683"/>
                  <a:ext cx="648000" cy="0"/>
                </a:xfrm>
                <a:prstGeom prst="straightConnector1">
                  <a:avLst/>
                </a:prstGeom>
                <a:ln w="38100">
                  <a:solidFill>
                    <a:srgbClr val="777777"/>
                  </a:solidFill>
                  <a:tailEnd type="arrow"/>
                </a:ln>
              </p:spPr>
              <p:style>
                <a:lnRef idx="1">
                  <a:schemeClr val="accent1"/>
                </a:lnRef>
                <a:fillRef idx="0">
                  <a:schemeClr val="accent1"/>
                </a:fillRef>
                <a:effectRef idx="0">
                  <a:schemeClr val="accent1"/>
                </a:effectRef>
                <a:fontRef idx="minor">
                  <a:schemeClr val="tx1"/>
                </a:fontRef>
              </p:style>
            </p:cxnSp>
            <p:sp>
              <p:nvSpPr>
                <p:cNvPr id="86" name="Textfeld 85"/>
                <p:cNvSpPr txBox="1"/>
                <p:nvPr/>
              </p:nvSpPr>
              <p:spPr>
                <a:xfrm>
                  <a:off x="6213537" y="3236665"/>
                  <a:ext cx="453970" cy="523220"/>
                </a:xfrm>
                <a:prstGeom prst="rect">
                  <a:avLst/>
                </a:prstGeom>
                <a:noFill/>
                <a:ln>
                  <a:noFill/>
                </a:ln>
              </p:spPr>
              <p:txBody>
                <a:bodyPr wrap="none" rtlCol="0" anchor="ctr">
                  <a:spAutoFit/>
                </a:bodyPr>
                <a:lstStyle/>
                <a:p>
                  <a:r>
                    <a:rPr lang="el-GR" sz="2800" b="1" dirty="0" smtClean="0">
                      <a:solidFill>
                        <a:srgbClr val="777777"/>
                      </a:solidFill>
                      <a:latin typeface="Arial" pitchFamily="34" charset="0"/>
                      <a:cs typeface="Arial" pitchFamily="34" charset="0"/>
                    </a:rPr>
                    <a:t>ϕ</a:t>
                  </a:r>
                  <a:endParaRPr lang="en-US" sz="2800" b="1" dirty="0">
                    <a:solidFill>
                      <a:srgbClr val="777777"/>
                    </a:solidFill>
                    <a:latin typeface="Arial" pitchFamily="34" charset="0"/>
                    <a:cs typeface="Arial" pitchFamily="34" charset="0"/>
                  </a:endParaRPr>
                </a:p>
              </p:txBody>
            </p:sp>
          </p:grpSp>
        </p:grpSp>
      </p:grpSp>
      <p:grpSp>
        <p:nvGrpSpPr>
          <p:cNvPr id="102" name="Gruppieren 101"/>
          <p:cNvGrpSpPr/>
          <p:nvPr/>
        </p:nvGrpSpPr>
        <p:grpSpPr>
          <a:xfrm>
            <a:off x="6727836" y="3194151"/>
            <a:ext cx="2302190" cy="1878486"/>
            <a:chOff x="3322899" y="4930478"/>
            <a:chExt cx="2302190" cy="1878486"/>
          </a:xfrm>
        </p:grpSpPr>
        <p:grpSp>
          <p:nvGrpSpPr>
            <p:cNvPr id="103" name="Gruppieren 102"/>
            <p:cNvGrpSpPr/>
            <p:nvPr/>
          </p:nvGrpSpPr>
          <p:grpSpPr>
            <a:xfrm>
              <a:off x="4486737" y="5448439"/>
              <a:ext cx="1138352" cy="1360525"/>
              <a:chOff x="4486737" y="5448439"/>
              <a:chExt cx="1138352" cy="1360525"/>
            </a:xfrm>
          </p:grpSpPr>
          <p:grpSp>
            <p:nvGrpSpPr>
              <p:cNvPr id="106" name="Gruppieren 105"/>
              <p:cNvGrpSpPr/>
              <p:nvPr/>
            </p:nvGrpSpPr>
            <p:grpSpPr>
              <a:xfrm>
                <a:off x="4486737" y="5448439"/>
                <a:ext cx="1138352" cy="1360525"/>
                <a:chOff x="5159543" y="2662557"/>
                <a:chExt cx="1138352" cy="1360525"/>
              </a:xfrm>
            </p:grpSpPr>
            <p:sp>
              <p:nvSpPr>
                <p:cNvPr id="135" name="Rounded Rectangle 79"/>
                <p:cNvSpPr/>
                <p:nvPr/>
              </p:nvSpPr>
              <p:spPr bwMode="auto">
                <a:xfrm>
                  <a:off x="5159543" y="2691082"/>
                  <a:ext cx="1138352" cy="133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136" name="Rounded Rectangle 80"/>
                <p:cNvSpPr/>
                <p:nvPr/>
              </p:nvSpPr>
              <p:spPr bwMode="auto">
                <a:xfrm>
                  <a:off x="5204405" y="2927472"/>
                  <a:ext cx="1041858"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137" name="TextBox 69"/>
                <p:cNvSpPr txBox="1"/>
                <p:nvPr/>
              </p:nvSpPr>
              <p:spPr>
                <a:xfrm>
                  <a:off x="5159543" y="2662557"/>
                  <a:ext cx="1138352" cy="338554"/>
                </a:xfrm>
                <a:prstGeom prst="rect">
                  <a:avLst/>
                </a:prstGeom>
                <a:noFill/>
              </p:spPr>
              <p:txBody>
                <a:bodyPr wrap="square" lIns="0" rIns="0" rtlCol="0" anchor="ctr">
                  <a:spAutoFit/>
                </a:bodyPr>
                <a:lstStyle/>
                <a:p>
                  <a:pPr algn="ctr"/>
                  <a:r>
                    <a:rPr lang="en-US" sz="1600" b="1" dirty="0" smtClean="0">
                      <a:solidFill>
                        <a:srgbClr val="808080"/>
                      </a:solidFill>
                      <a:latin typeface="Arial" pitchFamily="34" charset="0"/>
                      <a:cs typeface="Arial" pitchFamily="34" charset="0"/>
                    </a:rPr>
                    <a:t>DETAILED</a:t>
                  </a:r>
                </a:p>
              </p:txBody>
            </p:sp>
          </p:grpSp>
          <p:sp>
            <p:nvSpPr>
              <p:cNvPr id="107" name="Rectangle 41"/>
              <p:cNvSpPr/>
              <p:nvPr/>
            </p:nvSpPr>
            <p:spPr bwMode="auto">
              <a:xfrm>
                <a:off x="4593482" y="5760497"/>
                <a:ext cx="924862" cy="900000"/>
              </a:xfrm>
              <a:prstGeom prst="rect">
                <a:avLst/>
              </a:prstGeom>
              <a:solidFill>
                <a:srgbClr val="C0C0C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smtClean="0">
                    <a:solidFill>
                      <a:srgbClr val="808080"/>
                    </a:solidFill>
                    <a:latin typeface="+mj-lt"/>
                  </a:rPr>
                  <a:t>Electrical</a:t>
                </a:r>
                <a:endParaRPr kumimoji="0" lang="en-US" sz="1200" b="1" i="0" u="none" strike="noStrike" cap="none" normalizeH="0" baseline="0" dirty="0" smtClean="0">
                  <a:ln>
                    <a:noFill/>
                  </a:ln>
                  <a:solidFill>
                    <a:srgbClr val="808080"/>
                  </a:solidFill>
                  <a:effectLst/>
                  <a:latin typeface="+mj-lt"/>
                </a:endParaRPr>
              </a:p>
            </p:txBody>
          </p:sp>
          <p:grpSp>
            <p:nvGrpSpPr>
              <p:cNvPr id="108" name="Group 41"/>
              <p:cNvGrpSpPr>
                <a:grpSpLocks/>
              </p:cNvGrpSpPr>
              <p:nvPr/>
            </p:nvGrpSpPr>
            <p:grpSpPr bwMode="auto">
              <a:xfrm>
                <a:off x="4659831" y="6172472"/>
                <a:ext cx="719138" cy="241470"/>
                <a:chOff x="5136" y="2363"/>
                <a:chExt cx="453" cy="274"/>
              </a:xfrm>
            </p:grpSpPr>
            <p:grpSp>
              <p:nvGrpSpPr>
                <p:cNvPr id="128" name="Group 42"/>
                <p:cNvGrpSpPr>
                  <a:grpSpLocks/>
                </p:cNvGrpSpPr>
                <p:nvPr/>
              </p:nvGrpSpPr>
              <p:grpSpPr bwMode="auto">
                <a:xfrm>
                  <a:off x="5136" y="2363"/>
                  <a:ext cx="249" cy="274"/>
                  <a:chOff x="4472" y="1650"/>
                  <a:chExt cx="249" cy="274"/>
                </a:xfrm>
              </p:grpSpPr>
              <p:sp>
                <p:nvSpPr>
                  <p:cNvPr id="132" name="Freeform 43"/>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808080"/>
                    </a:solidFill>
                    <a:round/>
                    <a:headEnd/>
                    <a:tailEnd/>
                  </a:ln>
                </p:spPr>
                <p:txBody>
                  <a:bodyPr/>
                  <a:lstStyle/>
                  <a:p>
                    <a:endParaRPr lang="de-DE"/>
                  </a:p>
                </p:txBody>
              </p:sp>
              <p:sp>
                <p:nvSpPr>
                  <p:cNvPr id="133" name="Freeform 44"/>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808080"/>
                    </a:solidFill>
                    <a:round/>
                    <a:headEnd/>
                    <a:tailEnd/>
                  </a:ln>
                </p:spPr>
                <p:txBody>
                  <a:bodyPr/>
                  <a:lstStyle/>
                  <a:p>
                    <a:endParaRPr lang="de-DE"/>
                  </a:p>
                </p:txBody>
              </p:sp>
              <p:sp>
                <p:nvSpPr>
                  <p:cNvPr id="134" name="Freeform 44"/>
                  <p:cNvSpPr>
                    <a:spLocks/>
                  </p:cNvSpPr>
                  <p:nvPr/>
                </p:nvSpPr>
                <p:spPr bwMode="auto">
                  <a:xfrm rot="10800000">
                    <a:off x="4472" y="1786"/>
                    <a:ext cx="48"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 name="connsiteX0" fmla="*/ 0 w 4706"/>
                      <a:gd name="connsiteY0" fmla="*/ 10000 h 10000"/>
                      <a:gd name="connsiteX1" fmla="*/ 4706 w 4706"/>
                      <a:gd name="connsiteY1" fmla="*/ 0 h 10000"/>
                    </a:gdLst>
                    <a:ahLst/>
                    <a:cxnLst>
                      <a:cxn ang="0">
                        <a:pos x="connsiteX0" y="connsiteY0"/>
                      </a:cxn>
                      <a:cxn ang="0">
                        <a:pos x="connsiteX1" y="connsiteY1"/>
                      </a:cxn>
                    </a:cxnLst>
                    <a:rect l="l" t="t" r="r" b="b"/>
                    <a:pathLst>
                      <a:path w="4706" h="10000">
                        <a:moveTo>
                          <a:pt x="0" y="10000"/>
                        </a:moveTo>
                        <a:cubicBezTo>
                          <a:pt x="1471" y="5000"/>
                          <a:pt x="3039" y="0"/>
                          <a:pt x="4706" y="0"/>
                        </a:cubicBezTo>
                      </a:path>
                    </a:pathLst>
                  </a:custGeom>
                  <a:noFill/>
                  <a:ln w="38100">
                    <a:solidFill>
                      <a:srgbClr val="808080"/>
                    </a:solidFill>
                    <a:round/>
                    <a:headEnd/>
                    <a:tailEnd/>
                  </a:ln>
                </p:spPr>
                <p:txBody>
                  <a:bodyPr/>
                  <a:lstStyle/>
                  <a:p>
                    <a:endParaRPr lang="de-DE"/>
                  </a:p>
                </p:txBody>
              </p:sp>
            </p:grpSp>
            <p:grpSp>
              <p:nvGrpSpPr>
                <p:cNvPr id="129" name="Group 45"/>
                <p:cNvGrpSpPr>
                  <a:grpSpLocks/>
                </p:cNvGrpSpPr>
                <p:nvPr/>
              </p:nvGrpSpPr>
              <p:grpSpPr bwMode="auto">
                <a:xfrm>
                  <a:off x="5386" y="2363"/>
                  <a:ext cx="203" cy="274"/>
                  <a:chOff x="4518" y="1650"/>
                  <a:chExt cx="203" cy="274"/>
                </a:xfrm>
              </p:grpSpPr>
              <p:sp>
                <p:nvSpPr>
                  <p:cNvPr id="130" name="Freeform 46"/>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808080"/>
                    </a:solidFill>
                    <a:round/>
                    <a:headEnd/>
                    <a:tailEnd/>
                  </a:ln>
                </p:spPr>
                <p:txBody>
                  <a:bodyPr/>
                  <a:lstStyle/>
                  <a:p>
                    <a:endParaRPr lang="de-DE"/>
                  </a:p>
                </p:txBody>
              </p:sp>
              <p:sp>
                <p:nvSpPr>
                  <p:cNvPr id="131" name="Freeform 47"/>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808080"/>
                    </a:solidFill>
                    <a:round/>
                    <a:headEnd/>
                    <a:tailEnd/>
                  </a:ln>
                </p:spPr>
                <p:txBody>
                  <a:bodyPr/>
                  <a:lstStyle/>
                  <a:p>
                    <a:endParaRPr lang="de-DE"/>
                  </a:p>
                </p:txBody>
              </p:sp>
            </p:grpSp>
          </p:grpSp>
          <p:grpSp>
            <p:nvGrpSpPr>
              <p:cNvPr id="109" name="Group 41"/>
              <p:cNvGrpSpPr>
                <a:grpSpLocks/>
              </p:cNvGrpSpPr>
              <p:nvPr/>
            </p:nvGrpSpPr>
            <p:grpSpPr bwMode="auto">
              <a:xfrm>
                <a:off x="4667926" y="6172472"/>
                <a:ext cx="731838" cy="241470"/>
                <a:chOff x="5080" y="2363"/>
                <a:chExt cx="461" cy="274"/>
              </a:xfrm>
            </p:grpSpPr>
            <p:grpSp>
              <p:nvGrpSpPr>
                <p:cNvPr id="121" name="Group 42"/>
                <p:cNvGrpSpPr>
                  <a:grpSpLocks/>
                </p:cNvGrpSpPr>
                <p:nvPr/>
              </p:nvGrpSpPr>
              <p:grpSpPr bwMode="auto">
                <a:xfrm>
                  <a:off x="5182" y="2363"/>
                  <a:ext cx="203" cy="274"/>
                  <a:chOff x="4518" y="1650"/>
                  <a:chExt cx="203" cy="274"/>
                </a:xfrm>
              </p:grpSpPr>
              <p:sp>
                <p:nvSpPr>
                  <p:cNvPr id="126" name="Freeform 43"/>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969696"/>
                    </a:solidFill>
                    <a:round/>
                    <a:headEnd/>
                    <a:tailEnd/>
                  </a:ln>
                </p:spPr>
                <p:txBody>
                  <a:bodyPr/>
                  <a:lstStyle/>
                  <a:p>
                    <a:endParaRPr lang="de-DE"/>
                  </a:p>
                </p:txBody>
              </p:sp>
              <p:sp>
                <p:nvSpPr>
                  <p:cNvPr id="127" name="Freeform 44"/>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969696"/>
                    </a:solidFill>
                    <a:round/>
                    <a:headEnd/>
                    <a:tailEnd/>
                  </a:ln>
                </p:spPr>
                <p:txBody>
                  <a:bodyPr/>
                  <a:lstStyle/>
                  <a:p>
                    <a:endParaRPr lang="de-DE"/>
                  </a:p>
                </p:txBody>
              </p:sp>
            </p:grpSp>
            <p:grpSp>
              <p:nvGrpSpPr>
                <p:cNvPr id="122" name="Group 45"/>
                <p:cNvGrpSpPr>
                  <a:grpSpLocks/>
                </p:cNvGrpSpPr>
                <p:nvPr/>
              </p:nvGrpSpPr>
              <p:grpSpPr bwMode="auto">
                <a:xfrm>
                  <a:off x="5080" y="2363"/>
                  <a:ext cx="461" cy="274"/>
                  <a:chOff x="4212" y="1650"/>
                  <a:chExt cx="461" cy="274"/>
                </a:xfrm>
              </p:grpSpPr>
              <p:sp>
                <p:nvSpPr>
                  <p:cNvPr id="123" name="Freeform 46"/>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969696"/>
                    </a:solidFill>
                    <a:round/>
                    <a:headEnd/>
                    <a:tailEnd/>
                  </a:ln>
                </p:spPr>
                <p:txBody>
                  <a:bodyPr/>
                  <a:lstStyle/>
                  <a:p>
                    <a:endParaRPr lang="de-DE"/>
                  </a:p>
                </p:txBody>
              </p:sp>
              <p:sp>
                <p:nvSpPr>
                  <p:cNvPr id="124" name="Freeform 47"/>
                  <p:cNvSpPr>
                    <a:spLocks/>
                  </p:cNvSpPr>
                  <p:nvPr/>
                </p:nvSpPr>
                <p:spPr bwMode="auto">
                  <a:xfrm rot="10800000">
                    <a:off x="4619" y="1786"/>
                    <a:ext cx="54"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 name="connsiteX0" fmla="*/ 0 w 5294"/>
                      <a:gd name="connsiteY0" fmla="*/ 0 h 10000"/>
                      <a:gd name="connsiteX1" fmla="*/ 5294 w 5294"/>
                      <a:gd name="connsiteY1" fmla="*/ 10000 h 10000"/>
                    </a:gdLst>
                    <a:ahLst/>
                    <a:cxnLst>
                      <a:cxn ang="0">
                        <a:pos x="connsiteX0" y="connsiteY0"/>
                      </a:cxn>
                      <a:cxn ang="0">
                        <a:pos x="connsiteX1" y="connsiteY1"/>
                      </a:cxn>
                    </a:cxnLst>
                    <a:rect l="l" t="t" r="r" b="b"/>
                    <a:pathLst>
                      <a:path w="5294" h="10000">
                        <a:moveTo>
                          <a:pt x="0" y="0"/>
                        </a:moveTo>
                        <a:cubicBezTo>
                          <a:pt x="1667" y="0"/>
                          <a:pt x="3431" y="5000"/>
                          <a:pt x="5294" y="10000"/>
                        </a:cubicBezTo>
                      </a:path>
                    </a:pathLst>
                  </a:custGeom>
                  <a:noFill/>
                  <a:ln w="38100">
                    <a:solidFill>
                      <a:srgbClr val="969696"/>
                    </a:solidFill>
                    <a:round/>
                    <a:headEnd/>
                    <a:tailEnd/>
                  </a:ln>
                </p:spPr>
                <p:txBody>
                  <a:bodyPr/>
                  <a:lstStyle/>
                  <a:p>
                    <a:endParaRPr lang="de-DE" dirty="0"/>
                  </a:p>
                </p:txBody>
              </p:sp>
              <p:sp>
                <p:nvSpPr>
                  <p:cNvPr id="125" name="Freeform 47"/>
                  <p:cNvSpPr>
                    <a:spLocks/>
                  </p:cNvSpPr>
                  <p:nvPr/>
                </p:nvSpPr>
                <p:spPr bwMode="auto">
                  <a:xfrm rot="10800000">
                    <a:off x="4212"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969696"/>
                    </a:solidFill>
                    <a:round/>
                    <a:headEnd/>
                    <a:tailEnd/>
                  </a:ln>
                </p:spPr>
                <p:txBody>
                  <a:bodyPr/>
                  <a:lstStyle/>
                  <a:p>
                    <a:endParaRPr lang="de-DE"/>
                  </a:p>
                </p:txBody>
              </p:sp>
            </p:grpSp>
          </p:grpSp>
          <p:grpSp>
            <p:nvGrpSpPr>
              <p:cNvPr id="110" name="Group 41"/>
              <p:cNvGrpSpPr>
                <a:grpSpLocks/>
              </p:cNvGrpSpPr>
              <p:nvPr/>
            </p:nvGrpSpPr>
            <p:grpSpPr bwMode="auto">
              <a:xfrm>
                <a:off x="4683991" y="6172472"/>
                <a:ext cx="733426" cy="241470"/>
                <a:chOff x="5026" y="2363"/>
                <a:chExt cx="462" cy="274"/>
              </a:xfrm>
            </p:grpSpPr>
            <p:grpSp>
              <p:nvGrpSpPr>
                <p:cNvPr id="114" name="Group 42"/>
                <p:cNvGrpSpPr>
                  <a:grpSpLocks/>
                </p:cNvGrpSpPr>
                <p:nvPr/>
              </p:nvGrpSpPr>
              <p:grpSpPr bwMode="auto">
                <a:xfrm>
                  <a:off x="5026" y="2363"/>
                  <a:ext cx="359" cy="274"/>
                  <a:chOff x="4362" y="1650"/>
                  <a:chExt cx="359" cy="274"/>
                </a:xfrm>
              </p:grpSpPr>
              <p:sp>
                <p:nvSpPr>
                  <p:cNvPr id="118" name="Freeform 43"/>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777777"/>
                    </a:solidFill>
                    <a:round/>
                    <a:headEnd/>
                    <a:tailEnd/>
                  </a:ln>
                </p:spPr>
                <p:txBody>
                  <a:bodyPr/>
                  <a:lstStyle/>
                  <a:p>
                    <a:endParaRPr lang="de-DE"/>
                  </a:p>
                </p:txBody>
              </p:sp>
              <p:sp>
                <p:nvSpPr>
                  <p:cNvPr id="119" name="Freeform 44"/>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777777"/>
                    </a:solidFill>
                    <a:round/>
                    <a:headEnd/>
                    <a:tailEnd/>
                  </a:ln>
                </p:spPr>
                <p:txBody>
                  <a:bodyPr/>
                  <a:lstStyle/>
                  <a:p>
                    <a:endParaRPr lang="de-DE"/>
                  </a:p>
                </p:txBody>
              </p:sp>
              <p:sp>
                <p:nvSpPr>
                  <p:cNvPr id="120" name="Freeform 43"/>
                  <p:cNvSpPr>
                    <a:spLocks/>
                  </p:cNvSpPr>
                  <p:nvPr/>
                </p:nvSpPr>
                <p:spPr bwMode="auto">
                  <a:xfrm>
                    <a:off x="4362" y="1650"/>
                    <a:ext cx="54"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 name="connsiteX0" fmla="*/ 0 w 5294"/>
                      <a:gd name="connsiteY0" fmla="*/ 0 h 10000"/>
                      <a:gd name="connsiteX1" fmla="*/ 5294 w 5294"/>
                      <a:gd name="connsiteY1" fmla="*/ 10000 h 10000"/>
                    </a:gdLst>
                    <a:ahLst/>
                    <a:cxnLst>
                      <a:cxn ang="0">
                        <a:pos x="connsiteX0" y="connsiteY0"/>
                      </a:cxn>
                      <a:cxn ang="0">
                        <a:pos x="connsiteX1" y="connsiteY1"/>
                      </a:cxn>
                    </a:cxnLst>
                    <a:rect l="l" t="t" r="r" b="b"/>
                    <a:pathLst>
                      <a:path w="5294" h="10000">
                        <a:moveTo>
                          <a:pt x="0" y="0"/>
                        </a:moveTo>
                        <a:cubicBezTo>
                          <a:pt x="1667" y="0"/>
                          <a:pt x="3431" y="5000"/>
                          <a:pt x="5294" y="10000"/>
                        </a:cubicBezTo>
                      </a:path>
                    </a:pathLst>
                  </a:custGeom>
                  <a:noFill/>
                  <a:ln w="38100">
                    <a:solidFill>
                      <a:srgbClr val="777777"/>
                    </a:solidFill>
                    <a:round/>
                    <a:headEnd/>
                    <a:tailEnd/>
                  </a:ln>
                </p:spPr>
                <p:txBody>
                  <a:bodyPr/>
                  <a:lstStyle/>
                  <a:p>
                    <a:endParaRPr lang="de-DE"/>
                  </a:p>
                </p:txBody>
              </p:sp>
            </p:grpSp>
            <p:grpSp>
              <p:nvGrpSpPr>
                <p:cNvPr id="115" name="Group 45"/>
                <p:cNvGrpSpPr>
                  <a:grpSpLocks/>
                </p:cNvGrpSpPr>
                <p:nvPr/>
              </p:nvGrpSpPr>
              <p:grpSpPr bwMode="auto">
                <a:xfrm>
                  <a:off x="5080" y="2363"/>
                  <a:ext cx="408" cy="274"/>
                  <a:chOff x="4212" y="1650"/>
                  <a:chExt cx="408" cy="274"/>
                </a:xfrm>
              </p:grpSpPr>
              <p:sp>
                <p:nvSpPr>
                  <p:cNvPr id="116" name="Freeform 46"/>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777777"/>
                    </a:solidFill>
                    <a:round/>
                    <a:headEnd/>
                    <a:tailEnd/>
                  </a:ln>
                </p:spPr>
                <p:txBody>
                  <a:bodyPr/>
                  <a:lstStyle/>
                  <a:p>
                    <a:endParaRPr lang="de-DE"/>
                  </a:p>
                </p:txBody>
              </p:sp>
              <p:sp>
                <p:nvSpPr>
                  <p:cNvPr id="117" name="Freeform 47"/>
                  <p:cNvSpPr>
                    <a:spLocks/>
                  </p:cNvSpPr>
                  <p:nvPr/>
                </p:nvSpPr>
                <p:spPr bwMode="auto">
                  <a:xfrm rot="10800000">
                    <a:off x="4212"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777777"/>
                    </a:solidFill>
                    <a:round/>
                    <a:headEnd/>
                    <a:tailEnd/>
                  </a:ln>
                </p:spPr>
                <p:txBody>
                  <a:bodyPr/>
                  <a:lstStyle/>
                  <a:p>
                    <a:endParaRPr lang="de-DE"/>
                  </a:p>
                </p:txBody>
              </p:sp>
            </p:grpSp>
          </p:grpSp>
          <p:sp>
            <p:nvSpPr>
              <p:cNvPr id="111" name="Rechteck 110"/>
              <p:cNvSpPr/>
              <p:nvPr/>
            </p:nvSpPr>
            <p:spPr bwMode="auto">
              <a:xfrm rot="10800000">
                <a:off x="4634277" y="5999811"/>
                <a:ext cx="380292" cy="45114"/>
              </a:xfrm>
              <a:prstGeom prst="rect">
                <a:avLst/>
              </a:prstGeom>
              <a:solidFill>
                <a:srgbClr val="B2B2B2">
                  <a:alpha val="90000"/>
                </a:srgbClr>
              </a:solidFill>
              <a:ln>
                <a:headEnd type="none" w="med" len="med"/>
                <a:tailEnd type="none" w="med" len="med"/>
              </a:ln>
              <a:scene3d>
                <a:camera prst="orthographicFront">
                  <a:rot lat="0" lon="0" rev="0"/>
                </a:camera>
                <a:lightRig rig="threePt" dir="t">
                  <a:rot lat="0" lon="0" rev="1200000"/>
                </a:lightRig>
              </a:scene3d>
              <a:sp3d>
                <a:bevelT w="63500" h="25400" prst="coolSlant"/>
              </a:sp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112" name="Rechteck 111"/>
              <p:cNvSpPr/>
              <p:nvPr/>
            </p:nvSpPr>
            <p:spPr bwMode="auto">
              <a:xfrm rot="16200000">
                <a:off x="4606674" y="5992050"/>
                <a:ext cx="380292" cy="45114"/>
              </a:xfrm>
              <a:prstGeom prst="rect">
                <a:avLst/>
              </a:prstGeom>
              <a:solidFill>
                <a:srgbClr val="B2B2B2">
                  <a:alpha val="90000"/>
                </a:srgbClr>
              </a:solidFill>
              <a:ln>
                <a:headEnd type="none" w="med" len="med"/>
                <a:tailEnd type="none" w="med" len="med"/>
              </a:ln>
              <a:scene3d>
                <a:camera prst="orthographicFront">
                  <a:rot lat="0" lon="0" rev="0"/>
                </a:camera>
                <a:lightRig rig="threePt" dir="t">
                  <a:rot lat="0" lon="0" rev="1200000"/>
                </a:lightRig>
              </a:scene3d>
              <a:sp3d>
                <a:bevelT w="63500" h="25400" prst="coolSlant"/>
              </a:sp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113" name="Pfeil nach links 112"/>
              <p:cNvSpPr/>
              <p:nvPr/>
            </p:nvSpPr>
            <p:spPr bwMode="auto">
              <a:xfrm>
                <a:off x="4774263" y="5863821"/>
                <a:ext cx="647740" cy="320843"/>
              </a:xfrm>
              <a:prstGeom prst="leftArrow">
                <a:avLst>
                  <a:gd name="adj1" fmla="val 16135"/>
                  <a:gd name="adj2" fmla="val 95960"/>
                </a:avLst>
              </a:prstGeom>
              <a:solidFill>
                <a:srgbClr val="B2B2B2">
                  <a:alpha val="90000"/>
                </a:srgbClr>
              </a:solidFill>
              <a:ln>
                <a:headEnd type="none" w="med" len="med"/>
                <a:tailEnd type="none" w="med" len="med"/>
              </a:ln>
              <a:scene3d>
                <a:camera prst="orthographicFront">
                  <a:rot lat="0" lon="0" rev="0"/>
                </a:camera>
                <a:lightRig rig="threePt" dir="t">
                  <a:rot lat="0" lon="0" rev="1200000"/>
                </a:lightRig>
              </a:scene3d>
              <a:sp3d>
                <a:bevelT w="63500" h="25400" prst="coolSlant"/>
              </a:sp3d>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grpSp>
        <p:sp>
          <p:nvSpPr>
            <p:cNvPr id="104" name="Ellipse 103"/>
            <p:cNvSpPr/>
            <p:nvPr/>
          </p:nvSpPr>
          <p:spPr>
            <a:xfrm>
              <a:off x="4533864" y="5087363"/>
              <a:ext cx="252268" cy="252268"/>
            </a:xfrm>
            <a:prstGeom prst="ellipse">
              <a:avLst/>
            </a:prstGeom>
            <a:solidFill>
              <a:srgbClr val="C0C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Arial" pitchFamily="34" charset="0"/>
                  <a:cs typeface="Arial" pitchFamily="34" charset="0"/>
                </a:rPr>
                <a:t>2</a:t>
              </a:r>
            </a:p>
          </p:txBody>
        </p:sp>
        <p:sp>
          <p:nvSpPr>
            <p:cNvPr id="105" name="Left-Right Arrow 143"/>
            <p:cNvSpPr/>
            <p:nvPr/>
          </p:nvSpPr>
          <p:spPr>
            <a:xfrm rot="2301430">
              <a:off x="3322899" y="4930478"/>
              <a:ext cx="1412396" cy="304800"/>
            </a:xfrm>
            <a:prstGeom prst="leftRightArrow">
              <a:avLst>
                <a:gd name="adj1" fmla="val 61374"/>
                <a:gd name="adj2" fmla="val 79760"/>
              </a:avLst>
            </a:prstGeom>
            <a:solidFill>
              <a:srgbClr val="C0C0C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grpSp>
        <p:nvGrpSpPr>
          <p:cNvPr id="138" name="Gruppieren 137"/>
          <p:cNvGrpSpPr/>
          <p:nvPr/>
        </p:nvGrpSpPr>
        <p:grpSpPr>
          <a:xfrm>
            <a:off x="4296055" y="2569151"/>
            <a:ext cx="3108233" cy="782885"/>
            <a:chOff x="5104571" y="1685233"/>
            <a:chExt cx="3108233" cy="782885"/>
          </a:xfrm>
        </p:grpSpPr>
        <p:sp>
          <p:nvSpPr>
            <p:cNvPr id="139" name="AutoShape 19"/>
            <p:cNvSpPr>
              <a:spLocks noChangeArrowheads="1"/>
            </p:cNvSpPr>
            <p:nvPr/>
          </p:nvSpPr>
          <p:spPr bwMode="auto">
            <a:xfrm>
              <a:off x="5104571" y="1716010"/>
              <a:ext cx="3108233" cy="752108"/>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endParaRPr lang="en-US" sz="1200" b="1">
                <a:latin typeface="Arial" pitchFamily="34" charset="0"/>
                <a:cs typeface="Arial" pitchFamily="34" charset="0"/>
              </a:endParaRPr>
            </a:p>
          </p:txBody>
        </p:sp>
        <p:sp>
          <p:nvSpPr>
            <p:cNvPr id="140" name="TextBox 67"/>
            <p:cNvSpPr txBox="1"/>
            <p:nvPr/>
          </p:nvSpPr>
          <p:spPr>
            <a:xfrm>
              <a:off x="5104571" y="1685233"/>
              <a:ext cx="3108233" cy="338554"/>
            </a:xfrm>
            <a:prstGeom prst="rect">
              <a:avLst/>
            </a:prstGeom>
            <a:noFill/>
            <a:ln>
              <a:noFill/>
            </a:ln>
          </p:spPr>
          <p:txBody>
            <a:bodyPr wrap="square" rtlCol="0" anchor="ctr">
              <a:spAutoFit/>
            </a:bodyPr>
            <a:lstStyle/>
            <a:p>
              <a:pPr algn="ctr"/>
              <a:r>
                <a:rPr lang="en-US" sz="1600" b="1" dirty="0" smtClean="0">
                  <a:latin typeface="Arial" pitchFamily="34" charset="0"/>
                  <a:cs typeface="Arial" pitchFamily="34" charset="0"/>
                </a:rPr>
                <a:t>REQUIREMENTS</a:t>
              </a:r>
            </a:p>
          </p:txBody>
        </p:sp>
        <p:grpSp>
          <p:nvGrpSpPr>
            <p:cNvPr id="141" name="Gruppieren 140"/>
            <p:cNvGrpSpPr/>
            <p:nvPr/>
          </p:nvGrpSpPr>
          <p:grpSpPr>
            <a:xfrm>
              <a:off x="5465281" y="1969770"/>
              <a:ext cx="2348287" cy="452935"/>
              <a:chOff x="1318290" y="1712152"/>
              <a:chExt cx="2348287" cy="452935"/>
            </a:xfrm>
          </p:grpSpPr>
          <p:pic>
            <p:nvPicPr>
              <p:cNvPr id="142" name="Picture 76" descr="doc1.png"/>
              <p:cNvPicPr>
                <a:picLocks noChangeAspect="1"/>
              </p:cNvPicPr>
              <p:nvPr/>
            </p:nvPicPr>
            <p:blipFill>
              <a:blip r:embed="rId3" cstate="print"/>
              <a:stretch>
                <a:fillRect/>
              </a:stretch>
            </p:blipFill>
            <p:spPr>
              <a:xfrm>
                <a:off x="1318290" y="1712152"/>
                <a:ext cx="365270" cy="452935"/>
              </a:xfrm>
              <a:prstGeom prst="rect">
                <a:avLst/>
              </a:prstGeom>
              <a:effectLst>
                <a:outerShdw blurRad="50800" dist="38100" dir="2700000" algn="tl" rotWithShape="0">
                  <a:prstClr val="black">
                    <a:alpha val="40000"/>
                  </a:prstClr>
                </a:outerShdw>
              </a:effectLst>
            </p:spPr>
          </p:pic>
          <p:pic>
            <p:nvPicPr>
              <p:cNvPr id="143" name="Picture 79" descr="doc1.png"/>
              <p:cNvPicPr>
                <a:picLocks noChangeAspect="1"/>
              </p:cNvPicPr>
              <p:nvPr/>
            </p:nvPicPr>
            <p:blipFill>
              <a:blip r:embed="rId3" cstate="print"/>
              <a:stretch>
                <a:fillRect/>
              </a:stretch>
            </p:blipFill>
            <p:spPr>
              <a:xfrm>
                <a:off x="3301307" y="1712152"/>
                <a:ext cx="365270" cy="452935"/>
              </a:xfrm>
              <a:prstGeom prst="rect">
                <a:avLst/>
              </a:prstGeom>
              <a:effectLst>
                <a:outerShdw blurRad="50800" dist="38100" dir="2700000" algn="tl" rotWithShape="0">
                  <a:prstClr val="black">
                    <a:alpha val="40000"/>
                  </a:prstClr>
                </a:outerShdw>
              </a:effectLst>
            </p:spPr>
          </p:pic>
          <p:pic>
            <p:nvPicPr>
              <p:cNvPr id="144" name="Picture 77" descr="doc1.png"/>
              <p:cNvPicPr>
                <a:picLocks noChangeAspect="1"/>
              </p:cNvPicPr>
              <p:nvPr/>
            </p:nvPicPr>
            <p:blipFill>
              <a:blip r:embed="rId3" cstate="print"/>
              <a:stretch>
                <a:fillRect/>
              </a:stretch>
            </p:blipFill>
            <p:spPr>
              <a:xfrm>
                <a:off x="2344754" y="1712152"/>
                <a:ext cx="365270" cy="452935"/>
              </a:xfrm>
              <a:prstGeom prst="rect">
                <a:avLst/>
              </a:prstGeom>
              <a:effectLst>
                <a:outerShdw blurRad="50800" dist="38100" dir="2700000" algn="tl" rotWithShape="0">
                  <a:prstClr val="black">
                    <a:alpha val="40000"/>
                  </a:prstClr>
                </a:outerShdw>
              </a:effectLst>
            </p:spPr>
          </p:pic>
        </p:grpSp>
      </p:grpSp>
      <p:grpSp>
        <p:nvGrpSpPr>
          <p:cNvPr id="145" name="Gruppieren 144"/>
          <p:cNvGrpSpPr/>
          <p:nvPr/>
        </p:nvGrpSpPr>
        <p:grpSpPr>
          <a:xfrm rot="467567">
            <a:off x="5235534" y="3094353"/>
            <a:ext cx="1140756" cy="812706"/>
            <a:chOff x="2262725" y="1968065"/>
            <a:chExt cx="1447610" cy="1031318"/>
          </a:xfrm>
          <a:effectLst/>
        </p:grpSpPr>
        <p:sp>
          <p:nvSpPr>
            <p:cNvPr id="146" name="Gebogener Pfeil 145"/>
            <p:cNvSpPr/>
            <p:nvPr/>
          </p:nvSpPr>
          <p:spPr>
            <a:xfrm rot="2700000">
              <a:off x="2679017"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47" name="Gebogener Pfeil 146"/>
            <p:cNvSpPr/>
            <p:nvPr/>
          </p:nvSpPr>
          <p:spPr>
            <a:xfrm rot="13500000">
              <a:off x="2262725"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sp>
        <p:nvSpPr>
          <p:cNvPr id="101" name="Ellipse 100"/>
          <p:cNvSpPr/>
          <p:nvPr/>
        </p:nvSpPr>
        <p:spPr>
          <a:xfrm>
            <a:off x="5459313" y="3351036"/>
            <a:ext cx="252268" cy="252268"/>
          </a:xfrm>
          <a:prstGeom prst="ellipse">
            <a:avLst/>
          </a:prstGeom>
          <a:solidFill>
            <a:srgbClr val="33669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Arial" pitchFamily="34" charset="0"/>
                <a:cs typeface="Arial" pitchFamily="34" charset="0"/>
              </a:rPr>
              <a:t>1</a:t>
            </a:r>
          </a:p>
        </p:txBody>
      </p:sp>
    </p:spTree>
    <p:extLst>
      <p:ext uri="{BB962C8B-B14F-4D97-AF65-F5344CB8AC3E}">
        <p14:creationId xmlns:p14="http://schemas.microsoft.com/office/powerpoint/2010/main" val="63688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par>
                                <p:cTn id="8" presetID="10"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par>
                                <p:cTn id="11" presetID="10" presetClass="entr" presetSubtype="0" fill="hold" nodeType="with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fade">
                                      <p:cBhvr>
                                        <p:cTn id="13" dur="500"/>
                                        <p:tgtEl>
                                          <p:spTgt spid="14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fade">
                                      <p:cBhvr>
                                        <p:cTn id="17" dur="5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jet_silo"/>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1729" t="23975" r="34596" b="4835"/>
          <a:stretch/>
        </p:blipFill>
        <p:spPr bwMode="auto">
          <a:xfrm>
            <a:off x="2179841" y="2449947"/>
            <a:ext cx="2542306" cy="17098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miller\AppData\Local\Temp\SNAGHTMLd37a4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358" y="4778696"/>
            <a:ext cx="4221946" cy="132266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5" name="Freeform 43"/>
          <p:cNvSpPr/>
          <p:nvPr/>
        </p:nvSpPr>
        <p:spPr>
          <a:xfrm rot="16200000">
            <a:off x="639766" y="3175853"/>
            <a:ext cx="2635978" cy="304799"/>
          </a:xfrm>
          <a:custGeom>
            <a:avLst/>
            <a:gdLst>
              <a:gd name="connsiteX0" fmla="*/ 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0 w 5943600"/>
              <a:gd name="connsiteY4" fmla="*/ 0 h 228600"/>
              <a:gd name="connsiteX0" fmla="*/ 228600 w 5943600"/>
              <a:gd name="connsiteY0" fmla="*/ 0 h 228600"/>
              <a:gd name="connsiteX1" fmla="*/ 59436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2286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228600 w 5943600"/>
              <a:gd name="connsiteY4" fmla="*/ 0 h 228600"/>
              <a:gd name="connsiteX0" fmla="*/ 381000 w 5943600"/>
              <a:gd name="connsiteY0" fmla="*/ 0 h 228600"/>
              <a:gd name="connsiteX1" fmla="*/ 57150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0 h 228600"/>
              <a:gd name="connsiteX1" fmla="*/ 5562600 w 5943600"/>
              <a:gd name="connsiteY1" fmla="*/ 0 h 228600"/>
              <a:gd name="connsiteX2" fmla="*/ 5943600 w 5943600"/>
              <a:gd name="connsiteY2" fmla="*/ 228600 h 228600"/>
              <a:gd name="connsiteX3" fmla="*/ 0 w 5943600"/>
              <a:gd name="connsiteY3" fmla="*/ 228600 h 228600"/>
              <a:gd name="connsiteX4" fmla="*/ 381000 w 5943600"/>
              <a:gd name="connsiteY4" fmla="*/ 0 h 228600"/>
              <a:gd name="connsiteX0" fmla="*/ 381000 w 5943600"/>
              <a:gd name="connsiteY0" fmla="*/ 3851 h 232451"/>
              <a:gd name="connsiteX1" fmla="*/ 5562600 w 5943600"/>
              <a:gd name="connsiteY1" fmla="*/ 3851 h 232451"/>
              <a:gd name="connsiteX2" fmla="*/ 5215826 w 5943600"/>
              <a:gd name="connsiteY2" fmla="*/ 0 h 232451"/>
              <a:gd name="connsiteX3" fmla="*/ 5943600 w 5943600"/>
              <a:gd name="connsiteY3" fmla="*/ 232451 h 232451"/>
              <a:gd name="connsiteX4" fmla="*/ 0 w 5943600"/>
              <a:gd name="connsiteY4" fmla="*/ 232451 h 232451"/>
              <a:gd name="connsiteX5" fmla="*/ 381000 w 5943600"/>
              <a:gd name="connsiteY5" fmla="*/ 3851 h 232451"/>
              <a:gd name="connsiteX0" fmla="*/ 673781 w 5943600"/>
              <a:gd name="connsiteY0" fmla="*/ 0 h 235361"/>
              <a:gd name="connsiteX1" fmla="*/ 5562600 w 5943600"/>
              <a:gd name="connsiteY1" fmla="*/ 6761 h 235361"/>
              <a:gd name="connsiteX2" fmla="*/ 5215826 w 5943600"/>
              <a:gd name="connsiteY2" fmla="*/ 2910 h 235361"/>
              <a:gd name="connsiteX3" fmla="*/ 5943600 w 5943600"/>
              <a:gd name="connsiteY3" fmla="*/ 235361 h 235361"/>
              <a:gd name="connsiteX4" fmla="*/ 0 w 5943600"/>
              <a:gd name="connsiteY4" fmla="*/ 235361 h 235361"/>
              <a:gd name="connsiteX5" fmla="*/ 673781 w 5943600"/>
              <a:gd name="connsiteY5" fmla="*/ 0 h 235361"/>
              <a:gd name="connsiteX0" fmla="*/ 673781 w 5943600"/>
              <a:gd name="connsiteY0" fmla="*/ 8910 h 244271"/>
              <a:gd name="connsiteX1" fmla="*/ 5175249 w 5943600"/>
              <a:gd name="connsiteY1" fmla="*/ 0 h 244271"/>
              <a:gd name="connsiteX2" fmla="*/ 5215826 w 5943600"/>
              <a:gd name="connsiteY2" fmla="*/ 11820 h 244271"/>
              <a:gd name="connsiteX3" fmla="*/ 5943600 w 5943600"/>
              <a:gd name="connsiteY3" fmla="*/ 244271 h 244271"/>
              <a:gd name="connsiteX4" fmla="*/ 0 w 5943600"/>
              <a:gd name="connsiteY4" fmla="*/ 244271 h 244271"/>
              <a:gd name="connsiteX5" fmla="*/ 673781 w 5943600"/>
              <a:gd name="connsiteY5" fmla="*/ 8910 h 24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3600" h="244271">
                <a:moveTo>
                  <a:pt x="673781" y="8910"/>
                </a:moveTo>
                <a:lnTo>
                  <a:pt x="5175249" y="0"/>
                </a:lnTo>
                <a:lnTo>
                  <a:pt x="5215826" y="11820"/>
                </a:lnTo>
                <a:lnTo>
                  <a:pt x="5943600" y="244271"/>
                </a:lnTo>
                <a:lnTo>
                  <a:pt x="0" y="244271"/>
                </a:lnTo>
                <a:lnTo>
                  <a:pt x="673781" y="8910"/>
                </a:lnTo>
                <a:close/>
              </a:path>
            </a:pathLst>
          </a:custGeom>
          <a:solidFill>
            <a:srgbClr val="2E0808"/>
          </a:solidFill>
          <a:ln>
            <a:noFill/>
          </a:ln>
          <a:effectLst/>
          <a:scene3d>
            <a:camera prst="perspectiveRelaxed"/>
            <a:lightRig rig="threePt" dir="t"/>
          </a:scene3d>
          <a:sp3d z="12700" extrusionH="88900" contourW="12700">
            <a:extrusionClr>
              <a:schemeClr val="tx1">
                <a:lumMod val="95000"/>
                <a:lumOff val="5000"/>
              </a:schemeClr>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206850" name="Rectangle 2"/>
          <p:cNvSpPr>
            <a:spLocks noGrp="1" noChangeArrowheads="1"/>
          </p:cNvSpPr>
          <p:nvPr>
            <p:ph type="title"/>
          </p:nvPr>
        </p:nvSpPr>
        <p:spPr/>
        <p:txBody>
          <a:bodyPr/>
          <a:lstStyle/>
          <a:p>
            <a:r>
              <a:rPr lang="de-DE" dirty="0"/>
              <a:t>Linking </a:t>
            </a:r>
            <a:r>
              <a:rPr lang="de-DE" dirty="0" err="1" smtClean="0"/>
              <a:t>Specification</a:t>
            </a:r>
            <a:r>
              <a:rPr lang="de-DE" dirty="0" smtClean="0"/>
              <a:t> </a:t>
            </a:r>
            <a:r>
              <a:rPr lang="de-DE" dirty="0" err="1"/>
              <a:t>and</a:t>
            </a:r>
            <a:r>
              <a:rPr lang="de-DE" dirty="0"/>
              <a:t> Design</a:t>
            </a:r>
          </a:p>
        </p:txBody>
      </p:sp>
      <p:sp>
        <p:nvSpPr>
          <p:cNvPr id="206851" name="Text Box 3"/>
          <p:cNvSpPr txBox="1">
            <a:spLocks noChangeArrowheads="1"/>
          </p:cNvSpPr>
          <p:nvPr/>
        </p:nvSpPr>
        <p:spPr bwMode="auto">
          <a:xfrm>
            <a:off x="95250" y="4608513"/>
            <a:ext cx="4903788" cy="1969770"/>
          </a:xfrm>
          <a:prstGeom prst="rect">
            <a:avLst/>
          </a:prstGeom>
          <a:noFill/>
          <a:ln w="9525">
            <a:noFill/>
            <a:miter lim="800000"/>
            <a:headEnd/>
            <a:tailEnd/>
          </a:ln>
          <a:effectLst/>
        </p:spPr>
        <p:txBody>
          <a:bodyPr>
            <a:spAutoFit/>
          </a:bodyPr>
          <a:lstStyle/>
          <a:p>
            <a:r>
              <a:rPr lang="de-DE" sz="2400" b="1" dirty="0"/>
              <a:t>Problem</a:t>
            </a:r>
            <a:r>
              <a:rPr lang="en-US" sz="2400" b="1" dirty="0"/>
              <a:t>:</a:t>
            </a:r>
            <a:r>
              <a:rPr lang="en-US" sz="2200" b="1" dirty="0"/>
              <a:t> </a:t>
            </a:r>
            <a:r>
              <a:rPr lang="en-US" sz="2200" dirty="0" smtClean="0"/>
              <a:t>Difficult to compare</a:t>
            </a:r>
            <a:br>
              <a:rPr lang="en-US" sz="2200" dirty="0" smtClean="0"/>
            </a:br>
            <a:r>
              <a:rPr lang="en-US" sz="2200" dirty="0" smtClean="0"/>
              <a:t>design and specification</a:t>
            </a:r>
            <a:r>
              <a:rPr lang="de-DE" sz="2200" dirty="0" smtClean="0"/>
              <a:t>.</a:t>
            </a:r>
            <a:endParaRPr lang="en-US" sz="2200" dirty="0">
              <a:solidFill>
                <a:srgbClr val="009900"/>
              </a:solidFill>
            </a:endParaRPr>
          </a:p>
          <a:p>
            <a:endParaRPr lang="en-US" sz="800" b="1" dirty="0"/>
          </a:p>
          <a:p>
            <a:r>
              <a:rPr lang="en-US" sz="2400" b="1" dirty="0"/>
              <a:t>Solution:</a:t>
            </a:r>
            <a:r>
              <a:rPr lang="en-US" sz="2200" b="1" dirty="0"/>
              <a:t> </a:t>
            </a:r>
            <a:r>
              <a:rPr lang="en-US" sz="2200" dirty="0"/>
              <a:t>Use </a:t>
            </a:r>
            <a:r>
              <a:rPr lang="en-US" sz="2200" dirty="0">
                <a:solidFill>
                  <a:srgbClr val="0000FF"/>
                </a:solidFill>
              </a:rPr>
              <a:t>Simulink</a:t>
            </a:r>
          </a:p>
          <a:p>
            <a:r>
              <a:rPr lang="en-US" sz="2200" dirty="0">
                <a:solidFill>
                  <a:srgbClr val="0000FF"/>
                </a:solidFill>
              </a:rPr>
              <a:t>Verification and Validation</a:t>
            </a:r>
            <a:r>
              <a:rPr lang="en-US" sz="2200" dirty="0"/>
              <a:t> to </a:t>
            </a:r>
            <a:r>
              <a:rPr lang="en-US" sz="2200" dirty="0" smtClean="0"/>
              <a:t/>
            </a:r>
            <a:br>
              <a:rPr lang="en-US" sz="2200" dirty="0" smtClean="0"/>
            </a:br>
            <a:r>
              <a:rPr lang="en-US" sz="2200" dirty="0" smtClean="0"/>
              <a:t>link </a:t>
            </a:r>
            <a:r>
              <a:rPr lang="en-US" sz="2200" dirty="0"/>
              <a:t>the design </a:t>
            </a:r>
            <a:r>
              <a:rPr lang="en-US" sz="2200" dirty="0" smtClean="0"/>
              <a:t>and specification</a:t>
            </a:r>
            <a:r>
              <a:rPr lang="en-US" sz="2200" dirty="0"/>
              <a:t>.</a:t>
            </a:r>
            <a:endParaRPr lang="de-DE" sz="2200" dirty="0"/>
          </a:p>
        </p:txBody>
      </p:sp>
      <p:sp>
        <p:nvSpPr>
          <p:cNvPr id="206852" name="Text Box 4"/>
          <p:cNvSpPr txBox="1">
            <a:spLocks noChangeArrowheads="1"/>
          </p:cNvSpPr>
          <p:nvPr/>
        </p:nvSpPr>
        <p:spPr bwMode="auto">
          <a:xfrm>
            <a:off x="95250" y="1709738"/>
            <a:ext cx="1587500" cy="457200"/>
          </a:xfrm>
          <a:prstGeom prst="rect">
            <a:avLst/>
          </a:prstGeom>
          <a:noFill/>
          <a:ln w="9525">
            <a:noFill/>
            <a:miter lim="800000"/>
            <a:headEnd/>
            <a:tailEnd/>
          </a:ln>
          <a:effectLst/>
        </p:spPr>
        <p:txBody>
          <a:bodyPr wrap="none">
            <a:spAutoFit/>
          </a:bodyPr>
          <a:lstStyle/>
          <a:p>
            <a:r>
              <a:rPr lang="en-US" sz="2400" b="1"/>
              <a:t>Situation:</a:t>
            </a:r>
            <a:endParaRPr lang="de-DE" sz="2400" b="1"/>
          </a:p>
        </p:txBody>
      </p:sp>
      <p:sp>
        <p:nvSpPr>
          <p:cNvPr id="206855" name="AutoShape 7"/>
          <p:cNvSpPr>
            <a:spLocks noChangeArrowheads="1"/>
          </p:cNvSpPr>
          <p:nvPr/>
        </p:nvSpPr>
        <p:spPr bwMode="auto">
          <a:xfrm rot="16056844">
            <a:off x="5123956" y="2059937"/>
            <a:ext cx="171160" cy="344774"/>
          </a:xfrm>
          <a:prstGeom prst="triangle">
            <a:avLst>
              <a:gd name="adj" fmla="val 100000"/>
            </a:avLst>
          </a:prstGeom>
          <a:solidFill>
            <a:schemeClr val="bg1"/>
          </a:solidFill>
          <a:ln w="9525">
            <a:noFill/>
            <a:miter lim="800000"/>
            <a:headEnd/>
            <a:tailEnd/>
          </a:ln>
          <a:effectLst/>
        </p:spPr>
        <p:txBody>
          <a:bodyPr wrap="none" anchor="ctr"/>
          <a:lstStyle/>
          <a:p>
            <a:endParaRPr lang="de-DE"/>
          </a:p>
        </p:txBody>
      </p:sp>
      <p:sp>
        <p:nvSpPr>
          <p:cNvPr id="206870" name="Oval 22"/>
          <p:cNvSpPr>
            <a:spLocks noChangeArrowheads="1"/>
          </p:cNvSpPr>
          <p:nvPr/>
        </p:nvSpPr>
        <p:spPr bwMode="auto">
          <a:xfrm>
            <a:off x="8215848" y="5223567"/>
            <a:ext cx="683708" cy="578930"/>
          </a:xfrm>
          <a:prstGeom prst="ellipse">
            <a:avLst/>
          </a:prstGeom>
          <a:noFill/>
          <a:ln w="38100">
            <a:solidFill>
              <a:srgbClr val="008000"/>
            </a:solidFill>
            <a:round/>
            <a:headEnd/>
            <a:tailEnd/>
          </a:ln>
          <a:effectLst>
            <a:outerShdw blurRad="50800" dist="38100" dir="2700000" algn="tl" rotWithShape="0">
              <a:prstClr val="black">
                <a:alpha val="40000"/>
              </a:prstClr>
            </a:outerShdw>
          </a:effectLst>
        </p:spPr>
        <p:txBody>
          <a:bodyPr wrap="none" anchor="ctr"/>
          <a:lstStyle/>
          <a:p>
            <a:endParaRPr lang="de-DE"/>
          </a:p>
        </p:txBody>
      </p:sp>
      <p:grpSp>
        <p:nvGrpSpPr>
          <p:cNvPr id="4" name="Gruppieren 3"/>
          <p:cNvGrpSpPr/>
          <p:nvPr/>
        </p:nvGrpSpPr>
        <p:grpSpPr>
          <a:xfrm>
            <a:off x="180975" y="2319827"/>
            <a:ext cx="1600200" cy="1982787"/>
            <a:chOff x="180975" y="2401888"/>
            <a:chExt cx="1600200" cy="1982787"/>
          </a:xfrm>
        </p:grpSpPr>
        <p:grpSp>
          <p:nvGrpSpPr>
            <p:cNvPr id="3" name="Group 27"/>
            <p:cNvGrpSpPr>
              <a:grpSpLocks/>
            </p:cNvGrpSpPr>
            <p:nvPr/>
          </p:nvGrpSpPr>
          <p:grpSpPr bwMode="auto">
            <a:xfrm>
              <a:off x="180975" y="2401888"/>
              <a:ext cx="1600200" cy="1982787"/>
              <a:chOff x="114" y="1513"/>
              <a:chExt cx="1008" cy="1249"/>
            </a:xfrm>
          </p:grpSpPr>
          <p:sp>
            <p:nvSpPr>
              <p:cNvPr id="206858" name="Document"/>
              <p:cNvSpPr>
                <a:spLocks noEditPoints="1" noChangeArrowheads="1"/>
              </p:cNvSpPr>
              <p:nvPr/>
            </p:nvSpPr>
            <p:spPr bwMode="auto">
              <a:xfrm>
                <a:off x="268" y="1624"/>
                <a:ext cx="854" cy="1138"/>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bg1"/>
              </a:solidFill>
              <a:ln w="9525">
                <a:solidFill>
                  <a:srgbClr val="000000"/>
                </a:solidFill>
                <a:miter lim="800000"/>
                <a:headEnd/>
                <a:tailEnd/>
              </a:ln>
              <a:effectLst/>
            </p:spPr>
            <p:txBody>
              <a:bodyPr/>
              <a:lstStyle/>
              <a:p>
                <a:endParaRPr lang="de-DE"/>
              </a:p>
            </p:txBody>
          </p:sp>
          <p:sp>
            <p:nvSpPr>
              <p:cNvPr id="206859" name="Document"/>
              <p:cNvSpPr>
                <a:spLocks noEditPoints="1" noChangeArrowheads="1"/>
              </p:cNvSpPr>
              <p:nvPr/>
            </p:nvSpPr>
            <p:spPr bwMode="auto">
              <a:xfrm>
                <a:off x="189" y="1564"/>
                <a:ext cx="854" cy="1139"/>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bg1"/>
              </a:solidFill>
              <a:ln w="9525">
                <a:solidFill>
                  <a:srgbClr val="000000"/>
                </a:solidFill>
                <a:miter lim="800000"/>
                <a:headEnd/>
                <a:tailEnd/>
              </a:ln>
              <a:effectLst/>
            </p:spPr>
            <p:txBody>
              <a:bodyPr/>
              <a:lstStyle/>
              <a:p>
                <a:endParaRPr lang="de-DE"/>
              </a:p>
            </p:txBody>
          </p:sp>
          <p:sp>
            <p:nvSpPr>
              <p:cNvPr id="206860" name="Document"/>
              <p:cNvSpPr>
                <a:spLocks noEditPoints="1" noChangeArrowheads="1"/>
              </p:cNvSpPr>
              <p:nvPr/>
            </p:nvSpPr>
            <p:spPr bwMode="auto">
              <a:xfrm>
                <a:off x="114" y="1513"/>
                <a:ext cx="854" cy="1138"/>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chemeClr val="bg1"/>
              </a:solidFill>
              <a:ln w="9525">
                <a:solidFill>
                  <a:srgbClr val="000000"/>
                </a:solidFill>
                <a:miter lim="800000"/>
                <a:headEnd/>
                <a:tailEnd/>
              </a:ln>
              <a:effectLst/>
            </p:spPr>
            <p:txBody>
              <a:bodyPr/>
              <a:lstStyle/>
              <a:p>
                <a:endParaRPr lang="de-DE"/>
              </a:p>
            </p:txBody>
          </p:sp>
          <p:sp>
            <p:nvSpPr>
              <p:cNvPr id="206861" name="Text Box 13"/>
              <p:cNvSpPr txBox="1">
                <a:spLocks noChangeArrowheads="1"/>
              </p:cNvSpPr>
              <p:nvPr/>
            </p:nvSpPr>
            <p:spPr bwMode="auto">
              <a:xfrm>
                <a:off x="324" y="2377"/>
                <a:ext cx="608" cy="154"/>
              </a:xfrm>
              <a:prstGeom prst="rect">
                <a:avLst/>
              </a:prstGeom>
              <a:noFill/>
              <a:ln w="9525">
                <a:noFill/>
                <a:miter lim="800000"/>
                <a:headEnd/>
                <a:tailEnd/>
              </a:ln>
              <a:effectLst/>
            </p:spPr>
            <p:txBody>
              <a:bodyPr wrap="none">
                <a:spAutoFit/>
              </a:bodyPr>
              <a:lstStyle/>
              <a:p>
                <a:r>
                  <a:rPr lang="en-US" sz="1000"/>
                  <a:t>Part Numbers</a:t>
                </a:r>
                <a:endParaRPr lang="de-DE" sz="1000"/>
              </a:p>
            </p:txBody>
          </p:sp>
          <p:pic>
            <p:nvPicPr>
              <p:cNvPr id="206862" name="Picture 14"/>
              <p:cNvPicPr>
                <a:picLocks noChangeAspect="1" noChangeArrowheads="1"/>
              </p:cNvPicPr>
              <p:nvPr/>
            </p:nvPicPr>
            <p:blipFill>
              <a:blip r:embed="rId5" cstate="print"/>
              <a:srcRect/>
              <a:stretch>
                <a:fillRect/>
              </a:stretch>
            </p:blipFill>
            <p:spPr bwMode="auto">
              <a:xfrm>
                <a:off x="125" y="1522"/>
                <a:ext cx="834" cy="361"/>
              </a:xfrm>
              <a:prstGeom prst="rect">
                <a:avLst/>
              </a:prstGeom>
              <a:noFill/>
            </p:spPr>
          </p:pic>
          <p:sp>
            <p:nvSpPr>
              <p:cNvPr id="206863" name="Text Box 15"/>
              <p:cNvSpPr txBox="1">
                <a:spLocks noChangeArrowheads="1"/>
              </p:cNvSpPr>
              <p:nvPr/>
            </p:nvSpPr>
            <p:spPr bwMode="auto">
              <a:xfrm>
                <a:off x="128" y="1728"/>
                <a:ext cx="837" cy="262"/>
              </a:xfrm>
              <a:prstGeom prst="rect">
                <a:avLst/>
              </a:prstGeom>
              <a:solidFill>
                <a:schemeClr val="bg1"/>
              </a:solidFill>
              <a:ln w="9525">
                <a:noFill/>
                <a:miter lim="800000"/>
                <a:headEnd/>
                <a:tailEnd/>
              </a:ln>
              <a:effectLst/>
            </p:spPr>
            <p:txBody>
              <a:bodyPr wrap="none" rIns="0">
                <a:spAutoFit/>
              </a:bodyPr>
              <a:lstStyle/>
              <a:p>
                <a:r>
                  <a:rPr lang="de-DE" sz="1000" b="1" dirty="0" smtClean="0"/>
                  <a:t>Power Network </a:t>
                </a:r>
                <a:r>
                  <a:rPr lang="de-DE" sz="1000" b="1" dirty="0" err="1"/>
                  <a:t>Req</a:t>
                </a:r>
                <a:r>
                  <a:rPr lang="de-DE" sz="1000" b="1" dirty="0"/>
                  <a:t>.</a:t>
                </a:r>
              </a:p>
              <a:p>
                <a:endParaRPr lang="de-DE" sz="200" b="1" dirty="0"/>
              </a:p>
              <a:p>
                <a:r>
                  <a:rPr lang="de-DE" sz="900" b="1" dirty="0"/>
                  <a:t>1. </a:t>
                </a:r>
                <a:r>
                  <a:rPr lang="de-DE" sz="900" b="1" dirty="0" smtClean="0"/>
                  <a:t>Network </a:t>
                </a:r>
                <a:r>
                  <a:rPr lang="de-DE" sz="900" b="1" dirty="0" err="1" smtClean="0"/>
                  <a:t>Schematic</a:t>
                </a:r>
                <a:r>
                  <a:rPr lang="de-DE" sz="900" b="1" dirty="0" smtClean="0"/>
                  <a:t> </a:t>
                </a:r>
                <a:endParaRPr lang="de-DE" sz="900" b="1" dirty="0"/>
              </a:p>
            </p:txBody>
          </p:sp>
        </p:grpSp>
        <p:pic>
          <p:nvPicPr>
            <p:cNvPr id="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950" y="3117279"/>
              <a:ext cx="1244600" cy="646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1" name="Picture 7" descr="C:\Users\smiller\AppData\Local\Temp\SNAGHTMLd98bc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5586" y="1047670"/>
            <a:ext cx="1895442" cy="225185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5347" y="2827458"/>
            <a:ext cx="1718804" cy="663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54666" y="2872979"/>
            <a:ext cx="2692619" cy="85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6871" name="AutoShape 23"/>
          <p:cNvSpPr>
            <a:spLocks noChangeArrowheads="1"/>
          </p:cNvSpPr>
          <p:nvPr/>
        </p:nvSpPr>
        <p:spPr bwMode="auto">
          <a:xfrm rot="318071">
            <a:off x="8463806" y="3159570"/>
            <a:ext cx="485775" cy="2137520"/>
          </a:xfrm>
          <a:prstGeom prst="upDownArrow">
            <a:avLst>
              <a:gd name="adj1" fmla="val 50000"/>
              <a:gd name="adj2" fmla="val 79150"/>
            </a:avLst>
          </a:prstGeom>
          <a:solidFill>
            <a:srgbClr val="CCFFCC"/>
          </a:solidFill>
          <a:ln w="19050">
            <a:solidFill>
              <a:srgbClr val="808080"/>
            </a:solidFill>
            <a:miter lim="800000"/>
            <a:headEnd/>
            <a:tailEnd/>
          </a:ln>
          <a:effectLst>
            <a:outerShdw blurRad="50800" dist="38100" dir="2700000" algn="tl" rotWithShape="0">
              <a:prstClr val="black">
                <a:alpha val="40000"/>
              </a:prstClr>
            </a:outerShdw>
          </a:effectLst>
        </p:spPr>
        <p:txBody>
          <a:bodyPr wrap="none" anchor="ctr"/>
          <a:lstStyle/>
          <a:p>
            <a:endParaRPr lang="de-DE"/>
          </a:p>
        </p:txBody>
      </p:sp>
    </p:spTree>
    <p:extLst>
      <p:ext uri="{BB962C8B-B14F-4D97-AF65-F5344CB8AC3E}">
        <p14:creationId xmlns:p14="http://schemas.microsoft.com/office/powerpoint/2010/main" val="2795492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wipe(left)">
                                      <p:cBhvr>
                                        <p:cTn id="7" dur="500"/>
                                        <p:tgtEl>
                                          <p:spTgt spid="2068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500"/>
                                        <p:tgtEl>
                                          <p:spTgt spid="205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fltVal val="0"/>
                                          </p:val>
                                        </p:tav>
                                        <p:tav tm="100000">
                                          <p:val>
                                            <p:strVal val="#ppt_w"/>
                                          </p:val>
                                        </p:tav>
                                      </p:tavLst>
                                    </p:anim>
                                    <p:anim calcmode="lin" valueType="num">
                                      <p:cBhvr>
                                        <p:cTn id="22" dur="500" fill="hold"/>
                                        <p:tgtEl>
                                          <p:spTgt spid="25"/>
                                        </p:tgtEl>
                                        <p:attrNameLst>
                                          <p:attrName>ppt_h</p:attrName>
                                        </p:attrNameLst>
                                      </p:cBhvr>
                                      <p:tavLst>
                                        <p:tav tm="0">
                                          <p:val>
                                            <p:fltVal val="0"/>
                                          </p:val>
                                        </p:tav>
                                        <p:tav tm="100000">
                                          <p:val>
                                            <p:strVal val="#ppt_h"/>
                                          </p:val>
                                        </p:tav>
                                      </p:tavLst>
                                    </p:anim>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06851">
                                            <p:txEl>
                                              <p:pRg st="0" end="0"/>
                                            </p:txEl>
                                          </p:spTgt>
                                        </p:tgtEl>
                                        <p:attrNameLst>
                                          <p:attrName>style.visibility</p:attrName>
                                        </p:attrNameLst>
                                      </p:cBhvr>
                                      <p:to>
                                        <p:strVal val="visible"/>
                                      </p:to>
                                    </p:set>
                                    <p:animEffect transition="in" filter="wipe(left)">
                                      <p:cBhvr>
                                        <p:cTn id="28" dur="500"/>
                                        <p:tgtEl>
                                          <p:spTgt spid="20685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06851">
                                            <p:txEl>
                                              <p:pRg st="2" end="2"/>
                                            </p:txEl>
                                          </p:spTgt>
                                        </p:tgtEl>
                                        <p:attrNameLst>
                                          <p:attrName>style.visibility</p:attrName>
                                        </p:attrNameLst>
                                      </p:cBhvr>
                                      <p:to>
                                        <p:strVal val="visible"/>
                                      </p:to>
                                    </p:set>
                                    <p:animEffect transition="in" filter="wipe(left)">
                                      <p:cBhvr>
                                        <p:cTn id="33" dur="500"/>
                                        <p:tgtEl>
                                          <p:spTgt spid="206851">
                                            <p:txEl>
                                              <p:pRg st="2" end="2"/>
                                            </p:txEl>
                                          </p:spTgt>
                                        </p:tgtEl>
                                      </p:cBhvr>
                                    </p:animEffect>
                                  </p:childTnLst>
                                </p:cTn>
                              </p:par>
                              <p:par>
                                <p:cTn id="34" presetID="22" presetClass="entr" presetSubtype="8" fill="hold" nodeType="withEffect">
                                  <p:stCondLst>
                                    <p:cond delay="0"/>
                                  </p:stCondLst>
                                  <p:childTnLst>
                                    <p:set>
                                      <p:cBhvr>
                                        <p:cTn id="35" dur="1" fill="hold">
                                          <p:stCondLst>
                                            <p:cond delay="0"/>
                                          </p:stCondLst>
                                        </p:cTn>
                                        <p:tgtEl>
                                          <p:spTgt spid="206851">
                                            <p:txEl>
                                              <p:pRg st="3" end="3"/>
                                            </p:txEl>
                                          </p:spTgt>
                                        </p:tgtEl>
                                        <p:attrNameLst>
                                          <p:attrName>style.visibility</p:attrName>
                                        </p:attrNameLst>
                                      </p:cBhvr>
                                      <p:to>
                                        <p:strVal val="visible"/>
                                      </p:to>
                                    </p:set>
                                    <p:animEffect transition="in" filter="wipe(left)">
                                      <p:cBhvr>
                                        <p:cTn id="36" dur="500"/>
                                        <p:tgtEl>
                                          <p:spTgt spid="206851">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31"/>
                                        </p:tgtEl>
                                        <p:attrNameLst>
                                          <p:attrName>style.visibility</p:attrName>
                                        </p:attrNameLst>
                                      </p:cBhvr>
                                      <p:to>
                                        <p:strVal val="visible"/>
                                      </p:to>
                                    </p:set>
                                    <p:animEffect transition="in" filter="fade">
                                      <p:cBhvr>
                                        <p:cTn id="41" dur="500"/>
                                        <p:tgtEl>
                                          <p:spTgt spid="103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100"/>
                                        </p:tgtEl>
                                        <p:attrNameLst>
                                          <p:attrName>style.visibility</p:attrName>
                                        </p:attrNameLst>
                                      </p:cBhvr>
                                      <p:to>
                                        <p:strVal val="visible"/>
                                      </p:to>
                                    </p:set>
                                    <p:animEffect transition="in" filter="fade">
                                      <p:cBhvr>
                                        <p:cTn id="46" dur="500"/>
                                        <p:tgtEl>
                                          <p:spTgt spid="4100"/>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28"/>
                                        </p:tgtEl>
                                        <p:attrNameLst>
                                          <p:attrName>style.visibility</p:attrName>
                                        </p:attrNameLst>
                                      </p:cBhvr>
                                      <p:to>
                                        <p:strVal val="visible"/>
                                      </p:to>
                                    </p:set>
                                    <p:animEffect transition="in" filter="fade">
                                      <p:cBhvr>
                                        <p:cTn id="55" dur="500"/>
                                        <p:tgtEl>
                                          <p:spTgt spid="102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206870"/>
                                        </p:tgtEl>
                                        <p:attrNameLst>
                                          <p:attrName>style.visibility</p:attrName>
                                        </p:attrNameLst>
                                      </p:cBhvr>
                                      <p:to>
                                        <p:strVal val="visible"/>
                                      </p:to>
                                    </p:set>
                                    <p:animEffect transition="in" filter="wipe(up)">
                                      <p:cBhvr>
                                        <p:cTn id="60" dur="500"/>
                                        <p:tgtEl>
                                          <p:spTgt spid="206870"/>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206871"/>
                                        </p:tgtEl>
                                        <p:attrNameLst>
                                          <p:attrName>style.visibility</p:attrName>
                                        </p:attrNameLst>
                                      </p:cBhvr>
                                      <p:to>
                                        <p:strVal val="visible"/>
                                      </p:to>
                                    </p:set>
                                    <p:animEffect transition="in" filter="fade">
                                      <p:cBhvr>
                                        <p:cTn id="64" dur="500"/>
                                        <p:tgtEl>
                                          <p:spTgt spid="206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06852" grpId="0"/>
      <p:bldP spid="206870" grpId="0" animBg="1"/>
      <p:bldP spid="20687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Refining Requirements for Power Network</a:t>
            </a:r>
            <a:endParaRPr lang="en-US" dirty="0"/>
          </a:p>
        </p:txBody>
      </p:sp>
      <p:sp>
        <p:nvSpPr>
          <p:cNvPr id="3" name="Inhaltsplatzhalter 2"/>
          <p:cNvSpPr>
            <a:spLocks noGrp="1"/>
          </p:cNvSpPr>
          <p:nvPr>
            <p:ph idx="1"/>
          </p:nvPr>
        </p:nvSpPr>
        <p:spPr/>
        <p:txBody>
          <a:bodyPr/>
          <a:lstStyle/>
          <a:p>
            <a:r>
              <a:rPr lang="en-US" dirty="0"/>
              <a:t>Operating, peak, and design loads</a:t>
            </a:r>
            <a:br>
              <a:rPr lang="en-US" dirty="0"/>
            </a:br>
            <a:r>
              <a:rPr lang="en-US" dirty="0"/>
              <a:t>for generators and lines</a:t>
            </a:r>
          </a:p>
          <a:p>
            <a:pPr lvl="1"/>
            <a:r>
              <a:rPr lang="en-US" dirty="0"/>
              <a:t>Wide range of </a:t>
            </a:r>
            <a:r>
              <a:rPr lang="en-US" dirty="0" smtClean="0"/>
              <a:t>network conditions</a:t>
            </a:r>
          </a:p>
          <a:p>
            <a:pPr lvl="1"/>
            <a:r>
              <a:rPr lang="en-US" dirty="0" smtClean="0"/>
              <a:t>Neglect power electronic switching</a:t>
            </a:r>
            <a:endParaRPr lang="en-US" dirty="0"/>
          </a:p>
          <a:p>
            <a:r>
              <a:rPr lang="en-US" dirty="0" smtClean="0"/>
              <a:t>Use </a:t>
            </a:r>
            <a:r>
              <a:rPr lang="en-US" dirty="0"/>
              <a:t>abstract models</a:t>
            </a:r>
            <a:br>
              <a:rPr lang="en-US" dirty="0"/>
            </a:br>
            <a:r>
              <a:rPr lang="en-US" dirty="0"/>
              <a:t>and simulation methods</a:t>
            </a:r>
          </a:p>
        </p:txBody>
      </p:sp>
      <p:grpSp>
        <p:nvGrpSpPr>
          <p:cNvPr id="4" name="Gruppieren 3"/>
          <p:cNvGrpSpPr/>
          <p:nvPr/>
        </p:nvGrpSpPr>
        <p:grpSpPr>
          <a:xfrm>
            <a:off x="5658108" y="1733704"/>
            <a:ext cx="3361620" cy="3082778"/>
            <a:chOff x="4550634" y="2062249"/>
            <a:chExt cx="3886110" cy="3563762"/>
          </a:xfrm>
        </p:grpSpPr>
        <p:grpSp>
          <p:nvGrpSpPr>
            <p:cNvPr id="5" name="Gruppieren 4"/>
            <p:cNvGrpSpPr/>
            <p:nvPr/>
          </p:nvGrpSpPr>
          <p:grpSpPr>
            <a:xfrm rot="16200000">
              <a:off x="5410574" y="3105194"/>
              <a:ext cx="432000" cy="451440"/>
              <a:chOff x="6489600" y="1709760"/>
              <a:chExt cx="432000" cy="451440"/>
            </a:xfrm>
          </p:grpSpPr>
          <p:cxnSp>
            <p:nvCxnSpPr>
              <p:cNvPr id="68" name="Gerade Verbindung 67"/>
              <p:cNvCxnSpPr/>
              <p:nvPr/>
            </p:nvCxnSpPr>
            <p:spPr>
              <a:xfrm>
                <a:off x="6705600" y="170976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uppieren 68"/>
              <p:cNvGrpSpPr/>
              <p:nvPr/>
            </p:nvGrpSpPr>
            <p:grpSpPr>
              <a:xfrm>
                <a:off x="6489600" y="1889760"/>
                <a:ext cx="432000" cy="91440"/>
                <a:chOff x="6327600" y="1889760"/>
                <a:chExt cx="756000" cy="91440"/>
              </a:xfrm>
            </p:grpSpPr>
            <p:cxnSp>
              <p:nvCxnSpPr>
                <p:cNvPr id="71" name="Gerade Verbindung 7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0" name="Gerade Verbindung 69"/>
              <p:cNvCxnSpPr/>
              <p:nvPr/>
            </p:nvCxnSpPr>
            <p:spPr>
              <a:xfrm>
                <a:off x="6705600" y="198120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uppieren 5"/>
            <p:cNvGrpSpPr/>
            <p:nvPr/>
          </p:nvGrpSpPr>
          <p:grpSpPr>
            <a:xfrm rot="16200000">
              <a:off x="5918554" y="5184291"/>
              <a:ext cx="432000" cy="451440"/>
              <a:chOff x="5173200" y="2235540"/>
              <a:chExt cx="432000" cy="451440"/>
            </a:xfrm>
          </p:grpSpPr>
          <p:cxnSp>
            <p:nvCxnSpPr>
              <p:cNvPr id="63" name="Gerade Verbindung 6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uppieren 63"/>
              <p:cNvGrpSpPr/>
              <p:nvPr/>
            </p:nvGrpSpPr>
            <p:grpSpPr>
              <a:xfrm>
                <a:off x="5173200" y="2415540"/>
                <a:ext cx="432000" cy="91440"/>
                <a:chOff x="6327600" y="1889760"/>
                <a:chExt cx="756000" cy="91440"/>
              </a:xfrm>
            </p:grpSpPr>
            <p:cxnSp>
              <p:nvCxnSpPr>
                <p:cNvPr id="66" name="Gerade Verbindung 6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Gerade Verbindung 6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uppieren 6"/>
            <p:cNvGrpSpPr/>
            <p:nvPr/>
          </p:nvGrpSpPr>
          <p:grpSpPr>
            <a:xfrm rot="16200000">
              <a:off x="5918554" y="4245891"/>
              <a:ext cx="432000" cy="451440"/>
              <a:chOff x="5173200" y="2235540"/>
              <a:chExt cx="432000" cy="451440"/>
            </a:xfrm>
          </p:grpSpPr>
          <p:cxnSp>
            <p:nvCxnSpPr>
              <p:cNvPr id="58" name="Gerade Verbindung 5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uppieren 58"/>
              <p:cNvGrpSpPr/>
              <p:nvPr/>
            </p:nvGrpSpPr>
            <p:grpSpPr>
              <a:xfrm>
                <a:off x="5173200" y="2415540"/>
                <a:ext cx="432000" cy="91440"/>
                <a:chOff x="6327600" y="1889760"/>
                <a:chExt cx="756000" cy="91440"/>
              </a:xfrm>
            </p:grpSpPr>
            <p:cxnSp>
              <p:nvCxnSpPr>
                <p:cNvPr id="61" name="Gerade Verbindung 6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Gerade Verbindung 5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uppieren 7"/>
            <p:cNvGrpSpPr/>
            <p:nvPr/>
          </p:nvGrpSpPr>
          <p:grpSpPr>
            <a:xfrm rot="16200000">
              <a:off x="5918554" y="3328395"/>
              <a:ext cx="432000" cy="451440"/>
              <a:chOff x="5173200" y="2235540"/>
              <a:chExt cx="432000" cy="451440"/>
            </a:xfrm>
          </p:grpSpPr>
          <p:cxnSp>
            <p:nvCxnSpPr>
              <p:cNvPr id="53" name="Gerade Verbindung 5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uppieren 53"/>
              <p:cNvGrpSpPr/>
              <p:nvPr/>
            </p:nvGrpSpPr>
            <p:grpSpPr>
              <a:xfrm>
                <a:off x="5173200" y="2415540"/>
                <a:ext cx="432000" cy="91440"/>
                <a:chOff x="6327600" y="1889760"/>
                <a:chExt cx="756000" cy="91440"/>
              </a:xfrm>
            </p:grpSpPr>
            <p:cxnSp>
              <p:nvCxnSpPr>
                <p:cNvPr id="56" name="Gerade Verbindung 5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5" name="Gerade Verbindung 5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uppieren 8"/>
            <p:cNvGrpSpPr/>
            <p:nvPr/>
          </p:nvGrpSpPr>
          <p:grpSpPr>
            <a:xfrm rot="16200000">
              <a:off x="5918554" y="2399091"/>
              <a:ext cx="432000" cy="451440"/>
              <a:chOff x="5173200" y="2235540"/>
              <a:chExt cx="432000" cy="451440"/>
            </a:xfrm>
          </p:grpSpPr>
          <p:cxnSp>
            <p:nvCxnSpPr>
              <p:cNvPr id="48" name="Gerade Verbindung 4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uppieren 48"/>
              <p:cNvGrpSpPr/>
              <p:nvPr/>
            </p:nvGrpSpPr>
            <p:grpSpPr>
              <a:xfrm>
                <a:off x="5173200" y="2415540"/>
                <a:ext cx="432000" cy="91440"/>
                <a:chOff x="6327600" y="1889760"/>
                <a:chExt cx="756000" cy="91440"/>
              </a:xfrm>
            </p:grpSpPr>
            <p:cxnSp>
              <p:nvCxnSpPr>
                <p:cNvPr id="51" name="Gerade Verbindung 5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0" name="Gerade Verbindung 4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Abgerundetes Rechteck 9"/>
            <p:cNvSpPr/>
            <p:nvPr/>
          </p:nvSpPr>
          <p:spPr>
            <a:xfrm>
              <a:off x="6370234" y="5194010"/>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AC3</a:t>
              </a:r>
            </a:p>
          </p:txBody>
        </p:sp>
        <p:sp>
          <p:nvSpPr>
            <p:cNvPr id="11" name="Abgerundetes Rechteck 10"/>
            <p:cNvSpPr/>
            <p:nvPr/>
          </p:nvSpPr>
          <p:spPr>
            <a:xfrm>
              <a:off x="6370234" y="4255610"/>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AC2</a:t>
              </a:r>
            </a:p>
          </p:txBody>
        </p:sp>
        <p:sp>
          <p:nvSpPr>
            <p:cNvPr id="12" name="Abgerundetes Rechteck 11"/>
            <p:cNvSpPr/>
            <p:nvPr/>
          </p:nvSpPr>
          <p:spPr>
            <a:xfrm>
              <a:off x="6370234" y="3338114"/>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AC1</a:t>
              </a:r>
            </a:p>
          </p:txBody>
        </p:sp>
        <p:cxnSp>
          <p:nvCxnSpPr>
            <p:cNvPr id="13" name="Gerade Verbindung 12"/>
            <p:cNvCxnSpPr/>
            <p:nvPr/>
          </p:nvCxnSpPr>
          <p:spPr>
            <a:xfrm rot="16200000">
              <a:off x="7128501" y="2461863"/>
              <a:ext cx="0" cy="325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uppieren 13"/>
            <p:cNvGrpSpPr/>
            <p:nvPr/>
          </p:nvGrpSpPr>
          <p:grpSpPr>
            <a:xfrm rot="16200000">
              <a:off x="7301168" y="4886713"/>
              <a:ext cx="432000" cy="451440"/>
              <a:chOff x="5173200" y="2235540"/>
              <a:chExt cx="432000" cy="451440"/>
            </a:xfrm>
          </p:grpSpPr>
          <p:cxnSp>
            <p:nvCxnSpPr>
              <p:cNvPr id="43" name="Gerade Verbindung 4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4" name="Gruppieren 43"/>
              <p:cNvGrpSpPr/>
              <p:nvPr/>
            </p:nvGrpSpPr>
            <p:grpSpPr>
              <a:xfrm>
                <a:off x="5173200" y="2415540"/>
                <a:ext cx="432000" cy="91440"/>
                <a:chOff x="6327600" y="1889760"/>
                <a:chExt cx="756000" cy="91440"/>
              </a:xfrm>
            </p:grpSpPr>
            <p:cxnSp>
              <p:nvCxnSpPr>
                <p:cNvPr id="46" name="Gerade Verbindung 4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Gerade Verbindung 4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uppieren 14"/>
            <p:cNvGrpSpPr/>
            <p:nvPr/>
          </p:nvGrpSpPr>
          <p:grpSpPr>
            <a:xfrm rot="16200000">
              <a:off x="7301168" y="3948313"/>
              <a:ext cx="432000" cy="451440"/>
              <a:chOff x="5173200" y="2235540"/>
              <a:chExt cx="432000" cy="451440"/>
            </a:xfrm>
          </p:grpSpPr>
          <p:cxnSp>
            <p:nvCxnSpPr>
              <p:cNvPr id="38" name="Gerade Verbindung 3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uppieren 38"/>
              <p:cNvGrpSpPr/>
              <p:nvPr/>
            </p:nvGrpSpPr>
            <p:grpSpPr>
              <a:xfrm>
                <a:off x="5173200" y="2415540"/>
                <a:ext cx="432000" cy="91440"/>
                <a:chOff x="6327600" y="1889760"/>
                <a:chExt cx="756000" cy="91440"/>
              </a:xfrm>
            </p:grpSpPr>
            <p:cxnSp>
              <p:nvCxnSpPr>
                <p:cNvPr id="41" name="Gerade Verbindung 4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Gerade Verbindung 3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uppieren 15"/>
            <p:cNvGrpSpPr/>
            <p:nvPr/>
          </p:nvGrpSpPr>
          <p:grpSpPr>
            <a:xfrm rot="16200000">
              <a:off x="7301168" y="3030817"/>
              <a:ext cx="432000" cy="451440"/>
              <a:chOff x="5173200" y="2235540"/>
              <a:chExt cx="432000" cy="451440"/>
            </a:xfrm>
          </p:grpSpPr>
          <p:cxnSp>
            <p:nvCxnSpPr>
              <p:cNvPr id="33" name="Gerade Verbindung 3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uppieren 33"/>
              <p:cNvGrpSpPr/>
              <p:nvPr/>
            </p:nvGrpSpPr>
            <p:grpSpPr>
              <a:xfrm>
                <a:off x="5173200" y="2415540"/>
                <a:ext cx="432000" cy="91440"/>
                <a:chOff x="6327600" y="1889760"/>
                <a:chExt cx="756000" cy="91440"/>
              </a:xfrm>
            </p:grpSpPr>
            <p:cxnSp>
              <p:nvCxnSpPr>
                <p:cNvPr id="36" name="Gerade Verbindung 3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Gerade Verbindung 3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uppieren 16"/>
            <p:cNvGrpSpPr/>
            <p:nvPr/>
          </p:nvGrpSpPr>
          <p:grpSpPr>
            <a:xfrm rot="16200000">
              <a:off x="7301168" y="2101514"/>
              <a:ext cx="432000" cy="451440"/>
              <a:chOff x="5173200" y="2235540"/>
              <a:chExt cx="432000" cy="451440"/>
            </a:xfrm>
          </p:grpSpPr>
          <p:cxnSp>
            <p:nvCxnSpPr>
              <p:cNvPr id="28" name="Gerade Verbindung 2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uppieren 28"/>
              <p:cNvGrpSpPr/>
              <p:nvPr/>
            </p:nvGrpSpPr>
            <p:grpSpPr>
              <a:xfrm>
                <a:off x="5173200" y="2415540"/>
                <a:ext cx="432000" cy="91440"/>
                <a:chOff x="6327600" y="1889760"/>
                <a:chExt cx="756000" cy="91440"/>
              </a:xfrm>
            </p:grpSpPr>
            <p:cxnSp>
              <p:nvCxnSpPr>
                <p:cNvPr id="31" name="Gerade Verbindung 3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Gerade Verbindung 2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Abgerundetes Rechteck 17"/>
            <p:cNvSpPr/>
            <p:nvPr/>
          </p:nvSpPr>
          <p:spPr>
            <a:xfrm>
              <a:off x="7716744" y="4896433"/>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DC3</a:t>
              </a:r>
            </a:p>
          </p:txBody>
        </p:sp>
        <p:sp>
          <p:nvSpPr>
            <p:cNvPr id="19" name="Abgerundetes Rechteck 18"/>
            <p:cNvSpPr/>
            <p:nvPr/>
          </p:nvSpPr>
          <p:spPr>
            <a:xfrm>
              <a:off x="7716744" y="3958033"/>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DC2</a:t>
              </a:r>
            </a:p>
          </p:txBody>
        </p:sp>
        <p:sp>
          <p:nvSpPr>
            <p:cNvPr id="20" name="Abgerundetes Rechteck 19"/>
            <p:cNvSpPr/>
            <p:nvPr/>
          </p:nvSpPr>
          <p:spPr>
            <a:xfrm>
              <a:off x="7716744" y="3040537"/>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DC1</a:t>
              </a:r>
            </a:p>
          </p:txBody>
        </p:sp>
        <p:sp>
          <p:nvSpPr>
            <p:cNvPr id="21" name="Abgerundetes Rechteck 20"/>
            <p:cNvSpPr/>
            <p:nvPr/>
          </p:nvSpPr>
          <p:spPr>
            <a:xfrm>
              <a:off x="7716744" y="2111234"/>
              <a:ext cx="720000" cy="432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Batt</a:t>
              </a:r>
            </a:p>
          </p:txBody>
        </p:sp>
        <p:sp>
          <p:nvSpPr>
            <p:cNvPr id="22" name="Textfeld 21"/>
            <p:cNvSpPr txBox="1"/>
            <p:nvPr/>
          </p:nvSpPr>
          <p:spPr>
            <a:xfrm>
              <a:off x="4963317" y="2624811"/>
              <a:ext cx="832279" cy="307777"/>
            </a:xfrm>
            <a:prstGeom prst="rect">
              <a:avLst/>
            </a:prstGeom>
            <a:noFill/>
          </p:spPr>
          <p:txBody>
            <a:bodyPr wrap="none" rtlCol="0">
              <a:spAutoFit/>
            </a:bodyPr>
            <a:lstStyle/>
            <a:p>
              <a:r>
                <a:rPr lang="en-US" sz="1400" b="1" dirty="0" smtClean="0">
                  <a:solidFill>
                    <a:srgbClr val="E04242"/>
                  </a:solidFill>
                  <a:latin typeface="Arial" pitchFamily="34" charset="0"/>
                  <a:cs typeface="Arial" pitchFamily="34" charset="0"/>
                </a:rPr>
                <a:t>AC Bus</a:t>
              </a:r>
              <a:endParaRPr lang="en-US" sz="1400" b="1" dirty="0">
                <a:solidFill>
                  <a:srgbClr val="E04242"/>
                </a:solidFill>
                <a:latin typeface="Arial" pitchFamily="34" charset="0"/>
                <a:cs typeface="Arial" pitchFamily="34" charset="0"/>
              </a:endParaRPr>
            </a:p>
          </p:txBody>
        </p:sp>
        <p:cxnSp>
          <p:nvCxnSpPr>
            <p:cNvPr id="23" name="Gerade Verbindung 22"/>
            <p:cNvCxnSpPr/>
            <p:nvPr/>
          </p:nvCxnSpPr>
          <p:spPr>
            <a:xfrm rot="16200000">
              <a:off x="5750059" y="3652622"/>
              <a:ext cx="3082777" cy="0"/>
            </a:xfrm>
            <a:prstGeom prst="line">
              <a:avLst/>
            </a:prstGeom>
            <a:ln w="76200">
              <a:solidFill>
                <a:srgbClr val="336699"/>
              </a:solidFill>
            </a:ln>
          </p:spPr>
          <p:style>
            <a:lnRef idx="1">
              <a:schemeClr val="accent1"/>
            </a:lnRef>
            <a:fillRef idx="0">
              <a:schemeClr val="accent1"/>
            </a:fillRef>
            <a:effectRef idx="0">
              <a:schemeClr val="accent1"/>
            </a:effectRef>
            <a:fontRef idx="minor">
              <a:schemeClr val="tx1"/>
            </a:fontRef>
          </p:style>
        </p:cxnSp>
        <p:sp>
          <p:nvSpPr>
            <p:cNvPr id="24" name="Textfeld 23"/>
            <p:cNvSpPr txBox="1"/>
            <p:nvPr/>
          </p:nvSpPr>
          <p:spPr>
            <a:xfrm>
              <a:off x="6375713" y="2062249"/>
              <a:ext cx="832279" cy="307777"/>
            </a:xfrm>
            <a:prstGeom prst="rect">
              <a:avLst/>
            </a:prstGeom>
            <a:noFill/>
          </p:spPr>
          <p:txBody>
            <a:bodyPr wrap="none" rtlCol="0">
              <a:spAutoFit/>
            </a:bodyPr>
            <a:lstStyle/>
            <a:p>
              <a:r>
                <a:rPr lang="en-US" sz="1400" b="1" dirty="0" smtClean="0">
                  <a:solidFill>
                    <a:srgbClr val="336699"/>
                  </a:solidFill>
                  <a:latin typeface="Arial" pitchFamily="34" charset="0"/>
                  <a:cs typeface="Arial" pitchFamily="34" charset="0"/>
                </a:rPr>
                <a:t>DC Bus</a:t>
              </a:r>
              <a:endParaRPr lang="en-US" sz="1400" b="1" dirty="0">
                <a:solidFill>
                  <a:srgbClr val="336699"/>
                </a:solidFill>
                <a:latin typeface="Arial" pitchFamily="34" charset="0"/>
                <a:cs typeface="Arial" pitchFamily="34" charset="0"/>
              </a:endParaRPr>
            </a:p>
          </p:txBody>
        </p:sp>
        <p:sp>
          <p:nvSpPr>
            <p:cNvPr id="25" name="Abgerundetes Rechteck 24"/>
            <p:cNvSpPr/>
            <p:nvPr/>
          </p:nvSpPr>
          <p:spPr>
            <a:xfrm>
              <a:off x="4550634" y="3104114"/>
              <a:ext cx="900000" cy="468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GEN</a:t>
              </a:r>
            </a:p>
          </p:txBody>
        </p:sp>
        <p:sp>
          <p:nvSpPr>
            <p:cNvPr id="26" name="Abgerundetes Rechteck 25"/>
            <p:cNvSpPr/>
            <p:nvPr/>
          </p:nvSpPr>
          <p:spPr>
            <a:xfrm>
              <a:off x="6370234" y="2408810"/>
              <a:ext cx="720000" cy="432000"/>
            </a:xfrm>
            <a:prstGeom prst="roundRect">
              <a:avLst/>
            </a:prstGeom>
            <a:solidFill>
              <a:srgbClr val="9ACD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TRU</a:t>
              </a:r>
            </a:p>
          </p:txBody>
        </p:sp>
        <p:cxnSp>
          <p:nvCxnSpPr>
            <p:cNvPr id="27" name="Gerade Verbindung 26"/>
            <p:cNvCxnSpPr/>
            <p:nvPr/>
          </p:nvCxnSpPr>
          <p:spPr>
            <a:xfrm rot="16200000">
              <a:off x="4383977" y="4037926"/>
              <a:ext cx="2989385" cy="0"/>
            </a:xfrm>
            <a:prstGeom prst="line">
              <a:avLst/>
            </a:prstGeom>
            <a:ln w="76200">
              <a:solidFill>
                <a:srgbClr val="E04242"/>
              </a:solidFill>
            </a:ln>
          </p:spPr>
          <p:style>
            <a:lnRef idx="1">
              <a:schemeClr val="accent1"/>
            </a:lnRef>
            <a:fillRef idx="0">
              <a:schemeClr val="accent1"/>
            </a:fillRef>
            <a:effectRef idx="0">
              <a:schemeClr val="accent1"/>
            </a:effectRef>
            <a:fontRef idx="minor">
              <a:schemeClr val="tx1"/>
            </a:fontRef>
          </p:style>
        </p:cxnSp>
      </p:grpSp>
      <p:grpSp>
        <p:nvGrpSpPr>
          <p:cNvPr id="145" name="Gruppieren 144"/>
          <p:cNvGrpSpPr/>
          <p:nvPr/>
        </p:nvGrpSpPr>
        <p:grpSpPr>
          <a:xfrm>
            <a:off x="5919221" y="5057099"/>
            <a:ext cx="3140312" cy="1374094"/>
            <a:chOff x="5919221" y="5057099"/>
            <a:chExt cx="3140312" cy="1374094"/>
          </a:xfrm>
        </p:grpSpPr>
        <p:cxnSp>
          <p:nvCxnSpPr>
            <p:cNvPr id="146" name="Gerade Verbindung mit Pfeil 145"/>
            <p:cNvCxnSpPr/>
            <p:nvPr/>
          </p:nvCxnSpPr>
          <p:spPr>
            <a:xfrm>
              <a:off x="7274390" y="5576797"/>
              <a:ext cx="15480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8" name="Gerade Verbindung 147"/>
            <p:cNvCxnSpPr/>
            <p:nvPr/>
          </p:nvCxnSpPr>
          <p:spPr>
            <a:xfrm>
              <a:off x="7279457" y="5439464"/>
              <a:ext cx="0" cy="2505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mit Pfeil 149"/>
            <p:cNvCxnSpPr/>
            <p:nvPr/>
          </p:nvCxnSpPr>
          <p:spPr>
            <a:xfrm>
              <a:off x="7274390" y="5876875"/>
              <a:ext cx="15480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1" name="Gerade Verbindung 150"/>
            <p:cNvCxnSpPr/>
            <p:nvPr/>
          </p:nvCxnSpPr>
          <p:spPr>
            <a:xfrm>
              <a:off x="7279457" y="5739542"/>
              <a:ext cx="0" cy="2505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Textfeld 151"/>
            <p:cNvSpPr txBox="1"/>
            <p:nvPr/>
          </p:nvSpPr>
          <p:spPr>
            <a:xfrm>
              <a:off x="5919221" y="5410827"/>
              <a:ext cx="1346844" cy="307777"/>
            </a:xfrm>
            <a:prstGeom prst="rect">
              <a:avLst/>
            </a:prstGeom>
            <a:noFill/>
          </p:spPr>
          <p:txBody>
            <a:bodyPr wrap="none" rtlCol="0">
              <a:spAutoFit/>
            </a:bodyPr>
            <a:lstStyle/>
            <a:p>
              <a:r>
                <a:rPr lang="en-US" sz="1400" b="1" dirty="0" smtClean="0">
                  <a:latin typeface="Arial" pitchFamily="34" charset="0"/>
                  <a:cs typeface="Arial" pitchFamily="34" charset="0"/>
                </a:rPr>
                <a:t>Flight Cycle 1</a:t>
              </a:r>
              <a:endParaRPr lang="en-US" sz="1400" b="1" dirty="0">
                <a:latin typeface="Arial" pitchFamily="34" charset="0"/>
                <a:cs typeface="Arial" pitchFamily="34" charset="0"/>
              </a:endParaRPr>
            </a:p>
          </p:txBody>
        </p:sp>
        <p:sp>
          <p:nvSpPr>
            <p:cNvPr id="153" name="Textfeld 152"/>
            <p:cNvSpPr txBox="1"/>
            <p:nvPr/>
          </p:nvSpPr>
          <p:spPr>
            <a:xfrm>
              <a:off x="5919221" y="5722986"/>
              <a:ext cx="1346844" cy="307777"/>
            </a:xfrm>
            <a:prstGeom prst="rect">
              <a:avLst/>
            </a:prstGeom>
            <a:noFill/>
          </p:spPr>
          <p:txBody>
            <a:bodyPr wrap="none" rtlCol="0">
              <a:spAutoFit/>
            </a:bodyPr>
            <a:lstStyle/>
            <a:p>
              <a:r>
                <a:rPr lang="en-US" sz="1400" b="1" dirty="0" smtClean="0">
                  <a:latin typeface="Arial" pitchFamily="34" charset="0"/>
                  <a:cs typeface="Arial" pitchFamily="34" charset="0"/>
                </a:rPr>
                <a:t>Flight Cycle 2</a:t>
              </a:r>
              <a:endParaRPr lang="en-US" sz="1400" b="1" dirty="0">
                <a:latin typeface="Arial" pitchFamily="34" charset="0"/>
                <a:cs typeface="Arial" pitchFamily="34" charset="0"/>
              </a:endParaRPr>
            </a:p>
          </p:txBody>
        </p:sp>
        <p:sp>
          <p:nvSpPr>
            <p:cNvPr id="154" name="Textfeld 153"/>
            <p:cNvSpPr txBox="1"/>
            <p:nvPr/>
          </p:nvSpPr>
          <p:spPr>
            <a:xfrm rot="5400000">
              <a:off x="6388908" y="6010565"/>
              <a:ext cx="441146" cy="400110"/>
            </a:xfrm>
            <a:prstGeom prst="rect">
              <a:avLst/>
            </a:prstGeom>
            <a:noFill/>
          </p:spPr>
          <p:txBody>
            <a:bodyPr wrap="none" rtlCol="0">
              <a:spAutoFit/>
            </a:bodyPr>
            <a:lstStyle/>
            <a:p>
              <a:r>
                <a:rPr lang="en-US" sz="2000" dirty="0" smtClean="0">
                  <a:latin typeface="Arial" pitchFamily="34" charset="0"/>
                  <a:cs typeface="Arial" pitchFamily="34" charset="0"/>
                </a:rPr>
                <a:t>…</a:t>
              </a:r>
              <a:endParaRPr lang="en-US" sz="2000" dirty="0">
                <a:latin typeface="Arial" pitchFamily="34" charset="0"/>
                <a:cs typeface="Arial" pitchFamily="34" charset="0"/>
              </a:endParaRPr>
            </a:p>
          </p:txBody>
        </p:sp>
        <p:sp>
          <p:nvSpPr>
            <p:cNvPr id="155" name="Textfeld 154"/>
            <p:cNvSpPr txBox="1"/>
            <p:nvPr/>
          </p:nvSpPr>
          <p:spPr>
            <a:xfrm>
              <a:off x="7298622" y="5057099"/>
              <a:ext cx="1316386" cy="307777"/>
            </a:xfrm>
            <a:prstGeom prst="rect">
              <a:avLst/>
            </a:prstGeom>
            <a:noFill/>
          </p:spPr>
          <p:txBody>
            <a:bodyPr wrap="none" rtlCol="0">
              <a:spAutoFit/>
            </a:bodyPr>
            <a:lstStyle/>
            <a:p>
              <a:r>
                <a:rPr lang="en-US" sz="1400" b="1" dirty="0" smtClean="0">
                  <a:latin typeface="Arial" pitchFamily="34" charset="0"/>
                  <a:cs typeface="Arial" pitchFamily="34" charset="0"/>
                </a:rPr>
                <a:t>Loads On/Off</a:t>
              </a:r>
              <a:endParaRPr lang="en-US" sz="1400" b="1" dirty="0">
                <a:latin typeface="Arial" pitchFamily="34" charset="0"/>
                <a:cs typeface="Arial" pitchFamily="34" charset="0"/>
              </a:endParaRPr>
            </a:p>
          </p:txBody>
        </p:sp>
        <p:grpSp>
          <p:nvGrpSpPr>
            <p:cNvPr id="168" name="Gruppieren 167"/>
            <p:cNvGrpSpPr/>
            <p:nvPr/>
          </p:nvGrpSpPr>
          <p:grpSpPr>
            <a:xfrm>
              <a:off x="7318864" y="5391761"/>
              <a:ext cx="1373505" cy="182440"/>
              <a:chOff x="7563045" y="5157191"/>
              <a:chExt cx="1373505" cy="182440"/>
            </a:xfrm>
          </p:grpSpPr>
          <p:sp>
            <p:nvSpPr>
              <p:cNvPr id="162" name="Freihandform 161"/>
              <p:cNvSpPr/>
              <p:nvPr/>
            </p:nvSpPr>
            <p:spPr>
              <a:xfrm>
                <a:off x="7564950" y="5157191"/>
                <a:ext cx="1371600" cy="182439"/>
              </a:xfrm>
              <a:custGeom>
                <a:avLst/>
                <a:gdLst>
                  <a:gd name="connsiteX0" fmla="*/ 0 w 1371600"/>
                  <a:gd name="connsiteY0" fmla="*/ 299085 h 300990"/>
                  <a:gd name="connsiteX1" fmla="*/ 55245 w 1371600"/>
                  <a:gd name="connsiteY1" fmla="*/ 299085 h 300990"/>
                  <a:gd name="connsiteX2" fmla="*/ 55245 w 1371600"/>
                  <a:gd name="connsiteY2" fmla="*/ 1905 h 300990"/>
                  <a:gd name="connsiteX3" fmla="*/ 160020 w 1371600"/>
                  <a:gd name="connsiteY3" fmla="*/ 1905 h 300990"/>
                  <a:gd name="connsiteX4" fmla="*/ 160020 w 1371600"/>
                  <a:gd name="connsiteY4" fmla="*/ 300990 h 300990"/>
                  <a:gd name="connsiteX5" fmla="*/ 371475 w 1371600"/>
                  <a:gd name="connsiteY5" fmla="*/ 300990 h 300990"/>
                  <a:gd name="connsiteX6" fmla="*/ 371475 w 1371600"/>
                  <a:gd name="connsiteY6" fmla="*/ 0 h 300990"/>
                  <a:gd name="connsiteX7" fmla="*/ 523875 w 1371600"/>
                  <a:gd name="connsiteY7" fmla="*/ 0 h 300990"/>
                  <a:gd name="connsiteX8" fmla="*/ 523875 w 1371600"/>
                  <a:gd name="connsiteY8" fmla="*/ 299085 h 300990"/>
                  <a:gd name="connsiteX9" fmla="*/ 624840 w 1371600"/>
                  <a:gd name="connsiteY9" fmla="*/ 299085 h 300990"/>
                  <a:gd name="connsiteX10" fmla="*/ 624840 w 1371600"/>
                  <a:gd name="connsiteY10" fmla="*/ 0 h 300990"/>
                  <a:gd name="connsiteX11" fmla="*/ 678180 w 1371600"/>
                  <a:gd name="connsiteY11" fmla="*/ 0 h 300990"/>
                  <a:gd name="connsiteX12" fmla="*/ 678180 w 1371600"/>
                  <a:gd name="connsiteY12" fmla="*/ 300990 h 300990"/>
                  <a:gd name="connsiteX13" fmla="*/ 720090 w 1371600"/>
                  <a:gd name="connsiteY13" fmla="*/ 300990 h 300990"/>
                  <a:gd name="connsiteX14" fmla="*/ 720090 w 1371600"/>
                  <a:gd name="connsiteY14" fmla="*/ 0 h 300990"/>
                  <a:gd name="connsiteX15" fmla="*/ 756285 w 1371600"/>
                  <a:gd name="connsiteY15" fmla="*/ 0 h 300990"/>
                  <a:gd name="connsiteX16" fmla="*/ 756285 w 1371600"/>
                  <a:gd name="connsiteY16" fmla="*/ 299085 h 300990"/>
                  <a:gd name="connsiteX17" fmla="*/ 929640 w 1371600"/>
                  <a:gd name="connsiteY17" fmla="*/ 299085 h 300990"/>
                  <a:gd name="connsiteX18" fmla="*/ 929640 w 1371600"/>
                  <a:gd name="connsiteY18" fmla="*/ 0 h 300990"/>
                  <a:gd name="connsiteX19" fmla="*/ 1082040 w 1371600"/>
                  <a:gd name="connsiteY19" fmla="*/ 0 h 300990"/>
                  <a:gd name="connsiteX20" fmla="*/ 1082040 w 1371600"/>
                  <a:gd name="connsiteY20" fmla="*/ 300990 h 300990"/>
                  <a:gd name="connsiteX21" fmla="*/ 1238250 w 1371600"/>
                  <a:gd name="connsiteY21" fmla="*/ 300990 h 300990"/>
                  <a:gd name="connsiteX22" fmla="*/ 1238250 w 1371600"/>
                  <a:gd name="connsiteY22" fmla="*/ 0 h 300990"/>
                  <a:gd name="connsiteX23" fmla="*/ 1322070 w 1371600"/>
                  <a:gd name="connsiteY23" fmla="*/ 0 h 300990"/>
                  <a:gd name="connsiteX24" fmla="*/ 1322070 w 1371600"/>
                  <a:gd name="connsiteY24" fmla="*/ 300990 h 300990"/>
                  <a:gd name="connsiteX25" fmla="*/ 1371600 w 1371600"/>
                  <a:gd name="connsiteY25" fmla="*/ 300990 h 30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71600" h="300990">
                    <a:moveTo>
                      <a:pt x="0" y="299085"/>
                    </a:moveTo>
                    <a:lnTo>
                      <a:pt x="55245" y="299085"/>
                    </a:lnTo>
                    <a:lnTo>
                      <a:pt x="55245" y="1905"/>
                    </a:lnTo>
                    <a:lnTo>
                      <a:pt x="160020" y="1905"/>
                    </a:lnTo>
                    <a:lnTo>
                      <a:pt x="160020" y="300990"/>
                    </a:lnTo>
                    <a:lnTo>
                      <a:pt x="371475" y="300990"/>
                    </a:lnTo>
                    <a:lnTo>
                      <a:pt x="371475" y="0"/>
                    </a:lnTo>
                    <a:lnTo>
                      <a:pt x="523875" y="0"/>
                    </a:lnTo>
                    <a:lnTo>
                      <a:pt x="523875" y="299085"/>
                    </a:lnTo>
                    <a:lnTo>
                      <a:pt x="624840" y="299085"/>
                    </a:lnTo>
                    <a:lnTo>
                      <a:pt x="624840" y="0"/>
                    </a:lnTo>
                    <a:lnTo>
                      <a:pt x="678180" y="0"/>
                    </a:lnTo>
                    <a:lnTo>
                      <a:pt x="678180" y="300990"/>
                    </a:lnTo>
                    <a:lnTo>
                      <a:pt x="720090" y="300990"/>
                    </a:lnTo>
                    <a:lnTo>
                      <a:pt x="720090" y="0"/>
                    </a:lnTo>
                    <a:lnTo>
                      <a:pt x="756285" y="0"/>
                    </a:lnTo>
                    <a:lnTo>
                      <a:pt x="756285" y="299085"/>
                    </a:lnTo>
                    <a:lnTo>
                      <a:pt x="929640" y="299085"/>
                    </a:lnTo>
                    <a:lnTo>
                      <a:pt x="929640" y="0"/>
                    </a:lnTo>
                    <a:lnTo>
                      <a:pt x="1082040" y="0"/>
                    </a:lnTo>
                    <a:lnTo>
                      <a:pt x="1082040" y="300990"/>
                    </a:lnTo>
                    <a:lnTo>
                      <a:pt x="1238250" y="300990"/>
                    </a:lnTo>
                    <a:lnTo>
                      <a:pt x="1238250" y="0"/>
                    </a:lnTo>
                    <a:lnTo>
                      <a:pt x="1322070" y="0"/>
                    </a:lnTo>
                    <a:lnTo>
                      <a:pt x="1322070" y="300990"/>
                    </a:lnTo>
                    <a:lnTo>
                      <a:pt x="1371600" y="300990"/>
                    </a:lnTo>
                  </a:path>
                </a:pathLst>
              </a:cu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Freihandform 163"/>
              <p:cNvSpPr/>
              <p:nvPr/>
            </p:nvSpPr>
            <p:spPr>
              <a:xfrm>
                <a:off x="7563045" y="5157191"/>
                <a:ext cx="1373505" cy="182440"/>
              </a:xfrm>
              <a:custGeom>
                <a:avLst/>
                <a:gdLst>
                  <a:gd name="connsiteX0" fmla="*/ 0 w 1373505"/>
                  <a:gd name="connsiteY0" fmla="*/ 302895 h 302895"/>
                  <a:gd name="connsiteX1" fmla="*/ 112395 w 1373505"/>
                  <a:gd name="connsiteY1" fmla="*/ 302895 h 302895"/>
                  <a:gd name="connsiteX2" fmla="*/ 112395 w 1373505"/>
                  <a:gd name="connsiteY2" fmla="*/ 1905 h 302895"/>
                  <a:gd name="connsiteX3" fmla="*/ 262890 w 1373505"/>
                  <a:gd name="connsiteY3" fmla="*/ 1905 h 302895"/>
                  <a:gd name="connsiteX4" fmla="*/ 262890 w 1373505"/>
                  <a:gd name="connsiteY4" fmla="*/ 302895 h 302895"/>
                  <a:gd name="connsiteX5" fmla="*/ 340995 w 1373505"/>
                  <a:gd name="connsiteY5" fmla="*/ 302895 h 302895"/>
                  <a:gd name="connsiteX6" fmla="*/ 340995 w 1373505"/>
                  <a:gd name="connsiteY6" fmla="*/ 0 h 302895"/>
                  <a:gd name="connsiteX7" fmla="*/ 592455 w 1373505"/>
                  <a:gd name="connsiteY7" fmla="*/ 0 h 302895"/>
                  <a:gd name="connsiteX8" fmla="*/ 592455 w 1373505"/>
                  <a:gd name="connsiteY8" fmla="*/ 300990 h 302895"/>
                  <a:gd name="connsiteX9" fmla="*/ 826770 w 1373505"/>
                  <a:gd name="connsiteY9" fmla="*/ 300990 h 302895"/>
                  <a:gd name="connsiteX10" fmla="*/ 826770 w 1373505"/>
                  <a:gd name="connsiteY10" fmla="*/ 1905 h 302895"/>
                  <a:gd name="connsiteX11" fmla="*/ 855345 w 1373505"/>
                  <a:gd name="connsiteY11" fmla="*/ 1905 h 302895"/>
                  <a:gd name="connsiteX12" fmla="*/ 855345 w 1373505"/>
                  <a:gd name="connsiteY12" fmla="*/ 300990 h 302895"/>
                  <a:gd name="connsiteX13" fmla="*/ 1024890 w 1373505"/>
                  <a:gd name="connsiteY13" fmla="*/ 300990 h 302895"/>
                  <a:gd name="connsiteX14" fmla="*/ 1024890 w 1373505"/>
                  <a:gd name="connsiteY14" fmla="*/ 3810 h 302895"/>
                  <a:gd name="connsiteX15" fmla="*/ 1175385 w 1373505"/>
                  <a:gd name="connsiteY15" fmla="*/ 3810 h 302895"/>
                  <a:gd name="connsiteX16" fmla="*/ 1175385 w 1373505"/>
                  <a:gd name="connsiteY16" fmla="*/ 302895 h 302895"/>
                  <a:gd name="connsiteX17" fmla="*/ 1295400 w 1373505"/>
                  <a:gd name="connsiteY17" fmla="*/ 302895 h 302895"/>
                  <a:gd name="connsiteX18" fmla="*/ 1373505 w 1373505"/>
                  <a:gd name="connsiteY18" fmla="*/ 302895 h 30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505" h="302895">
                    <a:moveTo>
                      <a:pt x="0" y="302895"/>
                    </a:moveTo>
                    <a:lnTo>
                      <a:pt x="112395" y="302895"/>
                    </a:lnTo>
                    <a:lnTo>
                      <a:pt x="112395" y="1905"/>
                    </a:lnTo>
                    <a:lnTo>
                      <a:pt x="262890" y="1905"/>
                    </a:lnTo>
                    <a:lnTo>
                      <a:pt x="262890" y="302895"/>
                    </a:lnTo>
                    <a:lnTo>
                      <a:pt x="340995" y="302895"/>
                    </a:lnTo>
                    <a:lnTo>
                      <a:pt x="340995" y="0"/>
                    </a:lnTo>
                    <a:lnTo>
                      <a:pt x="592455" y="0"/>
                    </a:lnTo>
                    <a:lnTo>
                      <a:pt x="592455" y="300990"/>
                    </a:lnTo>
                    <a:lnTo>
                      <a:pt x="826770" y="300990"/>
                    </a:lnTo>
                    <a:lnTo>
                      <a:pt x="826770" y="1905"/>
                    </a:lnTo>
                    <a:lnTo>
                      <a:pt x="855345" y="1905"/>
                    </a:lnTo>
                    <a:lnTo>
                      <a:pt x="855345" y="300990"/>
                    </a:lnTo>
                    <a:lnTo>
                      <a:pt x="1024890" y="300990"/>
                    </a:lnTo>
                    <a:lnTo>
                      <a:pt x="1024890" y="3810"/>
                    </a:lnTo>
                    <a:lnTo>
                      <a:pt x="1175385" y="3810"/>
                    </a:lnTo>
                    <a:lnTo>
                      <a:pt x="1175385" y="302895"/>
                    </a:lnTo>
                    <a:lnTo>
                      <a:pt x="1295400" y="302895"/>
                    </a:lnTo>
                    <a:lnTo>
                      <a:pt x="1373505" y="302895"/>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 name="Gruppieren 168"/>
            <p:cNvGrpSpPr/>
            <p:nvPr/>
          </p:nvGrpSpPr>
          <p:grpSpPr>
            <a:xfrm>
              <a:off x="7313511" y="5686457"/>
              <a:ext cx="1373505" cy="183594"/>
              <a:chOff x="7563045" y="5451887"/>
              <a:chExt cx="1373505" cy="183594"/>
            </a:xfrm>
          </p:grpSpPr>
          <p:sp>
            <p:nvSpPr>
              <p:cNvPr id="165" name="Freihandform 164"/>
              <p:cNvSpPr/>
              <p:nvPr/>
            </p:nvSpPr>
            <p:spPr>
              <a:xfrm flipV="1">
                <a:off x="7564950" y="5453041"/>
                <a:ext cx="1371600" cy="182439"/>
              </a:xfrm>
              <a:custGeom>
                <a:avLst/>
                <a:gdLst>
                  <a:gd name="connsiteX0" fmla="*/ 0 w 1371600"/>
                  <a:gd name="connsiteY0" fmla="*/ 299085 h 300990"/>
                  <a:gd name="connsiteX1" fmla="*/ 55245 w 1371600"/>
                  <a:gd name="connsiteY1" fmla="*/ 299085 h 300990"/>
                  <a:gd name="connsiteX2" fmla="*/ 55245 w 1371600"/>
                  <a:gd name="connsiteY2" fmla="*/ 1905 h 300990"/>
                  <a:gd name="connsiteX3" fmla="*/ 160020 w 1371600"/>
                  <a:gd name="connsiteY3" fmla="*/ 1905 h 300990"/>
                  <a:gd name="connsiteX4" fmla="*/ 160020 w 1371600"/>
                  <a:gd name="connsiteY4" fmla="*/ 300990 h 300990"/>
                  <a:gd name="connsiteX5" fmla="*/ 371475 w 1371600"/>
                  <a:gd name="connsiteY5" fmla="*/ 300990 h 300990"/>
                  <a:gd name="connsiteX6" fmla="*/ 371475 w 1371600"/>
                  <a:gd name="connsiteY6" fmla="*/ 0 h 300990"/>
                  <a:gd name="connsiteX7" fmla="*/ 523875 w 1371600"/>
                  <a:gd name="connsiteY7" fmla="*/ 0 h 300990"/>
                  <a:gd name="connsiteX8" fmla="*/ 523875 w 1371600"/>
                  <a:gd name="connsiteY8" fmla="*/ 299085 h 300990"/>
                  <a:gd name="connsiteX9" fmla="*/ 624840 w 1371600"/>
                  <a:gd name="connsiteY9" fmla="*/ 299085 h 300990"/>
                  <a:gd name="connsiteX10" fmla="*/ 624840 w 1371600"/>
                  <a:gd name="connsiteY10" fmla="*/ 0 h 300990"/>
                  <a:gd name="connsiteX11" fmla="*/ 678180 w 1371600"/>
                  <a:gd name="connsiteY11" fmla="*/ 0 h 300990"/>
                  <a:gd name="connsiteX12" fmla="*/ 678180 w 1371600"/>
                  <a:gd name="connsiteY12" fmla="*/ 300990 h 300990"/>
                  <a:gd name="connsiteX13" fmla="*/ 720090 w 1371600"/>
                  <a:gd name="connsiteY13" fmla="*/ 300990 h 300990"/>
                  <a:gd name="connsiteX14" fmla="*/ 720090 w 1371600"/>
                  <a:gd name="connsiteY14" fmla="*/ 0 h 300990"/>
                  <a:gd name="connsiteX15" fmla="*/ 756285 w 1371600"/>
                  <a:gd name="connsiteY15" fmla="*/ 0 h 300990"/>
                  <a:gd name="connsiteX16" fmla="*/ 756285 w 1371600"/>
                  <a:gd name="connsiteY16" fmla="*/ 299085 h 300990"/>
                  <a:gd name="connsiteX17" fmla="*/ 929640 w 1371600"/>
                  <a:gd name="connsiteY17" fmla="*/ 299085 h 300990"/>
                  <a:gd name="connsiteX18" fmla="*/ 929640 w 1371600"/>
                  <a:gd name="connsiteY18" fmla="*/ 0 h 300990"/>
                  <a:gd name="connsiteX19" fmla="*/ 1082040 w 1371600"/>
                  <a:gd name="connsiteY19" fmla="*/ 0 h 300990"/>
                  <a:gd name="connsiteX20" fmla="*/ 1082040 w 1371600"/>
                  <a:gd name="connsiteY20" fmla="*/ 300990 h 300990"/>
                  <a:gd name="connsiteX21" fmla="*/ 1238250 w 1371600"/>
                  <a:gd name="connsiteY21" fmla="*/ 300990 h 300990"/>
                  <a:gd name="connsiteX22" fmla="*/ 1238250 w 1371600"/>
                  <a:gd name="connsiteY22" fmla="*/ 0 h 300990"/>
                  <a:gd name="connsiteX23" fmla="*/ 1322070 w 1371600"/>
                  <a:gd name="connsiteY23" fmla="*/ 0 h 300990"/>
                  <a:gd name="connsiteX24" fmla="*/ 1322070 w 1371600"/>
                  <a:gd name="connsiteY24" fmla="*/ 300990 h 300990"/>
                  <a:gd name="connsiteX25" fmla="*/ 1371600 w 1371600"/>
                  <a:gd name="connsiteY25" fmla="*/ 300990 h 30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71600" h="300990">
                    <a:moveTo>
                      <a:pt x="0" y="299085"/>
                    </a:moveTo>
                    <a:lnTo>
                      <a:pt x="55245" y="299085"/>
                    </a:lnTo>
                    <a:lnTo>
                      <a:pt x="55245" y="1905"/>
                    </a:lnTo>
                    <a:lnTo>
                      <a:pt x="160020" y="1905"/>
                    </a:lnTo>
                    <a:lnTo>
                      <a:pt x="160020" y="300990"/>
                    </a:lnTo>
                    <a:lnTo>
                      <a:pt x="371475" y="300990"/>
                    </a:lnTo>
                    <a:lnTo>
                      <a:pt x="371475" y="0"/>
                    </a:lnTo>
                    <a:lnTo>
                      <a:pt x="523875" y="0"/>
                    </a:lnTo>
                    <a:lnTo>
                      <a:pt x="523875" y="299085"/>
                    </a:lnTo>
                    <a:lnTo>
                      <a:pt x="624840" y="299085"/>
                    </a:lnTo>
                    <a:lnTo>
                      <a:pt x="624840" y="0"/>
                    </a:lnTo>
                    <a:lnTo>
                      <a:pt x="678180" y="0"/>
                    </a:lnTo>
                    <a:lnTo>
                      <a:pt x="678180" y="300990"/>
                    </a:lnTo>
                    <a:lnTo>
                      <a:pt x="720090" y="300990"/>
                    </a:lnTo>
                    <a:lnTo>
                      <a:pt x="720090" y="0"/>
                    </a:lnTo>
                    <a:lnTo>
                      <a:pt x="756285" y="0"/>
                    </a:lnTo>
                    <a:lnTo>
                      <a:pt x="756285" y="299085"/>
                    </a:lnTo>
                    <a:lnTo>
                      <a:pt x="929640" y="299085"/>
                    </a:lnTo>
                    <a:lnTo>
                      <a:pt x="929640" y="0"/>
                    </a:lnTo>
                    <a:lnTo>
                      <a:pt x="1082040" y="0"/>
                    </a:lnTo>
                    <a:lnTo>
                      <a:pt x="1082040" y="300990"/>
                    </a:lnTo>
                    <a:lnTo>
                      <a:pt x="1238250" y="300990"/>
                    </a:lnTo>
                    <a:lnTo>
                      <a:pt x="1238250" y="0"/>
                    </a:lnTo>
                    <a:lnTo>
                      <a:pt x="1322070" y="0"/>
                    </a:lnTo>
                    <a:lnTo>
                      <a:pt x="1322070" y="300990"/>
                    </a:lnTo>
                    <a:lnTo>
                      <a:pt x="1371600" y="300990"/>
                    </a:lnTo>
                  </a:path>
                </a:pathLst>
              </a:cu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ihandform 165"/>
              <p:cNvSpPr/>
              <p:nvPr/>
            </p:nvSpPr>
            <p:spPr>
              <a:xfrm flipH="1">
                <a:off x="7563045" y="5451887"/>
                <a:ext cx="1373505" cy="183594"/>
              </a:xfrm>
              <a:custGeom>
                <a:avLst/>
                <a:gdLst>
                  <a:gd name="connsiteX0" fmla="*/ 0 w 1373505"/>
                  <a:gd name="connsiteY0" fmla="*/ 302895 h 302895"/>
                  <a:gd name="connsiteX1" fmla="*/ 112395 w 1373505"/>
                  <a:gd name="connsiteY1" fmla="*/ 302895 h 302895"/>
                  <a:gd name="connsiteX2" fmla="*/ 112395 w 1373505"/>
                  <a:gd name="connsiteY2" fmla="*/ 1905 h 302895"/>
                  <a:gd name="connsiteX3" fmla="*/ 262890 w 1373505"/>
                  <a:gd name="connsiteY3" fmla="*/ 1905 h 302895"/>
                  <a:gd name="connsiteX4" fmla="*/ 262890 w 1373505"/>
                  <a:gd name="connsiteY4" fmla="*/ 302895 h 302895"/>
                  <a:gd name="connsiteX5" fmla="*/ 340995 w 1373505"/>
                  <a:gd name="connsiteY5" fmla="*/ 302895 h 302895"/>
                  <a:gd name="connsiteX6" fmla="*/ 340995 w 1373505"/>
                  <a:gd name="connsiteY6" fmla="*/ 0 h 302895"/>
                  <a:gd name="connsiteX7" fmla="*/ 592455 w 1373505"/>
                  <a:gd name="connsiteY7" fmla="*/ 0 h 302895"/>
                  <a:gd name="connsiteX8" fmla="*/ 592455 w 1373505"/>
                  <a:gd name="connsiteY8" fmla="*/ 300990 h 302895"/>
                  <a:gd name="connsiteX9" fmla="*/ 826770 w 1373505"/>
                  <a:gd name="connsiteY9" fmla="*/ 300990 h 302895"/>
                  <a:gd name="connsiteX10" fmla="*/ 826770 w 1373505"/>
                  <a:gd name="connsiteY10" fmla="*/ 1905 h 302895"/>
                  <a:gd name="connsiteX11" fmla="*/ 855345 w 1373505"/>
                  <a:gd name="connsiteY11" fmla="*/ 1905 h 302895"/>
                  <a:gd name="connsiteX12" fmla="*/ 855345 w 1373505"/>
                  <a:gd name="connsiteY12" fmla="*/ 300990 h 302895"/>
                  <a:gd name="connsiteX13" fmla="*/ 1024890 w 1373505"/>
                  <a:gd name="connsiteY13" fmla="*/ 300990 h 302895"/>
                  <a:gd name="connsiteX14" fmla="*/ 1024890 w 1373505"/>
                  <a:gd name="connsiteY14" fmla="*/ 3810 h 302895"/>
                  <a:gd name="connsiteX15" fmla="*/ 1175385 w 1373505"/>
                  <a:gd name="connsiteY15" fmla="*/ 3810 h 302895"/>
                  <a:gd name="connsiteX16" fmla="*/ 1175385 w 1373505"/>
                  <a:gd name="connsiteY16" fmla="*/ 302895 h 302895"/>
                  <a:gd name="connsiteX17" fmla="*/ 1295400 w 1373505"/>
                  <a:gd name="connsiteY17" fmla="*/ 302895 h 302895"/>
                  <a:gd name="connsiteX18" fmla="*/ 1373505 w 1373505"/>
                  <a:gd name="connsiteY18" fmla="*/ 302895 h 30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505" h="302895">
                    <a:moveTo>
                      <a:pt x="0" y="302895"/>
                    </a:moveTo>
                    <a:lnTo>
                      <a:pt x="112395" y="302895"/>
                    </a:lnTo>
                    <a:lnTo>
                      <a:pt x="112395" y="1905"/>
                    </a:lnTo>
                    <a:lnTo>
                      <a:pt x="262890" y="1905"/>
                    </a:lnTo>
                    <a:lnTo>
                      <a:pt x="262890" y="302895"/>
                    </a:lnTo>
                    <a:lnTo>
                      <a:pt x="340995" y="302895"/>
                    </a:lnTo>
                    <a:lnTo>
                      <a:pt x="340995" y="0"/>
                    </a:lnTo>
                    <a:lnTo>
                      <a:pt x="592455" y="0"/>
                    </a:lnTo>
                    <a:lnTo>
                      <a:pt x="592455" y="300990"/>
                    </a:lnTo>
                    <a:lnTo>
                      <a:pt x="826770" y="300990"/>
                    </a:lnTo>
                    <a:lnTo>
                      <a:pt x="826770" y="1905"/>
                    </a:lnTo>
                    <a:lnTo>
                      <a:pt x="855345" y="1905"/>
                    </a:lnTo>
                    <a:lnTo>
                      <a:pt x="855345" y="300990"/>
                    </a:lnTo>
                    <a:lnTo>
                      <a:pt x="1024890" y="300990"/>
                    </a:lnTo>
                    <a:lnTo>
                      <a:pt x="1024890" y="3810"/>
                    </a:lnTo>
                    <a:lnTo>
                      <a:pt x="1175385" y="3810"/>
                    </a:lnTo>
                    <a:lnTo>
                      <a:pt x="1175385" y="302895"/>
                    </a:lnTo>
                    <a:lnTo>
                      <a:pt x="1295400" y="302895"/>
                    </a:lnTo>
                    <a:lnTo>
                      <a:pt x="1373505" y="302895"/>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0" name="Textfeld 169"/>
            <p:cNvSpPr txBox="1"/>
            <p:nvPr/>
          </p:nvSpPr>
          <p:spPr>
            <a:xfrm rot="5400000">
              <a:off x="7785996" y="6010565"/>
              <a:ext cx="441146" cy="400110"/>
            </a:xfrm>
            <a:prstGeom prst="rect">
              <a:avLst/>
            </a:prstGeom>
            <a:noFill/>
          </p:spPr>
          <p:txBody>
            <a:bodyPr wrap="none" rtlCol="0">
              <a:spAutoFit/>
            </a:bodyPr>
            <a:lstStyle/>
            <a:p>
              <a:r>
                <a:rPr lang="en-US" sz="2000" dirty="0" smtClean="0">
                  <a:latin typeface="Arial" pitchFamily="34" charset="0"/>
                  <a:cs typeface="Arial" pitchFamily="34" charset="0"/>
                </a:rPr>
                <a:t>…</a:t>
              </a:r>
              <a:endParaRPr lang="en-US" sz="2000" dirty="0">
                <a:latin typeface="Arial" pitchFamily="34" charset="0"/>
                <a:cs typeface="Arial" pitchFamily="34" charset="0"/>
              </a:endParaRPr>
            </a:p>
          </p:txBody>
        </p:sp>
        <p:sp>
          <p:nvSpPr>
            <p:cNvPr id="171" name="Textfeld 170"/>
            <p:cNvSpPr txBox="1"/>
            <p:nvPr/>
          </p:nvSpPr>
          <p:spPr>
            <a:xfrm>
              <a:off x="8357097" y="5932983"/>
              <a:ext cx="702436" cy="307777"/>
            </a:xfrm>
            <a:prstGeom prst="rect">
              <a:avLst/>
            </a:prstGeom>
            <a:noFill/>
          </p:spPr>
          <p:txBody>
            <a:bodyPr wrap="none" rtlCol="0">
              <a:spAutoFit/>
            </a:bodyPr>
            <a:lstStyle/>
            <a:p>
              <a:r>
                <a:rPr lang="en-US" sz="1400" b="1" dirty="0" smtClean="0">
                  <a:latin typeface="Arial" pitchFamily="34" charset="0"/>
                  <a:cs typeface="Arial" pitchFamily="34" charset="0"/>
                </a:rPr>
                <a:t>Hours</a:t>
              </a:r>
              <a:endParaRPr lang="en-US" sz="1400" b="1" dirty="0">
                <a:latin typeface="Arial" pitchFamily="34" charset="0"/>
                <a:cs typeface="Arial" pitchFamily="34" charset="0"/>
              </a:endParaRPr>
            </a:p>
          </p:txBody>
        </p:sp>
      </p:grpSp>
      <p:grpSp>
        <p:nvGrpSpPr>
          <p:cNvPr id="149" name="Gruppieren 148"/>
          <p:cNvGrpSpPr/>
          <p:nvPr/>
        </p:nvGrpSpPr>
        <p:grpSpPr>
          <a:xfrm>
            <a:off x="803184" y="3228342"/>
            <a:ext cx="3982733" cy="3501362"/>
            <a:chOff x="366613" y="1919473"/>
            <a:chExt cx="5630504" cy="4949974"/>
          </a:xfrm>
        </p:grpSpPr>
        <p:sp>
          <p:nvSpPr>
            <p:cNvPr id="181" name="Arc 13"/>
            <p:cNvSpPr>
              <a:spLocks/>
            </p:cNvSpPr>
            <p:nvPr/>
          </p:nvSpPr>
          <p:spPr bwMode="auto">
            <a:xfrm rot="5400000">
              <a:off x="668760" y="2062631"/>
              <a:ext cx="4554860" cy="4268543"/>
            </a:xfrm>
            <a:custGeom>
              <a:avLst/>
              <a:gdLst>
                <a:gd name="G0" fmla="+- 0 0 0"/>
                <a:gd name="G1" fmla="+- 20175 0 0"/>
                <a:gd name="G2" fmla="+- 21600 0 0"/>
                <a:gd name="T0" fmla="*/ 7716 w 21600"/>
                <a:gd name="T1" fmla="*/ 0 h 20175"/>
                <a:gd name="T2" fmla="*/ 21600 w 21600"/>
                <a:gd name="T3" fmla="*/ 20175 h 20175"/>
                <a:gd name="T4" fmla="*/ 0 w 21600"/>
                <a:gd name="T5" fmla="*/ 20175 h 20175"/>
              </a:gdLst>
              <a:ahLst/>
              <a:cxnLst>
                <a:cxn ang="0">
                  <a:pos x="T0" y="T1"/>
                </a:cxn>
                <a:cxn ang="0">
                  <a:pos x="T2" y="T3"/>
                </a:cxn>
                <a:cxn ang="0">
                  <a:pos x="T4" y="T5"/>
                </a:cxn>
              </a:cxnLst>
              <a:rect l="0" t="0" r="r" b="b"/>
              <a:pathLst>
                <a:path w="21600" h="20175" fill="none" extrusionOk="0">
                  <a:moveTo>
                    <a:pt x="7715" y="0"/>
                  </a:moveTo>
                  <a:cubicBezTo>
                    <a:pt x="16077" y="3198"/>
                    <a:pt x="21600" y="11222"/>
                    <a:pt x="21600" y="20175"/>
                  </a:cubicBezTo>
                </a:path>
                <a:path w="21600" h="20175" stroke="0" extrusionOk="0">
                  <a:moveTo>
                    <a:pt x="7715" y="0"/>
                  </a:moveTo>
                  <a:cubicBezTo>
                    <a:pt x="16077" y="3198"/>
                    <a:pt x="21600" y="11222"/>
                    <a:pt x="21600" y="20175"/>
                  </a:cubicBezTo>
                  <a:lnTo>
                    <a:pt x="0" y="20175"/>
                  </a:lnTo>
                  <a:close/>
                </a:path>
              </a:pathLst>
            </a:custGeom>
            <a:noFill/>
            <a:ln w="38100">
              <a:solidFill>
                <a:srgbClr val="FF0000"/>
              </a:solidFill>
              <a:round/>
              <a:headEnd/>
              <a:tailEnd/>
            </a:ln>
            <a:effectLst/>
          </p:spPr>
          <p:txBody>
            <a:bodyPr>
              <a:spAutoFit/>
            </a:bodyPr>
            <a:lstStyle/>
            <a:p>
              <a:endParaRPr lang="de-DE"/>
            </a:p>
          </p:txBody>
        </p:sp>
        <p:grpSp>
          <p:nvGrpSpPr>
            <p:cNvPr id="182" name="Gruppieren 108"/>
            <p:cNvGrpSpPr/>
            <p:nvPr/>
          </p:nvGrpSpPr>
          <p:grpSpPr>
            <a:xfrm>
              <a:off x="366613" y="3414036"/>
              <a:ext cx="4713030" cy="3455411"/>
              <a:chOff x="3689224" y="1410657"/>
              <a:chExt cx="4713030" cy="3455411"/>
            </a:xfrm>
          </p:grpSpPr>
          <p:sp>
            <p:nvSpPr>
              <p:cNvPr id="183" name="Text Box 7"/>
              <p:cNvSpPr txBox="1">
                <a:spLocks noChangeArrowheads="1"/>
              </p:cNvSpPr>
              <p:nvPr/>
            </p:nvSpPr>
            <p:spPr bwMode="auto">
              <a:xfrm rot="16200000">
                <a:off x="2324729" y="2834051"/>
                <a:ext cx="3036573" cy="307584"/>
              </a:xfrm>
              <a:prstGeom prst="rect">
                <a:avLst/>
              </a:prstGeom>
              <a:noFill/>
              <a:ln w="12700">
                <a:noFill/>
                <a:miter lim="800000"/>
                <a:headEnd/>
                <a:tailEnd/>
              </a:ln>
              <a:effectLst/>
            </p:spPr>
            <p:txBody>
              <a:bodyPr wrap="square">
                <a:spAutoFit/>
              </a:bodyPr>
              <a:lstStyle/>
              <a:p>
                <a:pPr algn="ctr" eaLnBrk="0" hangingPunct="0"/>
                <a:r>
                  <a:rPr lang="en-US" sz="1400" dirty="0">
                    <a:latin typeface="Arial" pitchFamily="34" charset="0"/>
                    <a:cs typeface="Arial" pitchFamily="34" charset="0"/>
                  </a:rPr>
                  <a:t>Computational Time</a:t>
                </a:r>
              </a:p>
            </p:txBody>
          </p:sp>
          <p:sp>
            <p:nvSpPr>
              <p:cNvPr id="184" name="Text Box 8"/>
              <p:cNvSpPr txBox="1">
                <a:spLocks noChangeArrowheads="1"/>
              </p:cNvSpPr>
              <p:nvPr/>
            </p:nvSpPr>
            <p:spPr bwMode="auto">
              <a:xfrm>
                <a:off x="4092809" y="4558484"/>
                <a:ext cx="4276723" cy="307584"/>
              </a:xfrm>
              <a:prstGeom prst="rect">
                <a:avLst/>
              </a:prstGeom>
              <a:noFill/>
              <a:ln w="12700">
                <a:noFill/>
                <a:miter lim="800000"/>
                <a:headEnd/>
                <a:tailEnd/>
              </a:ln>
              <a:effectLst/>
            </p:spPr>
            <p:txBody>
              <a:bodyPr wrap="square">
                <a:spAutoFit/>
              </a:bodyPr>
              <a:lstStyle/>
              <a:p>
                <a:pPr algn="ctr" eaLnBrk="0" hangingPunct="0"/>
                <a:r>
                  <a:rPr lang="en-US" sz="1400" dirty="0">
                    <a:latin typeface="Arial" pitchFamily="34" charset="0"/>
                    <a:cs typeface="Arial" pitchFamily="34" charset="0"/>
                  </a:rPr>
                  <a:t>Model Complexity &amp; Detail</a:t>
                </a:r>
              </a:p>
            </p:txBody>
          </p:sp>
          <p:sp>
            <p:nvSpPr>
              <p:cNvPr id="185" name="Freeform 18"/>
              <p:cNvSpPr>
                <a:spLocks/>
              </p:cNvSpPr>
              <p:nvPr/>
            </p:nvSpPr>
            <p:spPr bwMode="auto">
              <a:xfrm>
                <a:off x="4133711" y="1410657"/>
                <a:ext cx="4268543" cy="3061114"/>
              </a:xfrm>
              <a:custGeom>
                <a:avLst/>
                <a:gdLst/>
                <a:ahLst/>
                <a:cxnLst>
                  <a:cxn ang="0">
                    <a:pos x="2609" y="1871"/>
                  </a:cxn>
                  <a:cxn ang="0">
                    <a:pos x="0" y="1871"/>
                  </a:cxn>
                  <a:cxn ang="0">
                    <a:pos x="0" y="0"/>
                  </a:cxn>
                </a:cxnLst>
                <a:rect l="0" t="0" r="r" b="b"/>
                <a:pathLst>
                  <a:path w="2609" h="1871">
                    <a:moveTo>
                      <a:pt x="2609" y="1871"/>
                    </a:moveTo>
                    <a:lnTo>
                      <a:pt x="0" y="1871"/>
                    </a:lnTo>
                    <a:lnTo>
                      <a:pt x="0" y="0"/>
                    </a:lnTo>
                  </a:path>
                </a:pathLst>
              </a:custGeom>
              <a:noFill/>
              <a:ln w="38100" cap="flat" cmpd="sng">
                <a:solidFill>
                  <a:schemeClr val="tx1"/>
                </a:solidFill>
                <a:prstDash val="solid"/>
                <a:round/>
                <a:headEnd type="triangle" w="med" len="med"/>
                <a:tailEnd type="triangle" w="med" len="med"/>
              </a:ln>
              <a:effectLst/>
            </p:spPr>
            <p:txBody>
              <a:bodyPr>
                <a:spAutoFit/>
              </a:bodyPr>
              <a:lstStyle/>
              <a:p>
                <a:endParaRPr lang="de-DE"/>
              </a:p>
            </p:txBody>
          </p:sp>
        </p:grpSp>
        <p:sp>
          <p:nvSpPr>
            <p:cNvPr id="187" name="Ellipse 186"/>
            <p:cNvSpPr/>
            <p:nvPr/>
          </p:nvSpPr>
          <p:spPr>
            <a:xfrm>
              <a:off x="1854006" y="5033882"/>
              <a:ext cx="1606965" cy="732585"/>
            </a:xfrm>
            <a:prstGeom prst="ellipse">
              <a:avLst/>
            </a:prstGeom>
            <a:gradFill flip="none" rotWithShape="1">
              <a:gsLst>
                <a:gs pos="0">
                  <a:srgbClr val="9BB6E5"/>
                </a:gs>
                <a:gs pos="50000">
                  <a:srgbClr val="C3D2EE"/>
                </a:gs>
                <a:gs pos="100000">
                  <a:srgbClr val="E2E9F6"/>
                </a:gs>
              </a:gsLst>
              <a:path path="circle">
                <a:fillToRect l="50000" t="50000" r="50000" b="50000"/>
              </a:path>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de-DE" sz="1400" dirty="0" smtClean="0">
                  <a:solidFill>
                    <a:srgbClr val="000066"/>
                  </a:solidFill>
                  <a:latin typeface="Arial" pitchFamily="34" charset="0"/>
                  <a:cs typeface="Arial" pitchFamily="34" charset="0"/>
                </a:rPr>
                <a:t>Abstract</a:t>
              </a:r>
              <a:br>
                <a:rPr lang="de-DE" sz="1400" dirty="0" smtClean="0">
                  <a:solidFill>
                    <a:srgbClr val="000066"/>
                  </a:solidFill>
                  <a:latin typeface="Arial" pitchFamily="34" charset="0"/>
                  <a:cs typeface="Arial" pitchFamily="34" charset="0"/>
                </a:rPr>
              </a:br>
              <a:r>
                <a:rPr lang="de-DE" sz="1400" dirty="0" err="1" smtClean="0">
                  <a:solidFill>
                    <a:srgbClr val="000066"/>
                  </a:solidFill>
                  <a:latin typeface="Arial" pitchFamily="34" charset="0"/>
                  <a:cs typeface="Arial" pitchFamily="34" charset="0"/>
                </a:rPr>
                <a:t>Loads</a:t>
              </a:r>
              <a:endParaRPr lang="de-DE" sz="1400" dirty="0">
                <a:solidFill>
                  <a:srgbClr val="000066"/>
                </a:solidFill>
                <a:latin typeface="Arial" pitchFamily="34" charset="0"/>
                <a:cs typeface="Arial" pitchFamily="34" charset="0"/>
              </a:endParaRPr>
            </a:p>
          </p:txBody>
        </p:sp>
        <p:sp>
          <p:nvSpPr>
            <p:cNvPr id="188" name="Ellipse 187"/>
            <p:cNvSpPr/>
            <p:nvPr/>
          </p:nvSpPr>
          <p:spPr>
            <a:xfrm>
              <a:off x="798080" y="5496191"/>
              <a:ext cx="1701495" cy="732588"/>
            </a:xfrm>
            <a:prstGeom prst="ellipse">
              <a:avLst/>
            </a:prstGeom>
            <a:gradFill flip="none" rotWithShape="1">
              <a:gsLst>
                <a:gs pos="0">
                  <a:srgbClr val="9BB6E5"/>
                </a:gs>
                <a:gs pos="50000">
                  <a:srgbClr val="C3D2EE"/>
                </a:gs>
                <a:gs pos="100000">
                  <a:srgbClr val="E2E9F6"/>
                </a:gs>
              </a:gsLst>
              <a:path path="circle">
                <a:fillToRect l="50000" t="50000" r="50000" b="50000"/>
              </a:path>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de-DE" sz="1400" dirty="0" err="1" smtClean="0">
                  <a:solidFill>
                    <a:srgbClr val="000066"/>
                  </a:solidFill>
                  <a:latin typeface="Arial" pitchFamily="34" charset="0"/>
                  <a:cs typeface="Arial" pitchFamily="34" charset="0"/>
                </a:rPr>
                <a:t>Phasor</a:t>
              </a:r>
              <a:r>
                <a:rPr lang="de-DE" sz="1400" dirty="0" smtClean="0">
                  <a:solidFill>
                    <a:srgbClr val="000066"/>
                  </a:solidFill>
                  <a:latin typeface="Arial" pitchFamily="34" charset="0"/>
                  <a:cs typeface="Arial" pitchFamily="34" charset="0"/>
                </a:rPr>
                <a:t/>
              </a:r>
              <a:br>
                <a:rPr lang="de-DE" sz="1400" dirty="0" smtClean="0">
                  <a:solidFill>
                    <a:srgbClr val="000066"/>
                  </a:solidFill>
                  <a:latin typeface="Arial" pitchFamily="34" charset="0"/>
                  <a:cs typeface="Arial" pitchFamily="34" charset="0"/>
                </a:rPr>
              </a:br>
              <a:r>
                <a:rPr lang="de-DE" sz="1400" dirty="0" smtClean="0">
                  <a:solidFill>
                    <a:srgbClr val="000066"/>
                  </a:solidFill>
                  <a:latin typeface="Arial" pitchFamily="34" charset="0"/>
                  <a:cs typeface="Arial" pitchFamily="34" charset="0"/>
                </a:rPr>
                <a:t>Simulation</a:t>
              </a:r>
              <a:endParaRPr lang="de-DE" sz="1400" dirty="0">
                <a:solidFill>
                  <a:srgbClr val="000066"/>
                </a:solidFill>
                <a:latin typeface="Arial" pitchFamily="34" charset="0"/>
                <a:cs typeface="Arial" pitchFamily="34" charset="0"/>
              </a:endParaRPr>
            </a:p>
          </p:txBody>
        </p:sp>
        <p:sp>
          <p:nvSpPr>
            <p:cNvPr id="189" name="Ellipse 188"/>
            <p:cNvSpPr/>
            <p:nvPr/>
          </p:nvSpPr>
          <p:spPr>
            <a:xfrm>
              <a:off x="3076660" y="5750973"/>
              <a:ext cx="1606965" cy="732585"/>
            </a:xfrm>
            <a:prstGeom prst="ellipse">
              <a:avLst/>
            </a:prstGeom>
            <a:gradFill flip="none" rotWithShape="1">
              <a:gsLst>
                <a:gs pos="0">
                  <a:srgbClr val="9BB6E5"/>
                </a:gs>
                <a:gs pos="50000">
                  <a:srgbClr val="C3D2EE"/>
                </a:gs>
                <a:gs pos="100000">
                  <a:srgbClr val="E2E9F6"/>
                </a:gs>
              </a:gsLst>
              <a:path path="circle">
                <a:fillToRect l="50000" t="50000" r="50000" b="50000"/>
              </a:path>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de-DE" sz="1400" dirty="0" err="1" smtClean="0">
                  <a:solidFill>
                    <a:srgbClr val="000066"/>
                  </a:solidFill>
                  <a:latin typeface="Arial" pitchFamily="34" charset="0"/>
                  <a:cs typeface="Arial" pitchFamily="34" charset="0"/>
                </a:rPr>
                <a:t>Averaged</a:t>
              </a:r>
              <a:r>
                <a:rPr lang="de-DE" sz="1400" dirty="0" smtClean="0">
                  <a:solidFill>
                    <a:srgbClr val="000066"/>
                  </a:solidFill>
                  <a:latin typeface="Arial" pitchFamily="34" charset="0"/>
                  <a:cs typeface="Arial" pitchFamily="34" charset="0"/>
                </a:rPr>
                <a:t/>
              </a:r>
              <a:br>
                <a:rPr lang="de-DE" sz="1400" dirty="0" smtClean="0">
                  <a:solidFill>
                    <a:srgbClr val="000066"/>
                  </a:solidFill>
                  <a:latin typeface="Arial" pitchFamily="34" charset="0"/>
                  <a:cs typeface="Arial" pitchFamily="34" charset="0"/>
                </a:rPr>
              </a:br>
              <a:r>
                <a:rPr lang="de-DE" sz="1400" dirty="0" err="1" smtClean="0">
                  <a:solidFill>
                    <a:srgbClr val="000066"/>
                  </a:solidFill>
                  <a:latin typeface="Arial" pitchFamily="34" charset="0"/>
                  <a:cs typeface="Arial" pitchFamily="34" charset="0"/>
                </a:rPr>
                <a:t>Voltage</a:t>
              </a:r>
              <a:endParaRPr lang="de-DE" sz="1400" dirty="0">
                <a:solidFill>
                  <a:srgbClr val="000066"/>
                </a:solidFill>
                <a:latin typeface="Arial" pitchFamily="34" charset="0"/>
                <a:cs typeface="Arial" pitchFamily="34" charset="0"/>
              </a:endParaRPr>
            </a:p>
          </p:txBody>
        </p:sp>
        <p:sp>
          <p:nvSpPr>
            <p:cNvPr id="190" name="Ellipse 189"/>
            <p:cNvSpPr/>
            <p:nvPr/>
          </p:nvSpPr>
          <p:spPr>
            <a:xfrm>
              <a:off x="2762239" y="3967514"/>
              <a:ext cx="1737658" cy="792168"/>
            </a:xfrm>
            <a:prstGeom prst="ellipse">
              <a:avLst/>
            </a:prstGeom>
            <a:gradFill flip="none" rotWithShape="1">
              <a:gsLst>
                <a:gs pos="0">
                  <a:srgbClr val="B2B2B2"/>
                </a:gs>
                <a:gs pos="50000">
                  <a:srgbClr val="DDDDDD"/>
                </a:gs>
                <a:gs pos="100000">
                  <a:srgbClr val="F8F8F8"/>
                </a:gs>
              </a:gsLst>
              <a:path path="circle">
                <a:fillToRect l="50000" t="50000" r="50000" b="50000"/>
              </a:path>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de-DE" sz="1400" dirty="0" err="1" smtClean="0">
                  <a:solidFill>
                    <a:srgbClr val="808080"/>
                  </a:solidFill>
                  <a:latin typeface="Arial" pitchFamily="34" charset="0"/>
                  <a:cs typeface="Arial" pitchFamily="34" charset="0"/>
                </a:rPr>
                <a:t>Realistic</a:t>
              </a:r>
              <a:r>
                <a:rPr lang="de-DE" sz="1400" dirty="0" smtClean="0">
                  <a:solidFill>
                    <a:srgbClr val="808080"/>
                  </a:solidFill>
                  <a:latin typeface="Arial" pitchFamily="34" charset="0"/>
                  <a:cs typeface="Arial" pitchFamily="34" charset="0"/>
                </a:rPr>
                <a:t/>
              </a:r>
              <a:br>
                <a:rPr lang="de-DE" sz="1400" dirty="0" smtClean="0">
                  <a:solidFill>
                    <a:srgbClr val="808080"/>
                  </a:solidFill>
                  <a:latin typeface="Arial" pitchFamily="34" charset="0"/>
                  <a:cs typeface="Arial" pitchFamily="34" charset="0"/>
                </a:rPr>
              </a:br>
              <a:r>
                <a:rPr lang="de-DE" sz="1400" dirty="0" err="1" smtClean="0">
                  <a:solidFill>
                    <a:srgbClr val="808080"/>
                  </a:solidFill>
                  <a:latin typeface="Arial" pitchFamily="34" charset="0"/>
                  <a:cs typeface="Arial" pitchFamily="34" charset="0"/>
                </a:rPr>
                <a:t>Loads</a:t>
              </a:r>
              <a:endParaRPr lang="de-DE" sz="1400" dirty="0" smtClean="0">
                <a:solidFill>
                  <a:srgbClr val="808080"/>
                </a:solidFill>
                <a:latin typeface="Arial" pitchFamily="34" charset="0"/>
                <a:cs typeface="Arial" pitchFamily="34" charset="0"/>
              </a:endParaRPr>
            </a:p>
          </p:txBody>
        </p:sp>
        <p:sp>
          <p:nvSpPr>
            <p:cNvPr id="191" name="Ellipse 190"/>
            <p:cNvSpPr/>
            <p:nvPr/>
          </p:nvSpPr>
          <p:spPr>
            <a:xfrm>
              <a:off x="4259459" y="4540005"/>
              <a:ext cx="1737658" cy="792168"/>
            </a:xfrm>
            <a:prstGeom prst="ellipse">
              <a:avLst/>
            </a:prstGeom>
            <a:gradFill flip="none" rotWithShape="1">
              <a:gsLst>
                <a:gs pos="0">
                  <a:srgbClr val="B2B2B2"/>
                </a:gs>
                <a:gs pos="50000">
                  <a:srgbClr val="DDDDDD"/>
                </a:gs>
                <a:gs pos="100000">
                  <a:srgbClr val="F8F8F8"/>
                </a:gs>
              </a:gsLst>
              <a:path path="circle">
                <a:fillToRect l="50000" t="50000" r="50000" b="50000"/>
              </a:path>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de-DE" sz="1400" dirty="0" smtClean="0">
                  <a:solidFill>
                    <a:srgbClr val="808080"/>
                  </a:solidFill>
                  <a:latin typeface="Arial" pitchFamily="34" charset="0"/>
                  <a:cs typeface="Arial" pitchFamily="34" charset="0"/>
                </a:rPr>
                <a:t>PWM</a:t>
              </a:r>
              <a:br>
                <a:rPr lang="de-DE" sz="1400" dirty="0" smtClean="0">
                  <a:solidFill>
                    <a:srgbClr val="808080"/>
                  </a:solidFill>
                  <a:latin typeface="Arial" pitchFamily="34" charset="0"/>
                  <a:cs typeface="Arial" pitchFamily="34" charset="0"/>
                </a:rPr>
              </a:br>
              <a:r>
                <a:rPr lang="de-DE" sz="1400" dirty="0" err="1" smtClean="0">
                  <a:solidFill>
                    <a:srgbClr val="808080"/>
                  </a:solidFill>
                  <a:latin typeface="Arial" pitchFamily="34" charset="0"/>
                  <a:cs typeface="Arial" pitchFamily="34" charset="0"/>
                </a:rPr>
                <a:t>Control</a:t>
              </a:r>
              <a:endParaRPr lang="de-DE" sz="1400" dirty="0" smtClean="0">
                <a:solidFill>
                  <a:srgbClr val="808080"/>
                </a:solidFill>
                <a:latin typeface="Arial" pitchFamily="34" charset="0"/>
                <a:cs typeface="Arial" pitchFamily="34" charset="0"/>
              </a:endParaRPr>
            </a:p>
          </p:txBody>
        </p:sp>
        <p:sp>
          <p:nvSpPr>
            <p:cNvPr id="192" name="Ellipse 191"/>
            <p:cNvSpPr/>
            <p:nvPr/>
          </p:nvSpPr>
          <p:spPr>
            <a:xfrm>
              <a:off x="3313590" y="3307741"/>
              <a:ext cx="1737658" cy="792168"/>
            </a:xfrm>
            <a:prstGeom prst="ellipse">
              <a:avLst/>
            </a:prstGeom>
            <a:gradFill flip="none" rotWithShape="1">
              <a:gsLst>
                <a:gs pos="0">
                  <a:srgbClr val="B2B2B2"/>
                </a:gs>
                <a:gs pos="50000">
                  <a:srgbClr val="DDDDDD"/>
                </a:gs>
                <a:gs pos="100000">
                  <a:srgbClr val="F8F8F8"/>
                </a:gs>
              </a:gsLst>
              <a:path path="circle">
                <a:fillToRect l="50000" t="50000" r="50000" b="50000"/>
              </a:path>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de-DE" sz="1400" dirty="0" smtClean="0">
                  <a:solidFill>
                    <a:srgbClr val="808080"/>
                  </a:solidFill>
                  <a:latin typeface="Arial" pitchFamily="34" charset="0"/>
                  <a:cs typeface="Arial" pitchFamily="34" charset="0"/>
                </a:rPr>
                <a:t>Power</a:t>
              </a:r>
            </a:p>
            <a:p>
              <a:pPr algn="ctr"/>
              <a:r>
                <a:rPr lang="de-DE" sz="1400" dirty="0" smtClean="0">
                  <a:solidFill>
                    <a:srgbClr val="808080"/>
                  </a:solidFill>
                  <a:latin typeface="Arial" pitchFamily="34" charset="0"/>
                  <a:cs typeface="Arial" pitchFamily="34" charset="0"/>
                </a:rPr>
                <a:t>Electronics</a:t>
              </a:r>
            </a:p>
          </p:txBody>
        </p:sp>
      </p:grpSp>
    </p:spTree>
    <p:extLst>
      <p:ext uri="{BB962C8B-B14F-4D97-AF65-F5344CB8AC3E}">
        <p14:creationId xmlns:p14="http://schemas.microsoft.com/office/powerpoint/2010/main" val="180468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left)">
                                      <p:cBhvr>
                                        <p:cTn id="14" dur="500"/>
                                        <p:tgtEl>
                                          <p:spTgt spid="3">
                                            <p:txEl>
                                              <p:pRg st="2" end="2"/>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45"/>
                                        </p:tgtEl>
                                        <p:attrNameLst>
                                          <p:attrName>style.visibility</p:attrName>
                                        </p:attrNameLst>
                                      </p:cBhvr>
                                      <p:to>
                                        <p:strVal val="visible"/>
                                      </p:to>
                                    </p:set>
                                    <p:animEffect transition="in" filter="fade">
                                      <p:cBhvr>
                                        <p:cTn id="22" dur="500"/>
                                        <p:tgtEl>
                                          <p:spTgt spid="1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49"/>
                                        </p:tgtEl>
                                        <p:attrNameLst>
                                          <p:attrName>style.visibility</p:attrName>
                                        </p:attrNameLst>
                                      </p:cBhvr>
                                      <p:to>
                                        <p:strVal val="visible"/>
                                      </p:to>
                                    </p:set>
                                    <p:animEffect transition="in" filter="fade">
                                      <p:cBhvr>
                                        <p:cTn id="31"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Simulation Modes</a:t>
            </a:r>
            <a:br>
              <a:rPr lang="en-US" dirty="0" smtClean="0"/>
            </a:br>
            <a:endParaRPr lang="en-US" dirty="0"/>
          </a:p>
        </p:txBody>
      </p:sp>
      <p:sp>
        <p:nvSpPr>
          <p:cNvPr id="3" name="Inhaltsplatzhalter 2"/>
          <p:cNvSpPr>
            <a:spLocks noGrp="1"/>
          </p:cNvSpPr>
          <p:nvPr>
            <p:ph idx="1"/>
          </p:nvPr>
        </p:nvSpPr>
        <p:spPr/>
        <p:txBody>
          <a:bodyPr/>
          <a:lstStyle/>
          <a:p>
            <a:r>
              <a:rPr lang="en-US" dirty="0" smtClean="0"/>
              <a:t>Continuous: variable-step </a:t>
            </a:r>
            <a:r>
              <a:rPr lang="en-US" dirty="0"/>
              <a:t>size</a:t>
            </a:r>
            <a:endParaRPr lang="en-US" dirty="0" smtClean="0"/>
          </a:p>
          <a:p>
            <a:pPr lvl="1"/>
            <a:r>
              <a:rPr lang="en-US" dirty="0" smtClean="0"/>
              <a:t>Accurate: step size shrinks to capture events</a:t>
            </a:r>
          </a:p>
          <a:p>
            <a:pPr lvl="1"/>
            <a:r>
              <a:rPr lang="en-US" dirty="0" smtClean="0"/>
              <a:t>Speed depends on # of continuous states and dynamics</a:t>
            </a:r>
          </a:p>
          <a:p>
            <a:pPr lvl="2"/>
            <a:endParaRPr lang="en-US" dirty="0" smtClean="0"/>
          </a:p>
          <a:p>
            <a:r>
              <a:rPr lang="en-US" dirty="0" smtClean="0"/>
              <a:t>Discrete: fixed-step size</a:t>
            </a:r>
          </a:p>
          <a:p>
            <a:pPr lvl="1"/>
            <a:r>
              <a:rPr lang="en-US" dirty="0" smtClean="0"/>
              <a:t>Fewer computations per step</a:t>
            </a:r>
          </a:p>
          <a:p>
            <a:pPr lvl="1"/>
            <a:r>
              <a:rPr lang="en-US" dirty="0" smtClean="0"/>
              <a:t>Very scalable, good for large systems</a:t>
            </a:r>
          </a:p>
          <a:p>
            <a:pPr lvl="2"/>
            <a:endParaRPr lang="en-US" dirty="0"/>
          </a:p>
          <a:p>
            <a:r>
              <a:rPr lang="en-US" dirty="0" err="1" smtClean="0"/>
              <a:t>Phasor</a:t>
            </a:r>
            <a:r>
              <a:rPr lang="en-US" dirty="0" smtClean="0"/>
              <a:t>: simplified set of equations</a:t>
            </a:r>
          </a:p>
          <a:p>
            <a:pPr lvl="1"/>
            <a:r>
              <a:rPr lang="en-US" dirty="0"/>
              <a:t>Uses algebraic </a:t>
            </a:r>
            <a:r>
              <a:rPr lang="en-US" dirty="0" smtClean="0"/>
              <a:t>equations to represent</a:t>
            </a:r>
            <a:br>
              <a:rPr lang="en-US" dirty="0" smtClean="0"/>
            </a:br>
            <a:r>
              <a:rPr lang="en-US" dirty="0" smtClean="0"/>
              <a:t>voltage and current as </a:t>
            </a:r>
            <a:r>
              <a:rPr lang="en-US" dirty="0" err="1" smtClean="0"/>
              <a:t>phasor</a:t>
            </a:r>
            <a:endParaRPr lang="en-US" dirty="0" smtClean="0"/>
          </a:p>
          <a:p>
            <a:pPr lvl="1"/>
            <a:r>
              <a:rPr lang="en-US" dirty="0" smtClean="0"/>
              <a:t>Very fast, but solution only at a specific frequency </a:t>
            </a:r>
            <a:endParaRPr lang="en-US" dirty="0"/>
          </a:p>
          <a:p>
            <a:pPr lvl="1"/>
            <a:endParaRPr lang="en-US" dirty="0" smtClean="0"/>
          </a:p>
          <a:p>
            <a:pPr lvl="2"/>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5360" y="503330"/>
            <a:ext cx="2824480" cy="1399702"/>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4" name="Freihandform 3"/>
          <p:cNvSpPr/>
          <p:nvPr/>
        </p:nvSpPr>
        <p:spPr>
          <a:xfrm>
            <a:off x="6096000" y="3180080"/>
            <a:ext cx="2895600" cy="1452880"/>
          </a:xfrm>
          <a:custGeom>
            <a:avLst/>
            <a:gdLst>
              <a:gd name="connsiteX0" fmla="*/ 0 w 2895600"/>
              <a:gd name="connsiteY0" fmla="*/ 0 h 1452880"/>
              <a:gd name="connsiteX1" fmla="*/ 0 w 2895600"/>
              <a:gd name="connsiteY1" fmla="*/ 1452880 h 1452880"/>
              <a:gd name="connsiteX2" fmla="*/ 2895600 w 2895600"/>
              <a:gd name="connsiteY2" fmla="*/ 1452880 h 1452880"/>
            </a:gdLst>
            <a:ahLst/>
            <a:cxnLst>
              <a:cxn ang="0">
                <a:pos x="connsiteX0" y="connsiteY0"/>
              </a:cxn>
              <a:cxn ang="0">
                <a:pos x="connsiteX1" y="connsiteY1"/>
              </a:cxn>
              <a:cxn ang="0">
                <a:pos x="connsiteX2" y="connsiteY2"/>
              </a:cxn>
            </a:cxnLst>
            <a:rect l="l" t="t" r="r" b="b"/>
            <a:pathLst>
              <a:path w="2895600" h="1452880">
                <a:moveTo>
                  <a:pt x="0" y="0"/>
                </a:moveTo>
                <a:lnTo>
                  <a:pt x="0" y="1452880"/>
                </a:lnTo>
                <a:lnTo>
                  <a:pt x="2895600" y="1452880"/>
                </a:ln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8299" t="21407" r="14234" b="27749"/>
          <a:stretch/>
        </p:blipFill>
        <p:spPr bwMode="auto">
          <a:xfrm>
            <a:off x="6217919" y="3271519"/>
            <a:ext cx="2661920" cy="120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8299" t="21407" r="14234" b="27749"/>
          <a:stretch/>
        </p:blipFill>
        <p:spPr bwMode="auto">
          <a:xfrm>
            <a:off x="6217918" y="3271519"/>
            <a:ext cx="2661922" cy="120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8299" t="21407" r="14234" b="27749"/>
          <a:stretch/>
        </p:blipFill>
        <p:spPr bwMode="auto">
          <a:xfrm>
            <a:off x="6217918" y="3271519"/>
            <a:ext cx="2661921" cy="120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 name="Gruppieren 27"/>
          <p:cNvGrpSpPr/>
          <p:nvPr/>
        </p:nvGrpSpPr>
        <p:grpSpPr>
          <a:xfrm>
            <a:off x="6819184" y="4751010"/>
            <a:ext cx="2040074" cy="400110"/>
            <a:chOff x="6819184" y="4751010"/>
            <a:chExt cx="2040074" cy="400110"/>
          </a:xfrm>
        </p:grpSpPr>
        <p:sp>
          <p:nvSpPr>
            <p:cNvPr id="31" name="Textfeld 30"/>
            <p:cNvSpPr txBox="1"/>
            <p:nvPr/>
          </p:nvSpPr>
          <p:spPr>
            <a:xfrm>
              <a:off x="7376160" y="4751010"/>
              <a:ext cx="1483098" cy="400110"/>
            </a:xfrm>
            <a:prstGeom prst="rect">
              <a:avLst/>
            </a:prstGeom>
            <a:noFill/>
          </p:spPr>
          <p:txBody>
            <a:bodyPr wrap="none" rtlCol="0">
              <a:spAutoFit/>
            </a:bodyPr>
            <a:lstStyle/>
            <a:p>
              <a:r>
                <a:rPr lang="en-US" sz="2000" dirty="0" smtClean="0">
                  <a:latin typeface="Arial" pitchFamily="34" charset="0"/>
                  <a:cs typeface="Arial" pitchFamily="34" charset="0"/>
                </a:rPr>
                <a:t>Continuous</a:t>
              </a:r>
              <a:endParaRPr lang="en-US" sz="2000" dirty="0">
                <a:latin typeface="Arial" pitchFamily="34" charset="0"/>
                <a:cs typeface="Arial" pitchFamily="34" charset="0"/>
              </a:endParaRPr>
            </a:p>
          </p:txBody>
        </p:sp>
        <p:cxnSp>
          <p:nvCxnSpPr>
            <p:cNvPr id="27" name="Gerade Verbindung 26"/>
            <p:cNvCxnSpPr/>
            <p:nvPr/>
          </p:nvCxnSpPr>
          <p:spPr>
            <a:xfrm flipH="1">
              <a:off x="6819184" y="4951065"/>
              <a:ext cx="56896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29" name="Gruppieren 28"/>
          <p:cNvGrpSpPr/>
          <p:nvPr/>
        </p:nvGrpSpPr>
        <p:grpSpPr>
          <a:xfrm>
            <a:off x="6819184" y="5059680"/>
            <a:ext cx="1682605" cy="400110"/>
            <a:chOff x="6819184" y="5059680"/>
            <a:chExt cx="1682605" cy="400110"/>
          </a:xfrm>
        </p:grpSpPr>
        <p:sp>
          <p:nvSpPr>
            <p:cNvPr id="25" name="Textfeld 24"/>
            <p:cNvSpPr txBox="1"/>
            <p:nvPr/>
          </p:nvSpPr>
          <p:spPr>
            <a:xfrm>
              <a:off x="7376160" y="5059680"/>
              <a:ext cx="1125629" cy="400110"/>
            </a:xfrm>
            <a:prstGeom prst="rect">
              <a:avLst/>
            </a:prstGeom>
            <a:noFill/>
          </p:spPr>
          <p:txBody>
            <a:bodyPr wrap="none" rtlCol="0">
              <a:spAutoFit/>
            </a:bodyPr>
            <a:lstStyle/>
            <a:p>
              <a:r>
                <a:rPr lang="en-US" sz="2000" dirty="0" smtClean="0">
                  <a:latin typeface="Arial" pitchFamily="34" charset="0"/>
                  <a:cs typeface="Arial" pitchFamily="34" charset="0"/>
                </a:rPr>
                <a:t>Discrete</a:t>
              </a:r>
              <a:endParaRPr lang="en-US" sz="2000" dirty="0">
                <a:latin typeface="Arial" pitchFamily="34" charset="0"/>
                <a:cs typeface="Arial" pitchFamily="34" charset="0"/>
              </a:endParaRPr>
            </a:p>
          </p:txBody>
        </p:sp>
        <p:cxnSp>
          <p:nvCxnSpPr>
            <p:cNvPr id="34" name="Gerade Verbindung 33"/>
            <p:cNvCxnSpPr/>
            <p:nvPr/>
          </p:nvCxnSpPr>
          <p:spPr>
            <a:xfrm flipH="1">
              <a:off x="6819184" y="5259735"/>
              <a:ext cx="568960"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grpSp>
      <p:grpSp>
        <p:nvGrpSpPr>
          <p:cNvPr id="32" name="Gruppieren 31"/>
          <p:cNvGrpSpPr/>
          <p:nvPr/>
        </p:nvGrpSpPr>
        <p:grpSpPr>
          <a:xfrm>
            <a:off x="6819184" y="5368350"/>
            <a:ext cx="1554365" cy="400110"/>
            <a:chOff x="6819184" y="5368350"/>
            <a:chExt cx="1554365" cy="400110"/>
          </a:xfrm>
        </p:grpSpPr>
        <p:sp>
          <p:nvSpPr>
            <p:cNvPr id="30" name="Textfeld 29"/>
            <p:cNvSpPr txBox="1"/>
            <p:nvPr/>
          </p:nvSpPr>
          <p:spPr>
            <a:xfrm>
              <a:off x="7376160" y="5368350"/>
              <a:ext cx="997389" cy="400110"/>
            </a:xfrm>
            <a:prstGeom prst="rect">
              <a:avLst/>
            </a:prstGeom>
            <a:noFill/>
          </p:spPr>
          <p:txBody>
            <a:bodyPr wrap="none" rtlCol="0">
              <a:spAutoFit/>
            </a:bodyPr>
            <a:lstStyle/>
            <a:p>
              <a:r>
                <a:rPr lang="en-US" sz="2000" dirty="0" err="1" smtClean="0">
                  <a:latin typeface="Arial" pitchFamily="34" charset="0"/>
                  <a:cs typeface="Arial" pitchFamily="34" charset="0"/>
                </a:rPr>
                <a:t>Phasor</a:t>
              </a:r>
              <a:endParaRPr lang="en-US" sz="2000" dirty="0">
                <a:latin typeface="Arial" pitchFamily="34" charset="0"/>
                <a:cs typeface="Arial" pitchFamily="34" charset="0"/>
              </a:endParaRPr>
            </a:p>
          </p:txBody>
        </p:sp>
        <p:cxnSp>
          <p:nvCxnSpPr>
            <p:cNvPr id="35" name="Gerade Verbindung 34"/>
            <p:cNvCxnSpPr/>
            <p:nvPr/>
          </p:nvCxnSpPr>
          <p:spPr>
            <a:xfrm flipH="1">
              <a:off x="6819184" y="5552680"/>
              <a:ext cx="568960" cy="0"/>
            </a:xfrm>
            <a:prstGeom prst="line">
              <a:avLst/>
            </a:prstGeom>
            <a:ln w="38100">
              <a:solidFill>
                <a:srgbClr val="66FF3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228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6149"/>
                                        </p:tgtEl>
                                        <p:attrNameLst>
                                          <p:attrName>style.visibility</p:attrName>
                                        </p:attrNameLst>
                                      </p:cBhvr>
                                      <p:to>
                                        <p:strVal val="visible"/>
                                      </p:to>
                                    </p:set>
                                    <p:animEffect transition="in" filter="wipe(left)">
                                      <p:cBhvr>
                                        <p:cTn id="20" dur="500"/>
                                        <p:tgtEl>
                                          <p:spTgt spid="6149"/>
                                        </p:tgtEl>
                                      </p:cBhvr>
                                    </p:animEffect>
                                  </p:childTnLst>
                                </p:cTn>
                              </p:par>
                              <p:par>
                                <p:cTn id="21" presetID="10"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wipe(left)">
                                      <p:cBhvr>
                                        <p:cTn id="27" dur="500"/>
                                        <p:tgtEl>
                                          <p:spTgt spid="3">
                                            <p:txEl>
                                              <p:pRg st="1" end="1"/>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wipe(left)">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left)">
                                      <p:cBhvr>
                                        <p:cTn id="35" dur="500"/>
                                        <p:tgtEl>
                                          <p:spTgt spid="3">
                                            <p:txEl>
                                              <p:pRg st="4" end="4"/>
                                            </p:txEl>
                                          </p:spTgt>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6148"/>
                                        </p:tgtEl>
                                        <p:attrNameLst>
                                          <p:attrName>style.visibility</p:attrName>
                                        </p:attrNameLst>
                                      </p:cBhvr>
                                      <p:to>
                                        <p:strVal val="visible"/>
                                      </p:to>
                                    </p:set>
                                    <p:animEffect transition="in" filter="wipe(left)">
                                      <p:cBhvr>
                                        <p:cTn id="39" dur="500"/>
                                        <p:tgtEl>
                                          <p:spTgt spid="6148"/>
                                        </p:tgtEl>
                                      </p:cBhvr>
                                    </p:animEffect>
                                  </p:childTnLst>
                                </p:cTn>
                              </p:par>
                              <p:par>
                                <p:cTn id="40" presetID="10"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wipe(left)">
                                      <p:cBhvr>
                                        <p:cTn id="46" dur="500"/>
                                        <p:tgtEl>
                                          <p:spTgt spid="3">
                                            <p:txEl>
                                              <p:pRg st="5" end="5"/>
                                            </p:tx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wipe(left)">
                                      <p:cBhvr>
                                        <p:cTn id="49" dur="500"/>
                                        <p:tgtEl>
                                          <p:spTgt spid="3">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wipe(left)">
                                      <p:cBhvr>
                                        <p:cTn id="54" dur="500"/>
                                        <p:tgtEl>
                                          <p:spTgt spid="3">
                                            <p:txEl>
                                              <p:pRg st="8" end="8"/>
                                            </p:txEl>
                                          </p:spTgt>
                                        </p:tgtEl>
                                      </p:cBhvr>
                                    </p:animEffect>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6147"/>
                                        </p:tgtEl>
                                        <p:attrNameLst>
                                          <p:attrName>style.visibility</p:attrName>
                                        </p:attrNameLst>
                                      </p:cBhvr>
                                      <p:to>
                                        <p:strVal val="visible"/>
                                      </p:to>
                                    </p:set>
                                    <p:animEffect transition="in" filter="wipe(left)">
                                      <p:cBhvr>
                                        <p:cTn id="58" dur="500"/>
                                        <p:tgtEl>
                                          <p:spTgt spid="6147"/>
                                        </p:tgtEl>
                                      </p:cBhvr>
                                    </p:animEffect>
                                  </p:childTnLst>
                                </p:cTn>
                              </p:par>
                              <p:par>
                                <p:cTn id="59" presetID="10"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childTnLst>
                          </p:cTn>
                        </p:par>
                        <p:par>
                          <p:cTn id="62" fill="hold">
                            <p:stCondLst>
                              <p:cond delay="1000"/>
                            </p:stCondLst>
                            <p:childTnLst>
                              <p:par>
                                <p:cTn id="63" presetID="22" presetClass="entr" presetSubtype="8" fill="hold" grpId="0" nodeType="after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Effect transition="in" filter="wipe(left)">
                                      <p:cBhvr>
                                        <p:cTn id="65" dur="500"/>
                                        <p:tgtEl>
                                          <p:spTgt spid="3">
                                            <p:txEl>
                                              <p:pRg st="9" end="9"/>
                                            </p:txEl>
                                          </p:spTgt>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3">
                                            <p:txEl>
                                              <p:pRg st="10" end="10"/>
                                            </p:txEl>
                                          </p:spTgt>
                                        </p:tgtEl>
                                        <p:attrNameLst>
                                          <p:attrName>style.visibility</p:attrName>
                                        </p:attrNameLst>
                                      </p:cBhvr>
                                      <p:to>
                                        <p:strVal val="visible"/>
                                      </p:to>
                                    </p:set>
                                    <p:animEffect transition="in" filter="wipe(left)">
                                      <p:cBhvr>
                                        <p:cTn id="6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de-DE" dirty="0" err="1" smtClean="0"/>
              <a:t>Selecting</a:t>
            </a:r>
            <a:r>
              <a:rPr lang="de-DE" dirty="0" smtClean="0"/>
              <a:t> Simulation Mode</a:t>
            </a:r>
            <a:endParaRPr lang="de-DE" dirty="0"/>
          </a:p>
        </p:txBody>
      </p:sp>
      <p:sp>
        <p:nvSpPr>
          <p:cNvPr id="206851" name="Text Box 3"/>
          <p:cNvSpPr txBox="1">
            <a:spLocks noChangeArrowheads="1"/>
          </p:cNvSpPr>
          <p:nvPr/>
        </p:nvSpPr>
        <p:spPr bwMode="auto">
          <a:xfrm>
            <a:off x="95249" y="4608513"/>
            <a:ext cx="5042015" cy="1969770"/>
          </a:xfrm>
          <a:prstGeom prst="rect">
            <a:avLst/>
          </a:prstGeom>
          <a:noFill/>
          <a:ln w="9525">
            <a:noFill/>
            <a:miter lim="800000"/>
            <a:headEnd/>
            <a:tailEnd/>
          </a:ln>
          <a:effectLst/>
        </p:spPr>
        <p:txBody>
          <a:bodyPr wrap="square">
            <a:spAutoFit/>
          </a:bodyPr>
          <a:lstStyle/>
          <a:p>
            <a:r>
              <a:rPr lang="de-DE" sz="2400" b="1" dirty="0"/>
              <a:t>Problem</a:t>
            </a:r>
            <a:r>
              <a:rPr lang="en-US" sz="2400" b="1" dirty="0"/>
              <a:t>:</a:t>
            </a:r>
            <a:r>
              <a:rPr lang="en-US" sz="2200" b="1" dirty="0"/>
              <a:t> </a:t>
            </a:r>
            <a:r>
              <a:rPr lang="en-US" sz="2200" dirty="0" smtClean="0"/>
              <a:t>Analyze </a:t>
            </a:r>
            <a:r>
              <a:rPr lang="en-US" sz="2200" dirty="0"/>
              <a:t>transient effects </a:t>
            </a:r>
            <a:r>
              <a:rPr lang="en-US" sz="2200" dirty="0" smtClean="0"/>
              <a:t>and magnitudes of circuit voltages</a:t>
            </a:r>
            <a:endParaRPr lang="en-US" sz="2200" dirty="0">
              <a:solidFill>
                <a:srgbClr val="009900"/>
              </a:solidFill>
            </a:endParaRPr>
          </a:p>
          <a:p>
            <a:endParaRPr lang="en-US" sz="800" b="1" dirty="0"/>
          </a:p>
          <a:p>
            <a:r>
              <a:rPr lang="en-US" sz="2400" b="1" dirty="0"/>
              <a:t>Solution:</a:t>
            </a:r>
            <a:r>
              <a:rPr lang="en-US" sz="2200" b="1" dirty="0"/>
              <a:t> </a:t>
            </a:r>
            <a:r>
              <a:rPr lang="en-US" sz="2200" dirty="0" smtClean="0"/>
              <a:t>Select the </a:t>
            </a:r>
            <a:r>
              <a:rPr lang="en-US" sz="2200" dirty="0" err="1" smtClean="0">
                <a:solidFill>
                  <a:srgbClr val="0000FF"/>
                </a:solidFill>
              </a:rPr>
              <a:t>SimPowerSystems</a:t>
            </a:r>
            <a:r>
              <a:rPr lang="en-US" sz="2200" dirty="0" smtClean="0"/>
              <a:t>™ simulation mode that is appropriate for the analysis</a:t>
            </a:r>
            <a:endParaRPr lang="de-DE" sz="2200" dirty="0"/>
          </a:p>
        </p:txBody>
      </p:sp>
      <p:sp>
        <p:nvSpPr>
          <p:cNvPr id="206852" name="Text Box 4"/>
          <p:cNvSpPr txBox="1">
            <a:spLocks noChangeArrowheads="1"/>
          </p:cNvSpPr>
          <p:nvPr/>
        </p:nvSpPr>
        <p:spPr bwMode="auto">
          <a:xfrm>
            <a:off x="95250" y="1709738"/>
            <a:ext cx="1587500" cy="457200"/>
          </a:xfrm>
          <a:prstGeom prst="rect">
            <a:avLst/>
          </a:prstGeom>
          <a:noFill/>
          <a:ln w="9525">
            <a:noFill/>
            <a:miter lim="800000"/>
            <a:headEnd/>
            <a:tailEnd/>
          </a:ln>
          <a:effectLst/>
        </p:spPr>
        <p:txBody>
          <a:bodyPr wrap="none">
            <a:spAutoFit/>
          </a:bodyPr>
          <a:lstStyle/>
          <a:p>
            <a:r>
              <a:rPr lang="en-US" sz="2400" b="1"/>
              <a:t>Situation:</a:t>
            </a:r>
            <a:endParaRPr lang="de-DE" sz="2400" b="1"/>
          </a:p>
        </p:txBody>
      </p:sp>
      <p:pic>
        <p:nvPicPr>
          <p:cNvPr id="23"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b="44053"/>
          <a:stretch/>
        </p:blipFill>
        <p:spPr bwMode="auto">
          <a:xfrm>
            <a:off x="268017" y="2173596"/>
            <a:ext cx="4558254" cy="2054734"/>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6" name="Picture 4" descr="C:\Users\smiller\AppData\Local\Temp\SNAGHTML12fa24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7045" y="4725144"/>
            <a:ext cx="2880320" cy="188452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346" y="2476751"/>
            <a:ext cx="3721718" cy="214078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rotWithShape="1">
          <a:blip r:embed="rId6">
            <a:extLst>
              <a:ext uri="{28A0092B-C50C-407E-A947-70E740481C1C}">
                <a14:useLocalDpi xmlns:a14="http://schemas.microsoft.com/office/drawing/2010/main" val="0"/>
              </a:ext>
            </a:extLst>
          </a:blip>
          <a:srcRect b="51133"/>
          <a:stretch/>
        </p:blipFill>
        <p:spPr bwMode="auto">
          <a:xfrm>
            <a:off x="5286346" y="784065"/>
            <a:ext cx="3721718" cy="156410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073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wipe(left)">
                                      <p:cBhvr>
                                        <p:cTn id="7" dur="500"/>
                                        <p:tgtEl>
                                          <p:spTgt spid="2068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6851">
                                            <p:txEl>
                                              <p:pRg st="0" end="0"/>
                                            </p:txEl>
                                          </p:spTgt>
                                        </p:tgtEl>
                                        <p:attrNameLst>
                                          <p:attrName>style.visibility</p:attrName>
                                        </p:attrNameLst>
                                      </p:cBhvr>
                                      <p:to>
                                        <p:strVal val="visible"/>
                                      </p:to>
                                    </p:set>
                                    <p:animEffect transition="in" filter="wipe(left)">
                                      <p:cBhvr>
                                        <p:cTn id="16" dur="500"/>
                                        <p:tgtEl>
                                          <p:spTgt spid="20685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6851">
                                            <p:txEl>
                                              <p:pRg st="2" end="2"/>
                                            </p:txEl>
                                          </p:spTgt>
                                        </p:tgtEl>
                                        <p:attrNameLst>
                                          <p:attrName>style.visibility</p:attrName>
                                        </p:attrNameLst>
                                      </p:cBhvr>
                                      <p:to>
                                        <p:strVal val="visible"/>
                                      </p:to>
                                    </p:set>
                                    <p:animEffect transition="in" filter="wipe(left)">
                                      <p:cBhvr>
                                        <p:cTn id="21" dur="500"/>
                                        <p:tgtEl>
                                          <p:spTgt spid="20685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57"/>
                                        </p:tgtEl>
                                        <p:attrNameLst>
                                          <p:attrName>style.visibility</p:attrName>
                                        </p:attrNameLst>
                                      </p:cBhvr>
                                      <p:to>
                                        <p:strVal val="visible"/>
                                      </p:to>
                                    </p:set>
                                    <p:animEffect transition="in" filter="fade">
                                      <p:cBhvr>
                                        <p:cTn id="31" dur="500"/>
                                        <p:tgtEl>
                                          <p:spTgt spid="205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2056"/>
                                        </p:tgtEl>
                                        <p:attrNameLst>
                                          <p:attrName>style.visibility</p:attrName>
                                        </p:attrNameLst>
                                      </p:cBhvr>
                                      <p:to>
                                        <p:strVal val="visible"/>
                                      </p:to>
                                    </p:set>
                                    <p:animEffect transition="in" filter="fade">
                                      <p:cBhvr>
                                        <p:cTn id="35"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Generic Abstract Model </a:t>
            </a:r>
            <a:r>
              <a:rPr lang="en-US" dirty="0" smtClean="0"/>
              <a:t/>
            </a:r>
            <a:br>
              <a:rPr lang="en-US" dirty="0" smtClean="0"/>
            </a:br>
            <a:r>
              <a:rPr lang="en-US" sz="2400" dirty="0" smtClean="0"/>
              <a:t>AC Loads, Sources</a:t>
            </a:r>
            <a:r>
              <a:rPr lang="en-US" dirty="0" smtClean="0"/>
              <a:t/>
            </a:r>
            <a:br>
              <a:rPr lang="en-US" dirty="0" smtClean="0"/>
            </a:br>
            <a:endParaRPr lang="en-US" sz="2400" dirty="0"/>
          </a:p>
        </p:txBody>
      </p:sp>
      <p:sp>
        <p:nvSpPr>
          <p:cNvPr id="3" name="Inhaltsplatzhalter 2"/>
          <p:cNvSpPr>
            <a:spLocks noGrp="1"/>
          </p:cNvSpPr>
          <p:nvPr>
            <p:ph idx="1"/>
          </p:nvPr>
        </p:nvSpPr>
        <p:spPr/>
        <p:txBody>
          <a:bodyPr/>
          <a:lstStyle/>
          <a:p>
            <a:r>
              <a:rPr lang="en-US" dirty="0" smtClean="0"/>
              <a:t>Dynamic Load provides</a:t>
            </a:r>
            <a:br>
              <a:rPr lang="en-US" dirty="0" smtClean="0"/>
            </a:br>
            <a:r>
              <a:rPr lang="en-US" dirty="0" smtClean="0"/>
              <a:t>generic abstract model</a:t>
            </a:r>
          </a:p>
          <a:p>
            <a:pPr lvl="1"/>
            <a:r>
              <a:rPr lang="en-US" dirty="0" smtClean="0"/>
              <a:t>Specify active and reactive powers</a:t>
            </a:r>
            <a:br>
              <a:rPr lang="en-US" dirty="0" smtClean="0"/>
            </a:br>
            <a:r>
              <a:rPr lang="en-US" dirty="0" smtClean="0"/>
              <a:t>by signal or voltage sequence</a:t>
            </a:r>
          </a:p>
          <a:p>
            <a:pPr lvl="1"/>
            <a:r>
              <a:rPr lang="en-US" dirty="0" smtClean="0"/>
              <a:t>Use to define source or load</a:t>
            </a:r>
          </a:p>
          <a:p>
            <a:pPr lvl="1">
              <a:spcAft>
                <a:spcPts val="600"/>
              </a:spcAft>
            </a:pPr>
            <a:r>
              <a:rPr lang="en-US" dirty="0"/>
              <a:t>Define initial abstract model</a:t>
            </a:r>
            <a:br>
              <a:rPr lang="en-US" dirty="0"/>
            </a:br>
            <a:r>
              <a:rPr lang="en-US" dirty="0"/>
              <a:t>based on </a:t>
            </a:r>
            <a:r>
              <a:rPr lang="en-US" dirty="0" smtClean="0"/>
              <a:t>requirements</a:t>
            </a:r>
            <a:endParaRPr lang="en-US" dirty="0"/>
          </a:p>
          <a:p>
            <a:r>
              <a:rPr lang="en-US" dirty="0" smtClean="0"/>
              <a:t>Ideal source enables calculation</a:t>
            </a:r>
            <a:br>
              <a:rPr lang="en-US" dirty="0" smtClean="0"/>
            </a:br>
            <a:r>
              <a:rPr lang="en-US" dirty="0" smtClean="0"/>
              <a:t>of generator requirements</a:t>
            </a:r>
            <a:br>
              <a:rPr lang="en-US" dirty="0" smtClean="0"/>
            </a:br>
            <a:endParaRPr lang="en-US" dirty="0" smtClean="0"/>
          </a:p>
          <a:p>
            <a:pPr lvl="1"/>
            <a:endParaRPr lang="en-US" dirty="0" smtClean="0"/>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7257" y="3067325"/>
            <a:ext cx="2938775" cy="793723"/>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8344" y="578579"/>
            <a:ext cx="2236602" cy="2216863"/>
          </a:xfrm>
          <a:prstGeom prst="rect">
            <a:avLst/>
          </a:prstGeom>
          <a:noFill/>
          <a:ln w="9525">
            <a:solidFill>
              <a:srgbClr val="E472D6"/>
            </a:solidFill>
            <a:miter lim="800000"/>
            <a:headEnd/>
            <a:tailEnd/>
          </a:ln>
          <a:effectLst>
            <a:glow rad="101600">
              <a:srgbClr val="E4BEE4">
                <a:alpha val="60000"/>
              </a:srgb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800" y="5229200"/>
            <a:ext cx="1964028" cy="1378663"/>
          </a:xfrm>
          <a:prstGeom prst="rect">
            <a:avLst/>
          </a:prstGeom>
          <a:noFill/>
          <a:ln w="9525">
            <a:solidFill>
              <a:srgbClr val="E472D6"/>
            </a:solidFill>
            <a:miter lim="800000"/>
            <a:headEnd/>
            <a:tailEnd/>
          </a:ln>
          <a:effectLst>
            <a:glow rad="101600">
              <a:srgbClr val="E4BEE4">
                <a:alpha val="60000"/>
              </a:srgb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4104" name="Picture 8" descr="C:\Users\smiller\AppData\Local\Temp\SNAGHTMLfd8bcf.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7277" y="3861048"/>
            <a:ext cx="2636359" cy="1239212"/>
          </a:xfrm>
          <a:prstGeom prst="rect">
            <a:avLst/>
          </a:prstGeom>
          <a:noFill/>
          <a:ln w="19050">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02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fade">
                                      <p:cBhvr>
                                        <p:cTn id="11" dur="500"/>
                                        <p:tgtEl>
                                          <p:spTgt spid="51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4100"/>
                                        </p:tgtEl>
                                        <p:attrNameLst>
                                          <p:attrName>style.visibility</p:attrName>
                                        </p:attrNameLst>
                                      </p:cBhvr>
                                      <p:to>
                                        <p:strVal val="visible"/>
                                      </p:to>
                                    </p:set>
                                    <p:animEffect transition="in" filter="fade">
                                      <p:cBhvr>
                                        <p:cTn id="27" dur="500"/>
                                        <p:tgtEl>
                                          <p:spTgt spid="4100"/>
                                        </p:tgtEl>
                                      </p:cBhvr>
                                    </p:animEffect>
                                  </p:childTnLst>
                                </p:cTn>
                              </p:par>
                              <p:par>
                                <p:cTn id="28" presetID="10" presetClass="entr" presetSubtype="0" fill="hold" nodeType="withEffect">
                                  <p:stCondLst>
                                    <p:cond delay="0"/>
                                  </p:stCondLst>
                                  <p:childTnLst>
                                    <p:set>
                                      <p:cBhvr>
                                        <p:cTn id="29" dur="1" fill="hold">
                                          <p:stCondLst>
                                            <p:cond delay="0"/>
                                          </p:stCondLst>
                                        </p:cTn>
                                        <p:tgtEl>
                                          <p:spTgt spid="4104"/>
                                        </p:tgtEl>
                                        <p:attrNameLst>
                                          <p:attrName>style.visibility</p:attrName>
                                        </p:attrNameLst>
                                      </p:cBhvr>
                                      <p:to>
                                        <p:strVal val="visible"/>
                                      </p:to>
                                    </p:set>
                                    <p:animEffect transition="in" filter="fade">
                                      <p:cBhvr>
                                        <p:cTn id="30" dur="500"/>
                                        <p:tgtEl>
                                          <p:spTgt spid="410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left)">
                                      <p:cBhvr>
                                        <p:cTn id="35" dur="500"/>
                                        <p:tgtEl>
                                          <p:spTgt spid="3">
                                            <p:txEl>
                                              <p:pRg st="4" end="4"/>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026"/>
                                        </p:tgtEl>
                                        <p:attrNameLst>
                                          <p:attrName>style.visibility</p:attrName>
                                        </p:attrNameLst>
                                      </p:cBhvr>
                                      <p:to>
                                        <p:strVal val="visible"/>
                                      </p:to>
                                    </p:set>
                                    <p:animEffect transition="in" filter="fade">
                                      <p:cBhvr>
                                        <p:cTn id="3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de-DE" dirty="0" err="1" smtClean="0"/>
              <a:t>Refining</a:t>
            </a:r>
            <a:r>
              <a:rPr lang="de-DE" dirty="0" smtClean="0"/>
              <a:t> Power </a:t>
            </a:r>
            <a:r>
              <a:rPr lang="de-DE" dirty="0" err="1" smtClean="0"/>
              <a:t>Requirements</a:t>
            </a:r>
            <a:r>
              <a:rPr lang="de-DE" dirty="0" smtClean="0"/>
              <a:t/>
            </a:r>
            <a:br>
              <a:rPr lang="de-DE" dirty="0" smtClean="0"/>
            </a:br>
            <a:r>
              <a:rPr lang="de-DE" dirty="0" err="1" smtClean="0"/>
              <a:t>for</a:t>
            </a:r>
            <a:r>
              <a:rPr lang="de-DE" dirty="0" smtClean="0"/>
              <a:t> Generator, Lines</a:t>
            </a:r>
            <a:endParaRPr lang="de-DE" dirty="0"/>
          </a:p>
        </p:txBody>
      </p:sp>
      <p:sp>
        <p:nvSpPr>
          <p:cNvPr id="206851" name="Text Box 3"/>
          <p:cNvSpPr txBox="1">
            <a:spLocks noChangeArrowheads="1"/>
          </p:cNvSpPr>
          <p:nvPr/>
        </p:nvSpPr>
        <p:spPr bwMode="auto">
          <a:xfrm>
            <a:off x="95250" y="4608513"/>
            <a:ext cx="5052814" cy="1969770"/>
          </a:xfrm>
          <a:prstGeom prst="rect">
            <a:avLst/>
          </a:prstGeom>
          <a:noFill/>
          <a:ln w="9525">
            <a:noFill/>
            <a:miter lim="800000"/>
            <a:headEnd/>
            <a:tailEnd/>
          </a:ln>
          <a:effectLst/>
        </p:spPr>
        <p:txBody>
          <a:bodyPr wrap="square">
            <a:spAutoFit/>
          </a:bodyPr>
          <a:lstStyle/>
          <a:p>
            <a:r>
              <a:rPr lang="de-DE" sz="2400" b="1" dirty="0"/>
              <a:t>Problem</a:t>
            </a:r>
            <a:r>
              <a:rPr lang="en-US" sz="2400" b="1" dirty="0"/>
              <a:t>:</a:t>
            </a:r>
            <a:r>
              <a:rPr lang="en-US" sz="2200" b="1" dirty="0"/>
              <a:t> </a:t>
            </a:r>
            <a:r>
              <a:rPr lang="en-US" sz="2200" dirty="0" smtClean="0"/>
              <a:t>Refine initial requirements by testing a wide range of conditions</a:t>
            </a:r>
            <a:endParaRPr lang="en-US" sz="2200" dirty="0">
              <a:solidFill>
                <a:srgbClr val="009900"/>
              </a:solidFill>
            </a:endParaRPr>
          </a:p>
          <a:p>
            <a:endParaRPr lang="en-US" sz="800" b="1" dirty="0"/>
          </a:p>
          <a:p>
            <a:r>
              <a:rPr lang="en-US" sz="2400" b="1" dirty="0"/>
              <a:t>Solution:</a:t>
            </a:r>
            <a:r>
              <a:rPr lang="en-US" sz="2200" b="1" dirty="0"/>
              <a:t> </a:t>
            </a:r>
            <a:r>
              <a:rPr lang="en-US" sz="2200" dirty="0" smtClean="0"/>
              <a:t>Use abstract loads,</a:t>
            </a:r>
            <a:br>
              <a:rPr lang="en-US" sz="2200" dirty="0" smtClean="0"/>
            </a:br>
            <a:r>
              <a:rPr lang="en-US" sz="2200" dirty="0" smtClean="0"/>
              <a:t>sources, and </a:t>
            </a:r>
            <a:r>
              <a:rPr lang="en-US" sz="2200" dirty="0" err="1" smtClean="0"/>
              <a:t>phasor</a:t>
            </a:r>
            <a:r>
              <a:rPr lang="en-US" sz="2200" dirty="0" smtClean="0"/>
              <a:t> simulation</a:t>
            </a:r>
            <a:br>
              <a:rPr lang="en-US" sz="2200" dirty="0" smtClean="0"/>
            </a:br>
            <a:r>
              <a:rPr lang="en-US" sz="2200" dirty="0" smtClean="0"/>
              <a:t>to refine power requirements</a:t>
            </a:r>
            <a:endParaRPr lang="de-DE" sz="2200" dirty="0"/>
          </a:p>
        </p:txBody>
      </p:sp>
      <p:sp>
        <p:nvSpPr>
          <p:cNvPr id="206852" name="Text Box 4"/>
          <p:cNvSpPr txBox="1">
            <a:spLocks noChangeArrowheads="1"/>
          </p:cNvSpPr>
          <p:nvPr/>
        </p:nvSpPr>
        <p:spPr bwMode="auto">
          <a:xfrm>
            <a:off x="95250" y="1709738"/>
            <a:ext cx="1587500" cy="457200"/>
          </a:xfrm>
          <a:prstGeom prst="rect">
            <a:avLst/>
          </a:prstGeom>
          <a:noFill/>
          <a:ln w="9525">
            <a:noFill/>
            <a:miter lim="800000"/>
            <a:headEnd/>
            <a:tailEnd/>
          </a:ln>
          <a:effectLst/>
        </p:spPr>
        <p:txBody>
          <a:bodyPr wrap="none">
            <a:spAutoFit/>
          </a:bodyPr>
          <a:lstStyle/>
          <a:p>
            <a:r>
              <a:rPr lang="en-US" sz="2400" b="1"/>
              <a:t>Situation:</a:t>
            </a:r>
            <a:endParaRPr lang="de-DE" sz="2400" b="1" dirty="0"/>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2449" b="10389"/>
          <a:stretch/>
        </p:blipFill>
        <p:spPr bwMode="auto">
          <a:xfrm>
            <a:off x="5296803" y="3791802"/>
            <a:ext cx="3431074" cy="2778159"/>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nvGrpSpPr>
          <p:cNvPr id="10" name="Gruppieren 9"/>
          <p:cNvGrpSpPr/>
          <p:nvPr/>
        </p:nvGrpSpPr>
        <p:grpSpPr>
          <a:xfrm>
            <a:off x="5871051" y="3966459"/>
            <a:ext cx="2027533" cy="2345172"/>
            <a:chOff x="1306230" y="3598576"/>
            <a:chExt cx="2027533" cy="2345172"/>
          </a:xfrm>
        </p:grpSpPr>
        <p:sp>
          <p:nvSpPr>
            <p:cNvPr id="11" name="Ellipse 10"/>
            <p:cNvSpPr/>
            <p:nvPr/>
          </p:nvSpPr>
          <p:spPr>
            <a:xfrm>
              <a:off x="1306230" y="4254648"/>
              <a:ext cx="252268" cy="252268"/>
            </a:xfrm>
            <a:prstGeom prst="ellipse">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1</a:t>
              </a:r>
            </a:p>
          </p:txBody>
        </p:sp>
        <p:sp>
          <p:nvSpPr>
            <p:cNvPr id="12" name="Ellipse 11"/>
            <p:cNvSpPr/>
            <p:nvPr/>
          </p:nvSpPr>
          <p:spPr>
            <a:xfrm>
              <a:off x="2118164" y="4520630"/>
              <a:ext cx="252268" cy="252268"/>
            </a:xfrm>
            <a:prstGeom prst="ellipse">
              <a:avLst/>
            </a:prstGeom>
            <a:solidFill>
              <a:srgbClr val="FF66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2</a:t>
              </a:r>
            </a:p>
          </p:txBody>
        </p:sp>
        <p:sp>
          <p:nvSpPr>
            <p:cNvPr id="13" name="Ellipse 12"/>
            <p:cNvSpPr/>
            <p:nvPr/>
          </p:nvSpPr>
          <p:spPr>
            <a:xfrm>
              <a:off x="3078333" y="3598576"/>
              <a:ext cx="252268" cy="252268"/>
            </a:xfrm>
            <a:prstGeom prst="ellipse">
              <a:avLst/>
            </a:prstGeom>
            <a:solidFill>
              <a:srgbClr val="66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3</a:t>
              </a:r>
            </a:p>
          </p:txBody>
        </p:sp>
        <p:sp>
          <p:nvSpPr>
            <p:cNvPr id="14" name="Ellipse 13"/>
            <p:cNvSpPr/>
            <p:nvPr/>
          </p:nvSpPr>
          <p:spPr>
            <a:xfrm>
              <a:off x="2955361" y="4290588"/>
              <a:ext cx="252268" cy="252268"/>
            </a:xfrm>
            <a:prstGeom prst="ellipse">
              <a:avLst/>
            </a:prstGeom>
            <a:solidFill>
              <a:srgbClr val="FF7C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4</a:t>
              </a:r>
            </a:p>
          </p:txBody>
        </p:sp>
        <p:sp>
          <p:nvSpPr>
            <p:cNvPr id="15" name="Ellipse 14"/>
            <p:cNvSpPr/>
            <p:nvPr/>
          </p:nvSpPr>
          <p:spPr>
            <a:xfrm>
              <a:off x="3081495" y="4998612"/>
              <a:ext cx="252268" cy="252268"/>
            </a:xfrm>
            <a:prstGeom prst="ellipse">
              <a:avLst/>
            </a:prstGeom>
            <a:solidFill>
              <a:srgbClr val="66FF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5</a:t>
              </a:r>
            </a:p>
          </p:txBody>
        </p:sp>
        <p:sp>
          <p:nvSpPr>
            <p:cNvPr id="16" name="Ellipse 15"/>
            <p:cNvSpPr/>
            <p:nvPr/>
          </p:nvSpPr>
          <p:spPr>
            <a:xfrm>
              <a:off x="2955361" y="5691480"/>
              <a:ext cx="252268" cy="252268"/>
            </a:xfrm>
            <a:prstGeom prst="ellipse">
              <a:avLst/>
            </a:prstGeom>
            <a:solidFill>
              <a:srgbClr val="0066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Arial" pitchFamily="34" charset="0"/>
                  <a:cs typeface="Arial" pitchFamily="34" charset="0"/>
                </a:rPr>
                <a:t>6</a:t>
              </a:r>
            </a:p>
          </p:txBody>
        </p:sp>
      </p:grpSp>
      <p:pic>
        <p:nvPicPr>
          <p:cNvPr id="17" name="Picture 4" descr="C:\Users\smiller\AppData\Local\Temp\SNAGHTML143339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7526" y="997453"/>
            <a:ext cx="4049628" cy="2575563"/>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uppieren 17"/>
          <p:cNvGrpSpPr/>
          <p:nvPr/>
        </p:nvGrpSpPr>
        <p:grpSpPr>
          <a:xfrm>
            <a:off x="5508439" y="1346457"/>
            <a:ext cx="711812" cy="2029657"/>
            <a:chOff x="5233994" y="2384284"/>
            <a:chExt cx="711812" cy="2029657"/>
          </a:xfrm>
        </p:grpSpPr>
        <p:sp>
          <p:nvSpPr>
            <p:cNvPr id="19" name="Ellipse 18"/>
            <p:cNvSpPr/>
            <p:nvPr/>
          </p:nvSpPr>
          <p:spPr>
            <a:xfrm>
              <a:off x="5233994" y="2384284"/>
              <a:ext cx="252268" cy="252268"/>
            </a:xfrm>
            <a:prstGeom prst="ellipse">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1</a:t>
              </a:r>
            </a:p>
          </p:txBody>
        </p:sp>
        <p:sp>
          <p:nvSpPr>
            <p:cNvPr id="20" name="Ellipse 19"/>
            <p:cNvSpPr/>
            <p:nvPr/>
          </p:nvSpPr>
          <p:spPr>
            <a:xfrm>
              <a:off x="5233994" y="2954659"/>
              <a:ext cx="252268" cy="252268"/>
            </a:xfrm>
            <a:prstGeom prst="ellipse">
              <a:avLst/>
            </a:prstGeom>
            <a:solidFill>
              <a:srgbClr val="FF66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2</a:t>
              </a:r>
            </a:p>
          </p:txBody>
        </p:sp>
        <p:sp>
          <p:nvSpPr>
            <p:cNvPr id="21" name="Ellipse 20"/>
            <p:cNvSpPr/>
            <p:nvPr/>
          </p:nvSpPr>
          <p:spPr>
            <a:xfrm>
              <a:off x="5233994" y="3323061"/>
              <a:ext cx="252268" cy="252268"/>
            </a:xfrm>
            <a:prstGeom prst="ellipse">
              <a:avLst/>
            </a:prstGeom>
            <a:solidFill>
              <a:srgbClr val="66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3</a:t>
              </a:r>
            </a:p>
          </p:txBody>
        </p:sp>
        <p:sp>
          <p:nvSpPr>
            <p:cNvPr id="22" name="Ellipse 21"/>
            <p:cNvSpPr/>
            <p:nvPr/>
          </p:nvSpPr>
          <p:spPr>
            <a:xfrm>
              <a:off x="5233994" y="3890763"/>
              <a:ext cx="252268" cy="252268"/>
            </a:xfrm>
            <a:prstGeom prst="ellipse">
              <a:avLst/>
            </a:prstGeom>
            <a:solidFill>
              <a:srgbClr val="FF7C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4</a:t>
              </a:r>
            </a:p>
          </p:txBody>
        </p:sp>
        <p:sp>
          <p:nvSpPr>
            <p:cNvPr id="24" name="Ellipse 23"/>
            <p:cNvSpPr/>
            <p:nvPr/>
          </p:nvSpPr>
          <p:spPr>
            <a:xfrm>
              <a:off x="5441270" y="4026622"/>
              <a:ext cx="252268" cy="252268"/>
            </a:xfrm>
            <a:prstGeom prst="ellipse">
              <a:avLst/>
            </a:prstGeom>
            <a:solidFill>
              <a:srgbClr val="66FF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5</a:t>
              </a:r>
            </a:p>
          </p:txBody>
        </p:sp>
        <p:sp>
          <p:nvSpPr>
            <p:cNvPr id="25" name="Ellipse 24"/>
            <p:cNvSpPr/>
            <p:nvPr/>
          </p:nvSpPr>
          <p:spPr>
            <a:xfrm>
              <a:off x="5693538" y="4161673"/>
              <a:ext cx="252268" cy="252268"/>
            </a:xfrm>
            <a:prstGeom prst="ellipse">
              <a:avLst/>
            </a:prstGeom>
            <a:solidFill>
              <a:srgbClr val="0066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Arial" pitchFamily="34" charset="0"/>
                  <a:cs typeface="Arial" pitchFamily="34" charset="0"/>
                </a:rPr>
                <a:t>6</a:t>
              </a:r>
            </a:p>
          </p:txBody>
        </p:sp>
      </p:grpSp>
      <p:grpSp>
        <p:nvGrpSpPr>
          <p:cNvPr id="2" name="Gruppieren 1"/>
          <p:cNvGrpSpPr/>
          <p:nvPr/>
        </p:nvGrpSpPr>
        <p:grpSpPr>
          <a:xfrm>
            <a:off x="957258" y="3491910"/>
            <a:ext cx="2536938" cy="1233234"/>
            <a:chOff x="957258" y="3491910"/>
            <a:chExt cx="2536938" cy="1233234"/>
          </a:xfrm>
        </p:grpSpPr>
        <p:cxnSp>
          <p:nvCxnSpPr>
            <p:cNvPr id="26" name="Gerade Verbindung mit Pfeil 25"/>
            <p:cNvCxnSpPr/>
            <p:nvPr/>
          </p:nvCxnSpPr>
          <p:spPr>
            <a:xfrm>
              <a:off x="1709053" y="3971886"/>
              <a:ext cx="15480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nvCxnSpPr>
          <p:spPr>
            <a:xfrm>
              <a:off x="1714120" y="3834553"/>
              <a:ext cx="0" cy="2505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a:off x="1709053" y="4271964"/>
              <a:ext cx="15480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nvCxnSpPr>
          <p:spPr>
            <a:xfrm>
              <a:off x="1714120" y="4134631"/>
              <a:ext cx="0" cy="2505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feld 29"/>
            <p:cNvSpPr txBox="1"/>
            <p:nvPr/>
          </p:nvSpPr>
          <p:spPr>
            <a:xfrm>
              <a:off x="957258" y="3805916"/>
              <a:ext cx="811441" cy="307777"/>
            </a:xfrm>
            <a:prstGeom prst="rect">
              <a:avLst/>
            </a:prstGeom>
            <a:noFill/>
          </p:spPr>
          <p:txBody>
            <a:bodyPr wrap="none" rtlCol="0">
              <a:spAutoFit/>
            </a:bodyPr>
            <a:lstStyle/>
            <a:p>
              <a:r>
                <a:rPr lang="en-US" sz="1400" b="1" dirty="0" smtClean="0">
                  <a:latin typeface="Arial" pitchFamily="34" charset="0"/>
                  <a:cs typeface="Arial" pitchFamily="34" charset="0"/>
                </a:rPr>
                <a:t>Cycle 1</a:t>
              </a:r>
              <a:endParaRPr lang="en-US" sz="1400" b="1" dirty="0">
                <a:latin typeface="Arial" pitchFamily="34" charset="0"/>
                <a:cs typeface="Arial" pitchFamily="34" charset="0"/>
              </a:endParaRPr>
            </a:p>
          </p:txBody>
        </p:sp>
        <p:sp>
          <p:nvSpPr>
            <p:cNvPr id="31" name="Textfeld 30"/>
            <p:cNvSpPr txBox="1"/>
            <p:nvPr/>
          </p:nvSpPr>
          <p:spPr>
            <a:xfrm>
              <a:off x="957258" y="4118075"/>
              <a:ext cx="811441" cy="307777"/>
            </a:xfrm>
            <a:prstGeom prst="rect">
              <a:avLst/>
            </a:prstGeom>
            <a:noFill/>
          </p:spPr>
          <p:txBody>
            <a:bodyPr wrap="none" rtlCol="0">
              <a:spAutoFit/>
            </a:bodyPr>
            <a:lstStyle/>
            <a:p>
              <a:r>
                <a:rPr lang="en-US" sz="1400" b="1" dirty="0" smtClean="0">
                  <a:latin typeface="Arial" pitchFamily="34" charset="0"/>
                  <a:cs typeface="Arial" pitchFamily="34" charset="0"/>
                </a:rPr>
                <a:t>Cycle 2</a:t>
              </a:r>
              <a:endParaRPr lang="en-US" sz="1400" b="1" dirty="0">
                <a:latin typeface="Arial" pitchFamily="34" charset="0"/>
                <a:cs typeface="Arial" pitchFamily="34" charset="0"/>
              </a:endParaRPr>
            </a:p>
          </p:txBody>
        </p:sp>
        <p:sp>
          <p:nvSpPr>
            <p:cNvPr id="32" name="Textfeld 31"/>
            <p:cNvSpPr txBox="1"/>
            <p:nvPr/>
          </p:nvSpPr>
          <p:spPr>
            <a:xfrm rot="5400000">
              <a:off x="1239114" y="4304516"/>
              <a:ext cx="441146" cy="400110"/>
            </a:xfrm>
            <a:prstGeom prst="rect">
              <a:avLst/>
            </a:prstGeom>
            <a:noFill/>
          </p:spPr>
          <p:txBody>
            <a:bodyPr wrap="none" rtlCol="0">
              <a:spAutoFit/>
            </a:bodyPr>
            <a:lstStyle/>
            <a:p>
              <a:r>
                <a:rPr lang="en-US" sz="2000" dirty="0" smtClean="0">
                  <a:latin typeface="Arial" pitchFamily="34" charset="0"/>
                  <a:cs typeface="Arial" pitchFamily="34" charset="0"/>
                </a:rPr>
                <a:t>…</a:t>
              </a:r>
              <a:endParaRPr lang="en-US" sz="2000" dirty="0">
                <a:latin typeface="Arial" pitchFamily="34" charset="0"/>
                <a:cs typeface="Arial" pitchFamily="34" charset="0"/>
              </a:endParaRPr>
            </a:p>
          </p:txBody>
        </p:sp>
        <p:sp>
          <p:nvSpPr>
            <p:cNvPr id="33" name="Textfeld 32"/>
            <p:cNvSpPr txBox="1"/>
            <p:nvPr/>
          </p:nvSpPr>
          <p:spPr>
            <a:xfrm>
              <a:off x="1743446" y="3491910"/>
              <a:ext cx="1316386" cy="307777"/>
            </a:xfrm>
            <a:prstGeom prst="rect">
              <a:avLst/>
            </a:prstGeom>
            <a:noFill/>
          </p:spPr>
          <p:txBody>
            <a:bodyPr wrap="none" rtlCol="0">
              <a:spAutoFit/>
            </a:bodyPr>
            <a:lstStyle/>
            <a:p>
              <a:r>
                <a:rPr lang="en-US" sz="1400" b="1" dirty="0" smtClean="0">
                  <a:latin typeface="Arial" pitchFamily="34" charset="0"/>
                  <a:cs typeface="Arial" pitchFamily="34" charset="0"/>
                </a:rPr>
                <a:t>Loads On/Off</a:t>
              </a:r>
              <a:endParaRPr lang="en-US" sz="1400" b="1" dirty="0">
                <a:latin typeface="Arial" pitchFamily="34" charset="0"/>
                <a:cs typeface="Arial" pitchFamily="34" charset="0"/>
              </a:endParaRPr>
            </a:p>
          </p:txBody>
        </p:sp>
        <p:grpSp>
          <p:nvGrpSpPr>
            <p:cNvPr id="34" name="Gruppieren 33"/>
            <p:cNvGrpSpPr/>
            <p:nvPr/>
          </p:nvGrpSpPr>
          <p:grpSpPr>
            <a:xfrm>
              <a:off x="1753527" y="3786850"/>
              <a:ext cx="1373505" cy="182440"/>
              <a:chOff x="7563045" y="5157191"/>
              <a:chExt cx="1373505" cy="182440"/>
            </a:xfrm>
          </p:grpSpPr>
          <p:sp>
            <p:nvSpPr>
              <p:cNvPr id="35" name="Freihandform 34"/>
              <p:cNvSpPr/>
              <p:nvPr/>
            </p:nvSpPr>
            <p:spPr>
              <a:xfrm>
                <a:off x="7564950" y="5157191"/>
                <a:ext cx="1371600" cy="182439"/>
              </a:xfrm>
              <a:custGeom>
                <a:avLst/>
                <a:gdLst>
                  <a:gd name="connsiteX0" fmla="*/ 0 w 1371600"/>
                  <a:gd name="connsiteY0" fmla="*/ 299085 h 300990"/>
                  <a:gd name="connsiteX1" fmla="*/ 55245 w 1371600"/>
                  <a:gd name="connsiteY1" fmla="*/ 299085 h 300990"/>
                  <a:gd name="connsiteX2" fmla="*/ 55245 w 1371600"/>
                  <a:gd name="connsiteY2" fmla="*/ 1905 h 300990"/>
                  <a:gd name="connsiteX3" fmla="*/ 160020 w 1371600"/>
                  <a:gd name="connsiteY3" fmla="*/ 1905 h 300990"/>
                  <a:gd name="connsiteX4" fmla="*/ 160020 w 1371600"/>
                  <a:gd name="connsiteY4" fmla="*/ 300990 h 300990"/>
                  <a:gd name="connsiteX5" fmla="*/ 371475 w 1371600"/>
                  <a:gd name="connsiteY5" fmla="*/ 300990 h 300990"/>
                  <a:gd name="connsiteX6" fmla="*/ 371475 w 1371600"/>
                  <a:gd name="connsiteY6" fmla="*/ 0 h 300990"/>
                  <a:gd name="connsiteX7" fmla="*/ 523875 w 1371600"/>
                  <a:gd name="connsiteY7" fmla="*/ 0 h 300990"/>
                  <a:gd name="connsiteX8" fmla="*/ 523875 w 1371600"/>
                  <a:gd name="connsiteY8" fmla="*/ 299085 h 300990"/>
                  <a:gd name="connsiteX9" fmla="*/ 624840 w 1371600"/>
                  <a:gd name="connsiteY9" fmla="*/ 299085 h 300990"/>
                  <a:gd name="connsiteX10" fmla="*/ 624840 w 1371600"/>
                  <a:gd name="connsiteY10" fmla="*/ 0 h 300990"/>
                  <a:gd name="connsiteX11" fmla="*/ 678180 w 1371600"/>
                  <a:gd name="connsiteY11" fmla="*/ 0 h 300990"/>
                  <a:gd name="connsiteX12" fmla="*/ 678180 w 1371600"/>
                  <a:gd name="connsiteY12" fmla="*/ 300990 h 300990"/>
                  <a:gd name="connsiteX13" fmla="*/ 720090 w 1371600"/>
                  <a:gd name="connsiteY13" fmla="*/ 300990 h 300990"/>
                  <a:gd name="connsiteX14" fmla="*/ 720090 w 1371600"/>
                  <a:gd name="connsiteY14" fmla="*/ 0 h 300990"/>
                  <a:gd name="connsiteX15" fmla="*/ 756285 w 1371600"/>
                  <a:gd name="connsiteY15" fmla="*/ 0 h 300990"/>
                  <a:gd name="connsiteX16" fmla="*/ 756285 w 1371600"/>
                  <a:gd name="connsiteY16" fmla="*/ 299085 h 300990"/>
                  <a:gd name="connsiteX17" fmla="*/ 929640 w 1371600"/>
                  <a:gd name="connsiteY17" fmla="*/ 299085 h 300990"/>
                  <a:gd name="connsiteX18" fmla="*/ 929640 w 1371600"/>
                  <a:gd name="connsiteY18" fmla="*/ 0 h 300990"/>
                  <a:gd name="connsiteX19" fmla="*/ 1082040 w 1371600"/>
                  <a:gd name="connsiteY19" fmla="*/ 0 h 300990"/>
                  <a:gd name="connsiteX20" fmla="*/ 1082040 w 1371600"/>
                  <a:gd name="connsiteY20" fmla="*/ 300990 h 300990"/>
                  <a:gd name="connsiteX21" fmla="*/ 1238250 w 1371600"/>
                  <a:gd name="connsiteY21" fmla="*/ 300990 h 300990"/>
                  <a:gd name="connsiteX22" fmla="*/ 1238250 w 1371600"/>
                  <a:gd name="connsiteY22" fmla="*/ 0 h 300990"/>
                  <a:gd name="connsiteX23" fmla="*/ 1322070 w 1371600"/>
                  <a:gd name="connsiteY23" fmla="*/ 0 h 300990"/>
                  <a:gd name="connsiteX24" fmla="*/ 1322070 w 1371600"/>
                  <a:gd name="connsiteY24" fmla="*/ 300990 h 300990"/>
                  <a:gd name="connsiteX25" fmla="*/ 1371600 w 1371600"/>
                  <a:gd name="connsiteY25" fmla="*/ 300990 h 30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71600" h="300990">
                    <a:moveTo>
                      <a:pt x="0" y="299085"/>
                    </a:moveTo>
                    <a:lnTo>
                      <a:pt x="55245" y="299085"/>
                    </a:lnTo>
                    <a:lnTo>
                      <a:pt x="55245" y="1905"/>
                    </a:lnTo>
                    <a:lnTo>
                      <a:pt x="160020" y="1905"/>
                    </a:lnTo>
                    <a:lnTo>
                      <a:pt x="160020" y="300990"/>
                    </a:lnTo>
                    <a:lnTo>
                      <a:pt x="371475" y="300990"/>
                    </a:lnTo>
                    <a:lnTo>
                      <a:pt x="371475" y="0"/>
                    </a:lnTo>
                    <a:lnTo>
                      <a:pt x="523875" y="0"/>
                    </a:lnTo>
                    <a:lnTo>
                      <a:pt x="523875" y="299085"/>
                    </a:lnTo>
                    <a:lnTo>
                      <a:pt x="624840" y="299085"/>
                    </a:lnTo>
                    <a:lnTo>
                      <a:pt x="624840" y="0"/>
                    </a:lnTo>
                    <a:lnTo>
                      <a:pt x="678180" y="0"/>
                    </a:lnTo>
                    <a:lnTo>
                      <a:pt x="678180" y="300990"/>
                    </a:lnTo>
                    <a:lnTo>
                      <a:pt x="720090" y="300990"/>
                    </a:lnTo>
                    <a:lnTo>
                      <a:pt x="720090" y="0"/>
                    </a:lnTo>
                    <a:lnTo>
                      <a:pt x="756285" y="0"/>
                    </a:lnTo>
                    <a:lnTo>
                      <a:pt x="756285" y="299085"/>
                    </a:lnTo>
                    <a:lnTo>
                      <a:pt x="929640" y="299085"/>
                    </a:lnTo>
                    <a:lnTo>
                      <a:pt x="929640" y="0"/>
                    </a:lnTo>
                    <a:lnTo>
                      <a:pt x="1082040" y="0"/>
                    </a:lnTo>
                    <a:lnTo>
                      <a:pt x="1082040" y="300990"/>
                    </a:lnTo>
                    <a:lnTo>
                      <a:pt x="1238250" y="300990"/>
                    </a:lnTo>
                    <a:lnTo>
                      <a:pt x="1238250" y="0"/>
                    </a:lnTo>
                    <a:lnTo>
                      <a:pt x="1322070" y="0"/>
                    </a:lnTo>
                    <a:lnTo>
                      <a:pt x="1322070" y="300990"/>
                    </a:lnTo>
                    <a:lnTo>
                      <a:pt x="1371600" y="300990"/>
                    </a:lnTo>
                  </a:path>
                </a:pathLst>
              </a:cu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ihandform 35"/>
              <p:cNvSpPr/>
              <p:nvPr/>
            </p:nvSpPr>
            <p:spPr>
              <a:xfrm>
                <a:off x="7563045" y="5157191"/>
                <a:ext cx="1373505" cy="182440"/>
              </a:xfrm>
              <a:custGeom>
                <a:avLst/>
                <a:gdLst>
                  <a:gd name="connsiteX0" fmla="*/ 0 w 1373505"/>
                  <a:gd name="connsiteY0" fmla="*/ 302895 h 302895"/>
                  <a:gd name="connsiteX1" fmla="*/ 112395 w 1373505"/>
                  <a:gd name="connsiteY1" fmla="*/ 302895 h 302895"/>
                  <a:gd name="connsiteX2" fmla="*/ 112395 w 1373505"/>
                  <a:gd name="connsiteY2" fmla="*/ 1905 h 302895"/>
                  <a:gd name="connsiteX3" fmla="*/ 262890 w 1373505"/>
                  <a:gd name="connsiteY3" fmla="*/ 1905 h 302895"/>
                  <a:gd name="connsiteX4" fmla="*/ 262890 w 1373505"/>
                  <a:gd name="connsiteY4" fmla="*/ 302895 h 302895"/>
                  <a:gd name="connsiteX5" fmla="*/ 340995 w 1373505"/>
                  <a:gd name="connsiteY5" fmla="*/ 302895 h 302895"/>
                  <a:gd name="connsiteX6" fmla="*/ 340995 w 1373505"/>
                  <a:gd name="connsiteY6" fmla="*/ 0 h 302895"/>
                  <a:gd name="connsiteX7" fmla="*/ 592455 w 1373505"/>
                  <a:gd name="connsiteY7" fmla="*/ 0 h 302895"/>
                  <a:gd name="connsiteX8" fmla="*/ 592455 w 1373505"/>
                  <a:gd name="connsiteY8" fmla="*/ 300990 h 302895"/>
                  <a:gd name="connsiteX9" fmla="*/ 826770 w 1373505"/>
                  <a:gd name="connsiteY9" fmla="*/ 300990 h 302895"/>
                  <a:gd name="connsiteX10" fmla="*/ 826770 w 1373505"/>
                  <a:gd name="connsiteY10" fmla="*/ 1905 h 302895"/>
                  <a:gd name="connsiteX11" fmla="*/ 855345 w 1373505"/>
                  <a:gd name="connsiteY11" fmla="*/ 1905 h 302895"/>
                  <a:gd name="connsiteX12" fmla="*/ 855345 w 1373505"/>
                  <a:gd name="connsiteY12" fmla="*/ 300990 h 302895"/>
                  <a:gd name="connsiteX13" fmla="*/ 1024890 w 1373505"/>
                  <a:gd name="connsiteY13" fmla="*/ 300990 h 302895"/>
                  <a:gd name="connsiteX14" fmla="*/ 1024890 w 1373505"/>
                  <a:gd name="connsiteY14" fmla="*/ 3810 h 302895"/>
                  <a:gd name="connsiteX15" fmla="*/ 1175385 w 1373505"/>
                  <a:gd name="connsiteY15" fmla="*/ 3810 h 302895"/>
                  <a:gd name="connsiteX16" fmla="*/ 1175385 w 1373505"/>
                  <a:gd name="connsiteY16" fmla="*/ 302895 h 302895"/>
                  <a:gd name="connsiteX17" fmla="*/ 1295400 w 1373505"/>
                  <a:gd name="connsiteY17" fmla="*/ 302895 h 302895"/>
                  <a:gd name="connsiteX18" fmla="*/ 1373505 w 1373505"/>
                  <a:gd name="connsiteY18" fmla="*/ 302895 h 30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505" h="302895">
                    <a:moveTo>
                      <a:pt x="0" y="302895"/>
                    </a:moveTo>
                    <a:lnTo>
                      <a:pt x="112395" y="302895"/>
                    </a:lnTo>
                    <a:lnTo>
                      <a:pt x="112395" y="1905"/>
                    </a:lnTo>
                    <a:lnTo>
                      <a:pt x="262890" y="1905"/>
                    </a:lnTo>
                    <a:lnTo>
                      <a:pt x="262890" y="302895"/>
                    </a:lnTo>
                    <a:lnTo>
                      <a:pt x="340995" y="302895"/>
                    </a:lnTo>
                    <a:lnTo>
                      <a:pt x="340995" y="0"/>
                    </a:lnTo>
                    <a:lnTo>
                      <a:pt x="592455" y="0"/>
                    </a:lnTo>
                    <a:lnTo>
                      <a:pt x="592455" y="300990"/>
                    </a:lnTo>
                    <a:lnTo>
                      <a:pt x="826770" y="300990"/>
                    </a:lnTo>
                    <a:lnTo>
                      <a:pt x="826770" y="1905"/>
                    </a:lnTo>
                    <a:lnTo>
                      <a:pt x="855345" y="1905"/>
                    </a:lnTo>
                    <a:lnTo>
                      <a:pt x="855345" y="300990"/>
                    </a:lnTo>
                    <a:lnTo>
                      <a:pt x="1024890" y="300990"/>
                    </a:lnTo>
                    <a:lnTo>
                      <a:pt x="1024890" y="3810"/>
                    </a:lnTo>
                    <a:lnTo>
                      <a:pt x="1175385" y="3810"/>
                    </a:lnTo>
                    <a:lnTo>
                      <a:pt x="1175385" y="302895"/>
                    </a:lnTo>
                    <a:lnTo>
                      <a:pt x="1295400" y="302895"/>
                    </a:lnTo>
                    <a:lnTo>
                      <a:pt x="1373505" y="302895"/>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uppieren 36"/>
            <p:cNvGrpSpPr/>
            <p:nvPr/>
          </p:nvGrpSpPr>
          <p:grpSpPr>
            <a:xfrm>
              <a:off x="1748174" y="4081546"/>
              <a:ext cx="1373505" cy="183594"/>
              <a:chOff x="7563045" y="5451887"/>
              <a:chExt cx="1373505" cy="183594"/>
            </a:xfrm>
          </p:grpSpPr>
          <p:sp>
            <p:nvSpPr>
              <p:cNvPr id="38" name="Freihandform 37"/>
              <p:cNvSpPr/>
              <p:nvPr/>
            </p:nvSpPr>
            <p:spPr>
              <a:xfrm flipV="1">
                <a:off x="7564950" y="5453041"/>
                <a:ext cx="1371600" cy="182439"/>
              </a:xfrm>
              <a:custGeom>
                <a:avLst/>
                <a:gdLst>
                  <a:gd name="connsiteX0" fmla="*/ 0 w 1371600"/>
                  <a:gd name="connsiteY0" fmla="*/ 299085 h 300990"/>
                  <a:gd name="connsiteX1" fmla="*/ 55245 w 1371600"/>
                  <a:gd name="connsiteY1" fmla="*/ 299085 h 300990"/>
                  <a:gd name="connsiteX2" fmla="*/ 55245 w 1371600"/>
                  <a:gd name="connsiteY2" fmla="*/ 1905 h 300990"/>
                  <a:gd name="connsiteX3" fmla="*/ 160020 w 1371600"/>
                  <a:gd name="connsiteY3" fmla="*/ 1905 h 300990"/>
                  <a:gd name="connsiteX4" fmla="*/ 160020 w 1371600"/>
                  <a:gd name="connsiteY4" fmla="*/ 300990 h 300990"/>
                  <a:gd name="connsiteX5" fmla="*/ 371475 w 1371600"/>
                  <a:gd name="connsiteY5" fmla="*/ 300990 h 300990"/>
                  <a:gd name="connsiteX6" fmla="*/ 371475 w 1371600"/>
                  <a:gd name="connsiteY6" fmla="*/ 0 h 300990"/>
                  <a:gd name="connsiteX7" fmla="*/ 523875 w 1371600"/>
                  <a:gd name="connsiteY7" fmla="*/ 0 h 300990"/>
                  <a:gd name="connsiteX8" fmla="*/ 523875 w 1371600"/>
                  <a:gd name="connsiteY8" fmla="*/ 299085 h 300990"/>
                  <a:gd name="connsiteX9" fmla="*/ 624840 w 1371600"/>
                  <a:gd name="connsiteY9" fmla="*/ 299085 h 300990"/>
                  <a:gd name="connsiteX10" fmla="*/ 624840 w 1371600"/>
                  <a:gd name="connsiteY10" fmla="*/ 0 h 300990"/>
                  <a:gd name="connsiteX11" fmla="*/ 678180 w 1371600"/>
                  <a:gd name="connsiteY11" fmla="*/ 0 h 300990"/>
                  <a:gd name="connsiteX12" fmla="*/ 678180 w 1371600"/>
                  <a:gd name="connsiteY12" fmla="*/ 300990 h 300990"/>
                  <a:gd name="connsiteX13" fmla="*/ 720090 w 1371600"/>
                  <a:gd name="connsiteY13" fmla="*/ 300990 h 300990"/>
                  <a:gd name="connsiteX14" fmla="*/ 720090 w 1371600"/>
                  <a:gd name="connsiteY14" fmla="*/ 0 h 300990"/>
                  <a:gd name="connsiteX15" fmla="*/ 756285 w 1371600"/>
                  <a:gd name="connsiteY15" fmla="*/ 0 h 300990"/>
                  <a:gd name="connsiteX16" fmla="*/ 756285 w 1371600"/>
                  <a:gd name="connsiteY16" fmla="*/ 299085 h 300990"/>
                  <a:gd name="connsiteX17" fmla="*/ 929640 w 1371600"/>
                  <a:gd name="connsiteY17" fmla="*/ 299085 h 300990"/>
                  <a:gd name="connsiteX18" fmla="*/ 929640 w 1371600"/>
                  <a:gd name="connsiteY18" fmla="*/ 0 h 300990"/>
                  <a:gd name="connsiteX19" fmla="*/ 1082040 w 1371600"/>
                  <a:gd name="connsiteY19" fmla="*/ 0 h 300990"/>
                  <a:gd name="connsiteX20" fmla="*/ 1082040 w 1371600"/>
                  <a:gd name="connsiteY20" fmla="*/ 300990 h 300990"/>
                  <a:gd name="connsiteX21" fmla="*/ 1238250 w 1371600"/>
                  <a:gd name="connsiteY21" fmla="*/ 300990 h 300990"/>
                  <a:gd name="connsiteX22" fmla="*/ 1238250 w 1371600"/>
                  <a:gd name="connsiteY22" fmla="*/ 0 h 300990"/>
                  <a:gd name="connsiteX23" fmla="*/ 1322070 w 1371600"/>
                  <a:gd name="connsiteY23" fmla="*/ 0 h 300990"/>
                  <a:gd name="connsiteX24" fmla="*/ 1322070 w 1371600"/>
                  <a:gd name="connsiteY24" fmla="*/ 300990 h 300990"/>
                  <a:gd name="connsiteX25" fmla="*/ 1371600 w 1371600"/>
                  <a:gd name="connsiteY25" fmla="*/ 300990 h 30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71600" h="300990">
                    <a:moveTo>
                      <a:pt x="0" y="299085"/>
                    </a:moveTo>
                    <a:lnTo>
                      <a:pt x="55245" y="299085"/>
                    </a:lnTo>
                    <a:lnTo>
                      <a:pt x="55245" y="1905"/>
                    </a:lnTo>
                    <a:lnTo>
                      <a:pt x="160020" y="1905"/>
                    </a:lnTo>
                    <a:lnTo>
                      <a:pt x="160020" y="300990"/>
                    </a:lnTo>
                    <a:lnTo>
                      <a:pt x="371475" y="300990"/>
                    </a:lnTo>
                    <a:lnTo>
                      <a:pt x="371475" y="0"/>
                    </a:lnTo>
                    <a:lnTo>
                      <a:pt x="523875" y="0"/>
                    </a:lnTo>
                    <a:lnTo>
                      <a:pt x="523875" y="299085"/>
                    </a:lnTo>
                    <a:lnTo>
                      <a:pt x="624840" y="299085"/>
                    </a:lnTo>
                    <a:lnTo>
                      <a:pt x="624840" y="0"/>
                    </a:lnTo>
                    <a:lnTo>
                      <a:pt x="678180" y="0"/>
                    </a:lnTo>
                    <a:lnTo>
                      <a:pt x="678180" y="300990"/>
                    </a:lnTo>
                    <a:lnTo>
                      <a:pt x="720090" y="300990"/>
                    </a:lnTo>
                    <a:lnTo>
                      <a:pt x="720090" y="0"/>
                    </a:lnTo>
                    <a:lnTo>
                      <a:pt x="756285" y="0"/>
                    </a:lnTo>
                    <a:lnTo>
                      <a:pt x="756285" y="299085"/>
                    </a:lnTo>
                    <a:lnTo>
                      <a:pt x="929640" y="299085"/>
                    </a:lnTo>
                    <a:lnTo>
                      <a:pt x="929640" y="0"/>
                    </a:lnTo>
                    <a:lnTo>
                      <a:pt x="1082040" y="0"/>
                    </a:lnTo>
                    <a:lnTo>
                      <a:pt x="1082040" y="300990"/>
                    </a:lnTo>
                    <a:lnTo>
                      <a:pt x="1238250" y="300990"/>
                    </a:lnTo>
                    <a:lnTo>
                      <a:pt x="1238250" y="0"/>
                    </a:lnTo>
                    <a:lnTo>
                      <a:pt x="1322070" y="0"/>
                    </a:lnTo>
                    <a:lnTo>
                      <a:pt x="1322070" y="300990"/>
                    </a:lnTo>
                    <a:lnTo>
                      <a:pt x="1371600" y="300990"/>
                    </a:lnTo>
                  </a:path>
                </a:pathLst>
              </a:cu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ihandform 38"/>
              <p:cNvSpPr/>
              <p:nvPr/>
            </p:nvSpPr>
            <p:spPr>
              <a:xfrm flipH="1">
                <a:off x="7563045" y="5451887"/>
                <a:ext cx="1373505" cy="183594"/>
              </a:xfrm>
              <a:custGeom>
                <a:avLst/>
                <a:gdLst>
                  <a:gd name="connsiteX0" fmla="*/ 0 w 1373505"/>
                  <a:gd name="connsiteY0" fmla="*/ 302895 h 302895"/>
                  <a:gd name="connsiteX1" fmla="*/ 112395 w 1373505"/>
                  <a:gd name="connsiteY1" fmla="*/ 302895 h 302895"/>
                  <a:gd name="connsiteX2" fmla="*/ 112395 w 1373505"/>
                  <a:gd name="connsiteY2" fmla="*/ 1905 h 302895"/>
                  <a:gd name="connsiteX3" fmla="*/ 262890 w 1373505"/>
                  <a:gd name="connsiteY3" fmla="*/ 1905 h 302895"/>
                  <a:gd name="connsiteX4" fmla="*/ 262890 w 1373505"/>
                  <a:gd name="connsiteY4" fmla="*/ 302895 h 302895"/>
                  <a:gd name="connsiteX5" fmla="*/ 340995 w 1373505"/>
                  <a:gd name="connsiteY5" fmla="*/ 302895 h 302895"/>
                  <a:gd name="connsiteX6" fmla="*/ 340995 w 1373505"/>
                  <a:gd name="connsiteY6" fmla="*/ 0 h 302895"/>
                  <a:gd name="connsiteX7" fmla="*/ 592455 w 1373505"/>
                  <a:gd name="connsiteY7" fmla="*/ 0 h 302895"/>
                  <a:gd name="connsiteX8" fmla="*/ 592455 w 1373505"/>
                  <a:gd name="connsiteY8" fmla="*/ 300990 h 302895"/>
                  <a:gd name="connsiteX9" fmla="*/ 826770 w 1373505"/>
                  <a:gd name="connsiteY9" fmla="*/ 300990 h 302895"/>
                  <a:gd name="connsiteX10" fmla="*/ 826770 w 1373505"/>
                  <a:gd name="connsiteY10" fmla="*/ 1905 h 302895"/>
                  <a:gd name="connsiteX11" fmla="*/ 855345 w 1373505"/>
                  <a:gd name="connsiteY11" fmla="*/ 1905 h 302895"/>
                  <a:gd name="connsiteX12" fmla="*/ 855345 w 1373505"/>
                  <a:gd name="connsiteY12" fmla="*/ 300990 h 302895"/>
                  <a:gd name="connsiteX13" fmla="*/ 1024890 w 1373505"/>
                  <a:gd name="connsiteY13" fmla="*/ 300990 h 302895"/>
                  <a:gd name="connsiteX14" fmla="*/ 1024890 w 1373505"/>
                  <a:gd name="connsiteY14" fmla="*/ 3810 h 302895"/>
                  <a:gd name="connsiteX15" fmla="*/ 1175385 w 1373505"/>
                  <a:gd name="connsiteY15" fmla="*/ 3810 h 302895"/>
                  <a:gd name="connsiteX16" fmla="*/ 1175385 w 1373505"/>
                  <a:gd name="connsiteY16" fmla="*/ 302895 h 302895"/>
                  <a:gd name="connsiteX17" fmla="*/ 1295400 w 1373505"/>
                  <a:gd name="connsiteY17" fmla="*/ 302895 h 302895"/>
                  <a:gd name="connsiteX18" fmla="*/ 1373505 w 1373505"/>
                  <a:gd name="connsiteY18" fmla="*/ 302895 h 30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505" h="302895">
                    <a:moveTo>
                      <a:pt x="0" y="302895"/>
                    </a:moveTo>
                    <a:lnTo>
                      <a:pt x="112395" y="302895"/>
                    </a:lnTo>
                    <a:lnTo>
                      <a:pt x="112395" y="1905"/>
                    </a:lnTo>
                    <a:lnTo>
                      <a:pt x="262890" y="1905"/>
                    </a:lnTo>
                    <a:lnTo>
                      <a:pt x="262890" y="302895"/>
                    </a:lnTo>
                    <a:lnTo>
                      <a:pt x="340995" y="302895"/>
                    </a:lnTo>
                    <a:lnTo>
                      <a:pt x="340995" y="0"/>
                    </a:lnTo>
                    <a:lnTo>
                      <a:pt x="592455" y="0"/>
                    </a:lnTo>
                    <a:lnTo>
                      <a:pt x="592455" y="300990"/>
                    </a:lnTo>
                    <a:lnTo>
                      <a:pt x="826770" y="300990"/>
                    </a:lnTo>
                    <a:lnTo>
                      <a:pt x="826770" y="1905"/>
                    </a:lnTo>
                    <a:lnTo>
                      <a:pt x="855345" y="1905"/>
                    </a:lnTo>
                    <a:lnTo>
                      <a:pt x="855345" y="300990"/>
                    </a:lnTo>
                    <a:lnTo>
                      <a:pt x="1024890" y="300990"/>
                    </a:lnTo>
                    <a:lnTo>
                      <a:pt x="1024890" y="3810"/>
                    </a:lnTo>
                    <a:lnTo>
                      <a:pt x="1175385" y="3810"/>
                    </a:lnTo>
                    <a:lnTo>
                      <a:pt x="1175385" y="302895"/>
                    </a:lnTo>
                    <a:lnTo>
                      <a:pt x="1295400" y="302895"/>
                    </a:lnTo>
                    <a:lnTo>
                      <a:pt x="1373505" y="302895"/>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feld 39"/>
            <p:cNvSpPr txBox="1"/>
            <p:nvPr/>
          </p:nvSpPr>
          <p:spPr>
            <a:xfrm rot="5400000">
              <a:off x="2032828" y="4304516"/>
              <a:ext cx="441146" cy="400110"/>
            </a:xfrm>
            <a:prstGeom prst="rect">
              <a:avLst/>
            </a:prstGeom>
            <a:noFill/>
          </p:spPr>
          <p:txBody>
            <a:bodyPr wrap="none" rtlCol="0">
              <a:spAutoFit/>
            </a:bodyPr>
            <a:lstStyle/>
            <a:p>
              <a:r>
                <a:rPr lang="en-US" sz="2000" dirty="0" smtClean="0">
                  <a:latin typeface="Arial" pitchFamily="34" charset="0"/>
                  <a:cs typeface="Arial" pitchFamily="34" charset="0"/>
                </a:rPr>
                <a:t>…</a:t>
              </a:r>
              <a:endParaRPr lang="en-US" sz="2000" dirty="0">
                <a:latin typeface="Arial" pitchFamily="34" charset="0"/>
                <a:cs typeface="Arial" pitchFamily="34" charset="0"/>
              </a:endParaRPr>
            </a:p>
          </p:txBody>
        </p:sp>
        <p:sp>
          <p:nvSpPr>
            <p:cNvPr id="41" name="Textfeld 40"/>
            <p:cNvSpPr txBox="1"/>
            <p:nvPr/>
          </p:nvSpPr>
          <p:spPr>
            <a:xfrm>
              <a:off x="2791760" y="4328072"/>
              <a:ext cx="702436" cy="307777"/>
            </a:xfrm>
            <a:prstGeom prst="rect">
              <a:avLst/>
            </a:prstGeom>
            <a:noFill/>
          </p:spPr>
          <p:txBody>
            <a:bodyPr wrap="none" rtlCol="0">
              <a:spAutoFit/>
            </a:bodyPr>
            <a:lstStyle/>
            <a:p>
              <a:r>
                <a:rPr lang="en-US" sz="1400" b="1" dirty="0" smtClean="0">
                  <a:latin typeface="Arial" pitchFamily="34" charset="0"/>
                  <a:cs typeface="Arial" pitchFamily="34" charset="0"/>
                </a:rPr>
                <a:t>Hours</a:t>
              </a:r>
              <a:endParaRPr lang="en-US" sz="1400" b="1" dirty="0">
                <a:latin typeface="Arial" pitchFamily="34" charset="0"/>
                <a:cs typeface="Arial" pitchFamily="34" charset="0"/>
              </a:endParaRPr>
            </a:p>
          </p:txBody>
        </p:sp>
      </p:grpSp>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21471"/>
          <a:stretch/>
        </p:blipFill>
        <p:spPr bwMode="auto">
          <a:xfrm>
            <a:off x="796925" y="2140148"/>
            <a:ext cx="3372256" cy="1293136"/>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22472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wipe(left)">
                                      <p:cBhvr>
                                        <p:cTn id="7" dur="500"/>
                                        <p:tgtEl>
                                          <p:spTgt spid="2068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06851">
                                            <p:txEl>
                                              <p:pRg st="0" end="0"/>
                                            </p:txEl>
                                          </p:spTgt>
                                        </p:tgtEl>
                                        <p:attrNameLst>
                                          <p:attrName>style.visibility</p:attrName>
                                        </p:attrNameLst>
                                      </p:cBhvr>
                                      <p:to>
                                        <p:strVal val="visible"/>
                                      </p:to>
                                    </p:set>
                                    <p:animEffect transition="in" filter="wipe(left)">
                                      <p:cBhvr>
                                        <p:cTn id="20" dur="500"/>
                                        <p:tgtEl>
                                          <p:spTgt spid="20685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06851">
                                            <p:txEl>
                                              <p:pRg st="2" end="2"/>
                                            </p:txEl>
                                          </p:spTgt>
                                        </p:tgtEl>
                                        <p:attrNameLst>
                                          <p:attrName>style.visibility</p:attrName>
                                        </p:attrNameLst>
                                      </p:cBhvr>
                                      <p:to>
                                        <p:strVal val="visible"/>
                                      </p:to>
                                    </p:set>
                                    <p:animEffect transition="in" filter="wipe(left)">
                                      <p:cBhvr>
                                        <p:cTn id="25" dur="500"/>
                                        <p:tgtEl>
                                          <p:spTgt spid="206851">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464886" y="1556792"/>
            <a:ext cx="8077200" cy="4648200"/>
          </a:xfrm>
        </p:spPr>
        <p:txBody>
          <a:bodyPr/>
          <a:lstStyle/>
          <a:p>
            <a:r>
              <a:rPr lang="en-US" dirty="0" smtClean="0">
                <a:solidFill>
                  <a:srgbClr val="B2B2B2"/>
                </a:solidFill>
              </a:rPr>
              <a:t>Overview: Aircraft Power Network Model</a:t>
            </a:r>
          </a:p>
          <a:p>
            <a:pPr lvl="1"/>
            <a:r>
              <a:rPr lang="en-US" dirty="0" smtClean="0">
                <a:solidFill>
                  <a:srgbClr val="B2B2B2"/>
                </a:solidFill>
              </a:rPr>
              <a:t>Simulation goals</a:t>
            </a:r>
          </a:p>
          <a:p>
            <a:pPr lvl="1"/>
            <a:r>
              <a:rPr lang="en-US" dirty="0">
                <a:solidFill>
                  <a:srgbClr val="B2B2B2"/>
                </a:solidFill>
              </a:rPr>
              <a:t>D</a:t>
            </a:r>
            <a:r>
              <a:rPr lang="en-US" dirty="0" smtClean="0">
                <a:solidFill>
                  <a:srgbClr val="B2B2B2"/>
                </a:solidFill>
              </a:rPr>
              <a:t>evelopment process</a:t>
            </a:r>
          </a:p>
          <a:p>
            <a:r>
              <a:rPr lang="en-US" dirty="0" smtClean="0">
                <a:solidFill>
                  <a:srgbClr val="B2B2B2"/>
                </a:solidFill>
              </a:rPr>
              <a:t>Initial Design</a:t>
            </a:r>
          </a:p>
          <a:p>
            <a:pPr lvl="1"/>
            <a:r>
              <a:rPr lang="en-US" dirty="0" smtClean="0">
                <a:solidFill>
                  <a:srgbClr val="B2B2B2"/>
                </a:solidFill>
              </a:rPr>
              <a:t>Linking to Requirements</a:t>
            </a:r>
          </a:p>
          <a:p>
            <a:pPr lvl="1"/>
            <a:r>
              <a:rPr lang="en-US" dirty="0" smtClean="0">
                <a:solidFill>
                  <a:srgbClr val="B2B2B2"/>
                </a:solidFill>
              </a:rPr>
              <a:t>Refining Requirements</a:t>
            </a:r>
            <a:endParaRPr lang="en-US" dirty="0">
              <a:solidFill>
                <a:srgbClr val="B2B2B2"/>
              </a:solidFill>
            </a:endParaRPr>
          </a:p>
          <a:p>
            <a:r>
              <a:rPr lang="en-US" dirty="0" smtClean="0"/>
              <a:t>Detailed Design</a:t>
            </a:r>
          </a:p>
          <a:p>
            <a:pPr lvl="1"/>
            <a:r>
              <a:rPr lang="en-US" dirty="0" smtClean="0"/>
              <a:t>Generators, Loads</a:t>
            </a:r>
          </a:p>
          <a:p>
            <a:pPr lvl="1"/>
            <a:r>
              <a:rPr lang="en-US" dirty="0" smtClean="0"/>
              <a:t>Harmonic analysis</a:t>
            </a:r>
          </a:p>
          <a:p>
            <a:pPr lvl="1"/>
            <a:r>
              <a:rPr lang="en-US" dirty="0" smtClean="0"/>
              <a:t>Integrating other domains</a:t>
            </a:r>
          </a:p>
          <a:p>
            <a:r>
              <a:rPr lang="en-US" dirty="0" smtClean="0"/>
              <a:t>Tuning Abstract Model</a:t>
            </a:r>
          </a:p>
          <a:p>
            <a:r>
              <a:rPr lang="en-US" dirty="0" smtClean="0"/>
              <a:t>Documenting Results</a:t>
            </a:r>
            <a:endParaRPr lang="en-US" dirty="0"/>
          </a:p>
        </p:txBody>
      </p:sp>
      <p:grpSp>
        <p:nvGrpSpPr>
          <p:cNvPr id="186" name="Gruppieren 185"/>
          <p:cNvGrpSpPr/>
          <p:nvPr/>
        </p:nvGrpSpPr>
        <p:grpSpPr>
          <a:xfrm>
            <a:off x="7855882" y="3680285"/>
            <a:ext cx="1138352" cy="1360525"/>
            <a:chOff x="7907132" y="2920175"/>
            <a:chExt cx="1138352" cy="1360525"/>
          </a:xfrm>
        </p:grpSpPr>
        <p:grpSp>
          <p:nvGrpSpPr>
            <p:cNvPr id="189" name="Gruppieren 188"/>
            <p:cNvGrpSpPr/>
            <p:nvPr/>
          </p:nvGrpSpPr>
          <p:grpSpPr>
            <a:xfrm>
              <a:off x="7907132" y="2920175"/>
              <a:ext cx="1138352" cy="1360525"/>
              <a:chOff x="5159543" y="2662557"/>
              <a:chExt cx="1138352" cy="1360525"/>
            </a:xfrm>
          </p:grpSpPr>
          <p:sp>
            <p:nvSpPr>
              <p:cNvPr id="220" name="Rounded Rectangle 79"/>
              <p:cNvSpPr/>
              <p:nvPr/>
            </p:nvSpPr>
            <p:spPr bwMode="auto">
              <a:xfrm>
                <a:off x="5159543" y="2691082"/>
                <a:ext cx="1138352" cy="133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221" name="Rounded Rectangle 80"/>
              <p:cNvSpPr/>
              <p:nvPr/>
            </p:nvSpPr>
            <p:spPr bwMode="auto">
              <a:xfrm>
                <a:off x="5204405" y="2927472"/>
                <a:ext cx="1041858"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222" name="TextBox 69"/>
              <p:cNvSpPr txBox="1"/>
              <p:nvPr/>
            </p:nvSpPr>
            <p:spPr>
              <a:xfrm>
                <a:off x="5159543" y="2662557"/>
                <a:ext cx="1138352" cy="338554"/>
              </a:xfrm>
              <a:prstGeom prst="rect">
                <a:avLst/>
              </a:prstGeom>
              <a:noFill/>
            </p:spPr>
            <p:txBody>
              <a:bodyPr wrap="square" lIns="0" rIns="0" rtlCol="0" anchor="ctr">
                <a:spAutoFit/>
              </a:bodyPr>
              <a:lstStyle/>
              <a:p>
                <a:pPr algn="ctr"/>
                <a:r>
                  <a:rPr lang="en-US" sz="1600" b="1" dirty="0" smtClean="0">
                    <a:latin typeface="Arial" pitchFamily="34" charset="0"/>
                    <a:cs typeface="Arial" pitchFamily="34" charset="0"/>
                  </a:rPr>
                  <a:t>DETAILED</a:t>
                </a:r>
              </a:p>
            </p:txBody>
          </p:sp>
        </p:grpSp>
        <p:grpSp>
          <p:nvGrpSpPr>
            <p:cNvPr id="190" name="Gruppieren 189"/>
            <p:cNvGrpSpPr/>
            <p:nvPr/>
          </p:nvGrpSpPr>
          <p:grpSpPr>
            <a:xfrm>
              <a:off x="8013877" y="3232233"/>
              <a:ext cx="924862" cy="900000"/>
              <a:chOff x="8013877" y="3232233"/>
              <a:chExt cx="924862" cy="900000"/>
            </a:xfrm>
          </p:grpSpPr>
          <p:sp>
            <p:nvSpPr>
              <p:cNvPr id="191" name="Rectangle 41"/>
              <p:cNvSpPr/>
              <p:nvPr/>
            </p:nvSpPr>
            <p:spPr bwMode="auto">
              <a:xfrm>
                <a:off x="8013877" y="3232233"/>
                <a:ext cx="924862" cy="900000"/>
              </a:xfrm>
              <a:prstGeom prst="rect">
                <a:avLst/>
              </a:prstGeom>
              <a:solidFill>
                <a:srgbClr val="A7D9A9"/>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smtClean="0">
                    <a:solidFill>
                      <a:schemeClr val="tx1"/>
                    </a:solidFill>
                    <a:latin typeface="+mj-lt"/>
                  </a:rPr>
                  <a:t>Electrical</a:t>
                </a:r>
                <a:endParaRPr kumimoji="0" lang="en-US" sz="1200" b="1" i="0" u="none" strike="noStrike" cap="none" normalizeH="0" baseline="0" dirty="0" smtClean="0">
                  <a:ln>
                    <a:noFill/>
                  </a:ln>
                  <a:solidFill>
                    <a:schemeClr val="tx1"/>
                  </a:solidFill>
                  <a:effectLst/>
                  <a:latin typeface="+mj-lt"/>
                </a:endParaRPr>
              </a:p>
            </p:txBody>
          </p:sp>
          <p:grpSp>
            <p:nvGrpSpPr>
              <p:cNvPr id="192" name="Gruppieren 191"/>
              <p:cNvGrpSpPr/>
              <p:nvPr/>
            </p:nvGrpSpPr>
            <p:grpSpPr>
              <a:xfrm>
                <a:off x="8080226" y="3644208"/>
                <a:ext cx="757586" cy="241470"/>
                <a:chOff x="8080226" y="3644208"/>
                <a:chExt cx="757586" cy="241470"/>
              </a:xfrm>
            </p:grpSpPr>
            <p:grpSp>
              <p:nvGrpSpPr>
                <p:cNvPr id="196" name="Group 41"/>
                <p:cNvGrpSpPr>
                  <a:grpSpLocks/>
                </p:cNvGrpSpPr>
                <p:nvPr/>
              </p:nvGrpSpPr>
              <p:grpSpPr bwMode="auto">
                <a:xfrm>
                  <a:off x="8080226" y="3644208"/>
                  <a:ext cx="719138" cy="241470"/>
                  <a:chOff x="5136" y="2363"/>
                  <a:chExt cx="453" cy="274"/>
                </a:xfrm>
              </p:grpSpPr>
              <p:grpSp>
                <p:nvGrpSpPr>
                  <p:cNvPr id="213" name="Group 42"/>
                  <p:cNvGrpSpPr>
                    <a:grpSpLocks/>
                  </p:cNvGrpSpPr>
                  <p:nvPr/>
                </p:nvGrpSpPr>
                <p:grpSpPr bwMode="auto">
                  <a:xfrm>
                    <a:off x="5136" y="2363"/>
                    <a:ext cx="249" cy="274"/>
                    <a:chOff x="4472" y="1650"/>
                    <a:chExt cx="249" cy="274"/>
                  </a:xfrm>
                </p:grpSpPr>
                <p:sp>
                  <p:nvSpPr>
                    <p:cNvPr id="217" name="Freeform 43"/>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sp>
                  <p:nvSpPr>
                    <p:cNvPr id="218" name="Freeform 44"/>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sp>
                  <p:nvSpPr>
                    <p:cNvPr id="219" name="Freeform 44"/>
                    <p:cNvSpPr>
                      <a:spLocks/>
                    </p:cNvSpPr>
                    <p:nvPr/>
                  </p:nvSpPr>
                  <p:spPr bwMode="auto">
                    <a:xfrm rot="10800000">
                      <a:off x="4472" y="1786"/>
                      <a:ext cx="48"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 name="connsiteX0" fmla="*/ 0 w 4706"/>
                        <a:gd name="connsiteY0" fmla="*/ 10000 h 10000"/>
                        <a:gd name="connsiteX1" fmla="*/ 4706 w 4706"/>
                        <a:gd name="connsiteY1" fmla="*/ 0 h 10000"/>
                      </a:gdLst>
                      <a:ahLst/>
                      <a:cxnLst>
                        <a:cxn ang="0">
                          <a:pos x="connsiteX0" y="connsiteY0"/>
                        </a:cxn>
                        <a:cxn ang="0">
                          <a:pos x="connsiteX1" y="connsiteY1"/>
                        </a:cxn>
                      </a:cxnLst>
                      <a:rect l="l" t="t" r="r" b="b"/>
                      <a:pathLst>
                        <a:path w="4706" h="10000">
                          <a:moveTo>
                            <a:pt x="0" y="10000"/>
                          </a:moveTo>
                          <a:cubicBezTo>
                            <a:pt x="1471" y="5000"/>
                            <a:pt x="3039" y="0"/>
                            <a:pt x="4706" y="0"/>
                          </a:cubicBezTo>
                        </a:path>
                      </a:pathLst>
                    </a:custGeom>
                    <a:noFill/>
                    <a:ln w="38100">
                      <a:solidFill>
                        <a:srgbClr val="33CCCC"/>
                      </a:solidFill>
                      <a:round/>
                      <a:headEnd/>
                      <a:tailEnd/>
                    </a:ln>
                  </p:spPr>
                  <p:txBody>
                    <a:bodyPr/>
                    <a:lstStyle/>
                    <a:p>
                      <a:endParaRPr lang="de-DE"/>
                    </a:p>
                  </p:txBody>
                </p:sp>
              </p:grpSp>
              <p:grpSp>
                <p:nvGrpSpPr>
                  <p:cNvPr id="214" name="Group 45"/>
                  <p:cNvGrpSpPr>
                    <a:grpSpLocks/>
                  </p:cNvGrpSpPr>
                  <p:nvPr/>
                </p:nvGrpSpPr>
                <p:grpSpPr bwMode="auto">
                  <a:xfrm>
                    <a:off x="5386" y="2363"/>
                    <a:ext cx="203" cy="274"/>
                    <a:chOff x="4518" y="1650"/>
                    <a:chExt cx="203" cy="274"/>
                  </a:xfrm>
                </p:grpSpPr>
                <p:sp>
                  <p:nvSpPr>
                    <p:cNvPr id="215" name="Freeform 46"/>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sp>
                  <p:nvSpPr>
                    <p:cNvPr id="216" name="Freeform 47"/>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grpSp>
            </p:grpSp>
            <p:grpSp>
              <p:nvGrpSpPr>
                <p:cNvPr id="197" name="Group 41"/>
                <p:cNvGrpSpPr>
                  <a:grpSpLocks/>
                </p:cNvGrpSpPr>
                <p:nvPr/>
              </p:nvGrpSpPr>
              <p:grpSpPr bwMode="auto">
                <a:xfrm>
                  <a:off x="8088321" y="3644208"/>
                  <a:ext cx="731838" cy="241470"/>
                  <a:chOff x="5080" y="2363"/>
                  <a:chExt cx="461" cy="274"/>
                </a:xfrm>
              </p:grpSpPr>
              <p:grpSp>
                <p:nvGrpSpPr>
                  <p:cNvPr id="206" name="Group 42"/>
                  <p:cNvGrpSpPr>
                    <a:grpSpLocks/>
                  </p:cNvGrpSpPr>
                  <p:nvPr/>
                </p:nvGrpSpPr>
                <p:grpSpPr bwMode="auto">
                  <a:xfrm>
                    <a:off x="5182" y="2363"/>
                    <a:ext cx="203" cy="274"/>
                    <a:chOff x="4518" y="1650"/>
                    <a:chExt cx="203" cy="274"/>
                  </a:xfrm>
                </p:grpSpPr>
                <p:sp>
                  <p:nvSpPr>
                    <p:cNvPr id="211" name="Freeform 43"/>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sp>
                  <p:nvSpPr>
                    <p:cNvPr id="212" name="Freeform 44"/>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grpSp>
              <p:grpSp>
                <p:nvGrpSpPr>
                  <p:cNvPr id="207" name="Group 45"/>
                  <p:cNvGrpSpPr>
                    <a:grpSpLocks/>
                  </p:cNvGrpSpPr>
                  <p:nvPr/>
                </p:nvGrpSpPr>
                <p:grpSpPr bwMode="auto">
                  <a:xfrm>
                    <a:off x="5080" y="2363"/>
                    <a:ext cx="461" cy="274"/>
                    <a:chOff x="4212" y="1650"/>
                    <a:chExt cx="461" cy="274"/>
                  </a:xfrm>
                </p:grpSpPr>
                <p:sp>
                  <p:nvSpPr>
                    <p:cNvPr id="208" name="Freeform 46"/>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sp>
                  <p:nvSpPr>
                    <p:cNvPr id="209" name="Freeform 47"/>
                    <p:cNvSpPr>
                      <a:spLocks/>
                    </p:cNvSpPr>
                    <p:nvPr/>
                  </p:nvSpPr>
                  <p:spPr bwMode="auto">
                    <a:xfrm rot="10800000">
                      <a:off x="4619" y="1786"/>
                      <a:ext cx="54"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 name="connsiteX0" fmla="*/ 0 w 5294"/>
                        <a:gd name="connsiteY0" fmla="*/ 0 h 10000"/>
                        <a:gd name="connsiteX1" fmla="*/ 5294 w 5294"/>
                        <a:gd name="connsiteY1" fmla="*/ 10000 h 10000"/>
                      </a:gdLst>
                      <a:ahLst/>
                      <a:cxnLst>
                        <a:cxn ang="0">
                          <a:pos x="connsiteX0" y="connsiteY0"/>
                        </a:cxn>
                        <a:cxn ang="0">
                          <a:pos x="connsiteX1" y="connsiteY1"/>
                        </a:cxn>
                      </a:cxnLst>
                      <a:rect l="l" t="t" r="r" b="b"/>
                      <a:pathLst>
                        <a:path w="5294" h="10000">
                          <a:moveTo>
                            <a:pt x="0" y="0"/>
                          </a:moveTo>
                          <a:cubicBezTo>
                            <a:pt x="1667" y="0"/>
                            <a:pt x="3431" y="5000"/>
                            <a:pt x="5294" y="10000"/>
                          </a:cubicBezTo>
                        </a:path>
                      </a:pathLst>
                    </a:custGeom>
                    <a:noFill/>
                    <a:ln w="38100">
                      <a:solidFill>
                        <a:srgbClr val="E472D6"/>
                      </a:solidFill>
                      <a:round/>
                      <a:headEnd/>
                      <a:tailEnd/>
                    </a:ln>
                  </p:spPr>
                  <p:txBody>
                    <a:bodyPr/>
                    <a:lstStyle/>
                    <a:p>
                      <a:endParaRPr lang="de-DE" dirty="0"/>
                    </a:p>
                  </p:txBody>
                </p:sp>
                <p:sp>
                  <p:nvSpPr>
                    <p:cNvPr id="210" name="Freeform 47"/>
                    <p:cNvSpPr>
                      <a:spLocks/>
                    </p:cNvSpPr>
                    <p:nvPr/>
                  </p:nvSpPr>
                  <p:spPr bwMode="auto">
                    <a:xfrm rot="10800000">
                      <a:off x="4212"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grpSp>
            </p:grpSp>
            <p:grpSp>
              <p:nvGrpSpPr>
                <p:cNvPr id="198" name="Group 41"/>
                <p:cNvGrpSpPr>
                  <a:grpSpLocks/>
                </p:cNvGrpSpPr>
                <p:nvPr/>
              </p:nvGrpSpPr>
              <p:grpSpPr bwMode="auto">
                <a:xfrm>
                  <a:off x="8104386" y="3644208"/>
                  <a:ext cx="733426" cy="241470"/>
                  <a:chOff x="5026" y="2363"/>
                  <a:chExt cx="462" cy="274"/>
                </a:xfrm>
              </p:grpSpPr>
              <p:grpSp>
                <p:nvGrpSpPr>
                  <p:cNvPr id="199" name="Group 42"/>
                  <p:cNvGrpSpPr>
                    <a:grpSpLocks/>
                  </p:cNvGrpSpPr>
                  <p:nvPr/>
                </p:nvGrpSpPr>
                <p:grpSpPr bwMode="auto">
                  <a:xfrm>
                    <a:off x="5026" y="2363"/>
                    <a:ext cx="359" cy="274"/>
                    <a:chOff x="4362" y="1650"/>
                    <a:chExt cx="359" cy="274"/>
                  </a:xfrm>
                </p:grpSpPr>
                <p:sp>
                  <p:nvSpPr>
                    <p:cNvPr id="203" name="Freeform 43"/>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sp>
                  <p:nvSpPr>
                    <p:cNvPr id="204" name="Freeform 44"/>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sp>
                  <p:nvSpPr>
                    <p:cNvPr id="205" name="Freeform 43"/>
                    <p:cNvSpPr>
                      <a:spLocks/>
                    </p:cNvSpPr>
                    <p:nvPr/>
                  </p:nvSpPr>
                  <p:spPr bwMode="auto">
                    <a:xfrm>
                      <a:off x="4362" y="1650"/>
                      <a:ext cx="54"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 name="connsiteX0" fmla="*/ 0 w 5294"/>
                        <a:gd name="connsiteY0" fmla="*/ 0 h 10000"/>
                        <a:gd name="connsiteX1" fmla="*/ 5294 w 5294"/>
                        <a:gd name="connsiteY1" fmla="*/ 10000 h 10000"/>
                      </a:gdLst>
                      <a:ahLst/>
                      <a:cxnLst>
                        <a:cxn ang="0">
                          <a:pos x="connsiteX0" y="connsiteY0"/>
                        </a:cxn>
                        <a:cxn ang="0">
                          <a:pos x="connsiteX1" y="connsiteY1"/>
                        </a:cxn>
                      </a:cxnLst>
                      <a:rect l="l" t="t" r="r" b="b"/>
                      <a:pathLst>
                        <a:path w="5294" h="10000">
                          <a:moveTo>
                            <a:pt x="0" y="0"/>
                          </a:moveTo>
                          <a:cubicBezTo>
                            <a:pt x="1667" y="0"/>
                            <a:pt x="3431" y="5000"/>
                            <a:pt x="5294" y="10000"/>
                          </a:cubicBezTo>
                        </a:path>
                      </a:pathLst>
                    </a:custGeom>
                    <a:noFill/>
                    <a:ln w="38100">
                      <a:solidFill>
                        <a:srgbClr val="FFFF00"/>
                      </a:solidFill>
                      <a:round/>
                      <a:headEnd/>
                      <a:tailEnd/>
                    </a:ln>
                  </p:spPr>
                  <p:txBody>
                    <a:bodyPr/>
                    <a:lstStyle/>
                    <a:p>
                      <a:endParaRPr lang="de-DE"/>
                    </a:p>
                  </p:txBody>
                </p:sp>
              </p:grpSp>
              <p:grpSp>
                <p:nvGrpSpPr>
                  <p:cNvPr id="200" name="Group 45"/>
                  <p:cNvGrpSpPr>
                    <a:grpSpLocks/>
                  </p:cNvGrpSpPr>
                  <p:nvPr/>
                </p:nvGrpSpPr>
                <p:grpSpPr bwMode="auto">
                  <a:xfrm>
                    <a:off x="5080" y="2363"/>
                    <a:ext cx="408" cy="274"/>
                    <a:chOff x="4212" y="1650"/>
                    <a:chExt cx="408" cy="274"/>
                  </a:xfrm>
                </p:grpSpPr>
                <p:sp>
                  <p:nvSpPr>
                    <p:cNvPr id="201" name="Freeform 46"/>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sp>
                  <p:nvSpPr>
                    <p:cNvPr id="202" name="Freeform 47"/>
                    <p:cNvSpPr>
                      <a:spLocks/>
                    </p:cNvSpPr>
                    <p:nvPr/>
                  </p:nvSpPr>
                  <p:spPr bwMode="auto">
                    <a:xfrm rot="10800000">
                      <a:off x="4212"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grpSp>
            </p:grpSp>
          </p:grpSp>
          <p:sp>
            <p:nvSpPr>
              <p:cNvPr id="193" name="Rechteck 192"/>
              <p:cNvSpPr/>
              <p:nvPr/>
            </p:nvSpPr>
            <p:spPr bwMode="auto">
              <a:xfrm rot="10800000">
                <a:off x="8054672" y="3471547"/>
                <a:ext cx="380292" cy="45114"/>
              </a:xfrm>
              <a:prstGeom prst="rect">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194" name="Rechteck 193"/>
              <p:cNvSpPr/>
              <p:nvPr/>
            </p:nvSpPr>
            <p:spPr bwMode="auto">
              <a:xfrm rot="16200000">
                <a:off x="8027069" y="3463786"/>
                <a:ext cx="380292" cy="45114"/>
              </a:xfrm>
              <a:prstGeom prst="rect">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195" name="Pfeil nach links 194"/>
              <p:cNvSpPr/>
              <p:nvPr/>
            </p:nvSpPr>
            <p:spPr bwMode="auto">
              <a:xfrm>
                <a:off x="8194658" y="3335557"/>
                <a:ext cx="647740" cy="320843"/>
              </a:xfrm>
              <a:prstGeom prst="leftArrow">
                <a:avLst>
                  <a:gd name="adj1" fmla="val 16135"/>
                  <a:gd name="adj2" fmla="val 95960"/>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grpSp>
      </p:grpSp>
      <p:sp>
        <p:nvSpPr>
          <p:cNvPr id="187" name="Ellipse 186"/>
          <p:cNvSpPr/>
          <p:nvPr/>
        </p:nvSpPr>
        <p:spPr>
          <a:xfrm>
            <a:off x="7903009" y="3319209"/>
            <a:ext cx="252268" cy="252268"/>
          </a:xfrm>
          <a:prstGeom prst="ellipse">
            <a:avLst/>
          </a:prstGeom>
          <a:solidFill>
            <a:srgbClr val="33669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Arial" pitchFamily="34" charset="0"/>
                <a:cs typeface="Arial" pitchFamily="34" charset="0"/>
              </a:rPr>
              <a:t>2</a:t>
            </a:r>
          </a:p>
        </p:txBody>
      </p:sp>
      <p:sp>
        <p:nvSpPr>
          <p:cNvPr id="188" name="Left-Right Arrow 143"/>
          <p:cNvSpPr/>
          <p:nvPr/>
        </p:nvSpPr>
        <p:spPr>
          <a:xfrm rot="2301430">
            <a:off x="6692044" y="3162324"/>
            <a:ext cx="1412396"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nvGrpSpPr>
          <p:cNvPr id="4" name="Gruppieren 3"/>
          <p:cNvGrpSpPr/>
          <p:nvPr/>
        </p:nvGrpSpPr>
        <p:grpSpPr>
          <a:xfrm>
            <a:off x="4303655" y="2564904"/>
            <a:ext cx="3115928" cy="2475906"/>
            <a:chOff x="4303655" y="2564904"/>
            <a:chExt cx="3115928" cy="2475906"/>
          </a:xfrm>
        </p:grpSpPr>
        <p:grpSp>
          <p:nvGrpSpPr>
            <p:cNvPr id="150" name="Gruppieren 149"/>
            <p:cNvGrpSpPr/>
            <p:nvPr/>
          </p:nvGrpSpPr>
          <p:grpSpPr>
            <a:xfrm>
              <a:off x="4311350" y="3680285"/>
              <a:ext cx="3108233" cy="1360525"/>
              <a:chOff x="4179631" y="2920175"/>
              <a:chExt cx="3108233" cy="1360525"/>
            </a:xfrm>
          </p:grpSpPr>
          <p:grpSp>
            <p:nvGrpSpPr>
              <p:cNvPr id="163" name="Gruppieren 162"/>
              <p:cNvGrpSpPr/>
              <p:nvPr/>
            </p:nvGrpSpPr>
            <p:grpSpPr>
              <a:xfrm>
                <a:off x="4179631" y="2920175"/>
                <a:ext cx="3108233" cy="1360525"/>
                <a:chOff x="957580" y="2662557"/>
                <a:chExt cx="3108233" cy="1360525"/>
              </a:xfrm>
            </p:grpSpPr>
            <p:sp>
              <p:nvSpPr>
                <p:cNvPr id="183" name="Rounded Rectangle 79"/>
                <p:cNvSpPr/>
                <p:nvPr/>
              </p:nvSpPr>
              <p:spPr bwMode="auto">
                <a:xfrm>
                  <a:off x="957580" y="2691082"/>
                  <a:ext cx="3108233" cy="133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184" name="Rounded Rectangle 80"/>
                <p:cNvSpPr/>
                <p:nvPr/>
              </p:nvSpPr>
              <p:spPr bwMode="auto">
                <a:xfrm>
                  <a:off x="1014926" y="2927472"/>
                  <a:ext cx="2978152"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185" name="TextBox 69"/>
                <p:cNvSpPr txBox="1"/>
                <p:nvPr/>
              </p:nvSpPr>
              <p:spPr>
                <a:xfrm>
                  <a:off x="957581" y="2662557"/>
                  <a:ext cx="3108232" cy="338554"/>
                </a:xfrm>
                <a:prstGeom prst="rect">
                  <a:avLst/>
                </a:prstGeom>
                <a:noFill/>
              </p:spPr>
              <p:txBody>
                <a:bodyPr wrap="square" rtlCol="0" anchor="ctr">
                  <a:spAutoFit/>
                </a:bodyPr>
                <a:lstStyle/>
                <a:p>
                  <a:pPr algn="ctr"/>
                  <a:r>
                    <a:rPr lang="en-US" sz="1600" b="1" dirty="0" smtClean="0">
                      <a:latin typeface="Arial" pitchFamily="34" charset="0"/>
                      <a:cs typeface="Arial" pitchFamily="34" charset="0"/>
                    </a:rPr>
                    <a:t>SYSTEM LEVEL MODEL</a:t>
                  </a:r>
                </a:p>
              </p:txBody>
            </p:sp>
          </p:grpSp>
          <p:grpSp>
            <p:nvGrpSpPr>
              <p:cNvPr id="164" name="Gruppieren 163"/>
              <p:cNvGrpSpPr/>
              <p:nvPr/>
            </p:nvGrpSpPr>
            <p:grpSpPr>
              <a:xfrm>
                <a:off x="4292729" y="3232251"/>
                <a:ext cx="2875697" cy="900854"/>
                <a:chOff x="4292729" y="3232251"/>
                <a:chExt cx="2875697" cy="900854"/>
              </a:xfrm>
            </p:grpSpPr>
            <p:grpSp>
              <p:nvGrpSpPr>
                <p:cNvPr id="165" name="Gruppieren 91"/>
                <p:cNvGrpSpPr/>
                <p:nvPr/>
              </p:nvGrpSpPr>
              <p:grpSpPr>
                <a:xfrm>
                  <a:off x="4292729" y="3237877"/>
                  <a:ext cx="924864" cy="895228"/>
                  <a:chOff x="4166646" y="3185785"/>
                  <a:chExt cx="1111737" cy="1076114"/>
                </a:xfrm>
              </p:grpSpPr>
              <p:sp>
                <p:nvSpPr>
                  <p:cNvPr id="174" name="Rectangle 65"/>
                  <p:cNvSpPr/>
                  <p:nvPr/>
                </p:nvSpPr>
                <p:spPr bwMode="auto">
                  <a:xfrm>
                    <a:off x="4166646" y="3185785"/>
                    <a:ext cx="1111737" cy="1076114"/>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Control</a:t>
                    </a:r>
                  </a:p>
                </p:txBody>
              </p:sp>
              <p:grpSp>
                <p:nvGrpSpPr>
                  <p:cNvPr id="175" name="Gruppieren 75"/>
                  <p:cNvGrpSpPr/>
                  <p:nvPr/>
                </p:nvGrpSpPr>
                <p:grpSpPr>
                  <a:xfrm>
                    <a:off x="4247182" y="3496079"/>
                    <a:ext cx="952863" cy="323445"/>
                    <a:chOff x="-210741" y="5570873"/>
                    <a:chExt cx="3549965" cy="1205020"/>
                  </a:xfrm>
                </p:grpSpPr>
                <p:sp>
                  <p:nvSpPr>
                    <p:cNvPr id="176" name="Abgerundetes Rechteck 175"/>
                    <p:cNvSpPr/>
                    <p:nvPr/>
                  </p:nvSpPr>
                  <p:spPr>
                    <a:xfrm>
                      <a:off x="1753442" y="5570873"/>
                      <a:ext cx="616968" cy="457517"/>
                    </a:xfrm>
                    <a:prstGeom prst="roundRect">
                      <a:avLst/>
                    </a:prstGeom>
                    <a:solidFill>
                      <a:srgbClr val="777777"/>
                    </a:solidFill>
                    <a:ln w="381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1"/>
                    </a:p>
                  </p:txBody>
                </p:sp>
                <p:cxnSp>
                  <p:nvCxnSpPr>
                    <p:cNvPr id="177" name="Gerade Verbindung mit Pfeil 176"/>
                    <p:cNvCxnSpPr>
                      <a:stCxn id="176" idx="1"/>
                    </p:cNvCxnSpPr>
                    <p:nvPr/>
                  </p:nvCxnSpPr>
                  <p:spPr>
                    <a:xfrm rot="10800000">
                      <a:off x="1078579" y="5799410"/>
                      <a:ext cx="674862" cy="222"/>
                    </a:xfrm>
                    <a:prstGeom prst="straightConnector1">
                      <a:avLst/>
                    </a:prstGeom>
                    <a:ln w="28575">
                      <a:solidFill>
                        <a:srgbClr val="7777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Abgerundetes Rechteck 177"/>
                    <p:cNvSpPr/>
                    <p:nvPr/>
                  </p:nvSpPr>
                  <p:spPr>
                    <a:xfrm>
                      <a:off x="477202" y="5570877"/>
                      <a:ext cx="616967" cy="457516"/>
                    </a:xfrm>
                    <a:prstGeom prst="roundRect">
                      <a:avLst/>
                    </a:prstGeom>
                    <a:solidFill>
                      <a:srgbClr val="333333"/>
                    </a:solidFill>
                    <a:ln w="381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1"/>
                    </a:p>
                  </p:txBody>
                </p:sp>
                <p:cxnSp>
                  <p:nvCxnSpPr>
                    <p:cNvPr id="179" name="Gerade Verbindung mit Pfeil 178"/>
                    <p:cNvCxnSpPr/>
                    <p:nvPr/>
                  </p:nvCxnSpPr>
                  <p:spPr>
                    <a:xfrm rot="10800000">
                      <a:off x="-210741" y="5799329"/>
                      <a:ext cx="652449" cy="309"/>
                    </a:xfrm>
                    <a:prstGeom prst="straightConnector1">
                      <a:avLst/>
                    </a:prstGeom>
                    <a:ln w="28575">
                      <a:solidFill>
                        <a:srgbClr val="33333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0" name="Freihandform 179"/>
                    <p:cNvSpPr/>
                    <p:nvPr/>
                  </p:nvSpPr>
                  <p:spPr>
                    <a:xfrm>
                      <a:off x="1409700" y="5792864"/>
                      <a:ext cx="1133476" cy="738347"/>
                    </a:xfrm>
                    <a:custGeom>
                      <a:avLst/>
                      <a:gdLst>
                        <a:gd name="connsiteX0" fmla="*/ 1123950 w 1133475"/>
                        <a:gd name="connsiteY0" fmla="*/ 0 h 485775"/>
                        <a:gd name="connsiteX1" fmla="*/ 1133475 w 1133475"/>
                        <a:gd name="connsiteY1" fmla="*/ 485775 h 485775"/>
                        <a:gd name="connsiteX2" fmla="*/ 0 w 1133475"/>
                        <a:gd name="connsiteY2" fmla="*/ 485775 h 485775"/>
                        <a:gd name="connsiteX3" fmla="*/ 0 w 1133475"/>
                        <a:gd name="connsiteY3" fmla="*/ 114300 h 485775"/>
                      </a:gdLst>
                      <a:ahLst/>
                      <a:cxnLst>
                        <a:cxn ang="0">
                          <a:pos x="connsiteX0" y="connsiteY0"/>
                        </a:cxn>
                        <a:cxn ang="0">
                          <a:pos x="connsiteX1" y="connsiteY1"/>
                        </a:cxn>
                        <a:cxn ang="0">
                          <a:pos x="connsiteX2" y="connsiteY2"/>
                        </a:cxn>
                        <a:cxn ang="0">
                          <a:pos x="connsiteX3" y="connsiteY3"/>
                        </a:cxn>
                      </a:cxnLst>
                      <a:rect l="l" t="t" r="r" b="b"/>
                      <a:pathLst>
                        <a:path w="1133475" h="485775">
                          <a:moveTo>
                            <a:pt x="1123950" y="0"/>
                          </a:moveTo>
                          <a:lnTo>
                            <a:pt x="1133475" y="485775"/>
                          </a:lnTo>
                          <a:lnTo>
                            <a:pt x="0" y="485775"/>
                          </a:lnTo>
                          <a:lnTo>
                            <a:pt x="0" y="114300"/>
                          </a:lnTo>
                        </a:path>
                      </a:pathLst>
                    </a:custGeom>
                    <a:ln w="28575">
                      <a:solidFill>
                        <a:srgbClr val="77777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b="1"/>
                    </a:p>
                  </p:txBody>
                </p:sp>
                <p:sp>
                  <p:nvSpPr>
                    <p:cNvPr id="181" name="Freihandform 180"/>
                    <p:cNvSpPr/>
                    <p:nvPr/>
                  </p:nvSpPr>
                  <p:spPr>
                    <a:xfrm>
                      <a:off x="58991" y="5802392"/>
                      <a:ext cx="2655637" cy="973501"/>
                    </a:xfrm>
                    <a:custGeom>
                      <a:avLst/>
                      <a:gdLst>
                        <a:gd name="connsiteX0" fmla="*/ 2419350 w 2419350"/>
                        <a:gd name="connsiteY0" fmla="*/ 0 h 638175"/>
                        <a:gd name="connsiteX1" fmla="*/ 2419350 w 2419350"/>
                        <a:gd name="connsiteY1" fmla="*/ 638175 h 638175"/>
                        <a:gd name="connsiteX2" fmla="*/ 0 w 2419350"/>
                        <a:gd name="connsiteY2" fmla="*/ 638175 h 638175"/>
                        <a:gd name="connsiteX3" fmla="*/ 0 w 2419350"/>
                        <a:gd name="connsiteY3" fmla="*/ 142875 h 638175"/>
                      </a:gdLst>
                      <a:ahLst/>
                      <a:cxnLst>
                        <a:cxn ang="0">
                          <a:pos x="connsiteX0" y="connsiteY0"/>
                        </a:cxn>
                        <a:cxn ang="0">
                          <a:pos x="connsiteX1" y="connsiteY1"/>
                        </a:cxn>
                        <a:cxn ang="0">
                          <a:pos x="connsiteX2" y="connsiteY2"/>
                        </a:cxn>
                        <a:cxn ang="0">
                          <a:pos x="connsiteX3" y="connsiteY3"/>
                        </a:cxn>
                      </a:cxnLst>
                      <a:rect l="l" t="t" r="r" b="b"/>
                      <a:pathLst>
                        <a:path w="2419350" h="638175">
                          <a:moveTo>
                            <a:pt x="2419350" y="0"/>
                          </a:moveTo>
                          <a:lnTo>
                            <a:pt x="2419350" y="638175"/>
                          </a:lnTo>
                          <a:lnTo>
                            <a:pt x="0" y="638175"/>
                          </a:lnTo>
                          <a:lnTo>
                            <a:pt x="0" y="142875"/>
                          </a:lnTo>
                        </a:path>
                      </a:pathLst>
                    </a:custGeom>
                    <a:ln w="28575">
                      <a:solidFill>
                        <a:srgbClr val="33333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b="1"/>
                    </a:p>
                  </p:txBody>
                </p:sp>
                <p:cxnSp>
                  <p:nvCxnSpPr>
                    <p:cNvPr id="182" name="Gerade Verbindung mit Pfeil 181"/>
                    <p:cNvCxnSpPr>
                      <a:endCxn id="176" idx="3"/>
                    </p:cNvCxnSpPr>
                    <p:nvPr/>
                  </p:nvCxnSpPr>
                  <p:spPr>
                    <a:xfrm rot="10800000" flipV="1">
                      <a:off x="2370414" y="5794832"/>
                      <a:ext cx="968810" cy="4795"/>
                    </a:xfrm>
                    <a:prstGeom prst="straightConnector1">
                      <a:avLst/>
                    </a:prstGeom>
                    <a:ln w="28575">
                      <a:solidFill>
                        <a:srgbClr val="7777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66" name="Gruppieren 165"/>
                <p:cNvGrpSpPr/>
                <p:nvPr/>
              </p:nvGrpSpPr>
              <p:grpSpPr>
                <a:xfrm>
                  <a:off x="5269370" y="3233467"/>
                  <a:ext cx="924864" cy="899638"/>
                  <a:chOff x="2496084" y="2975849"/>
                  <a:chExt cx="924864" cy="899638"/>
                </a:xfrm>
              </p:grpSpPr>
              <p:sp>
                <p:nvSpPr>
                  <p:cNvPr id="172" name="Rectangle 64"/>
                  <p:cNvSpPr/>
                  <p:nvPr/>
                </p:nvSpPr>
                <p:spPr bwMode="auto">
                  <a:xfrm>
                    <a:off x="2496084" y="2975849"/>
                    <a:ext cx="924864" cy="899638"/>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Mechanical</a:t>
                    </a:r>
                  </a:p>
                </p:txBody>
              </p:sp>
              <p:pic>
                <p:nvPicPr>
                  <p:cNvPr id="173" name="Picture 2" descr="5715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742285" y="2994084"/>
                    <a:ext cx="467739" cy="6929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7" name="Gruppieren 166"/>
                <p:cNvGrpSpPr/>
                <p:nvPr/>
              </p:nvGrpSpPr>
              <p:grpSpPr>
                <a:xfrm>
                  <a:off x="6213537" y="3232251"/>
                  <a:ext cx="954889" cy="900006"/>
                  <a:chOff x="6213537" y="3232251"/>
                  <a:chExt cx="954889" cy="900006"/>
                </a:xfrm>
              </p:grpSpPr>
              <p:sp>
                <p:nvSpPr>
                  <p:cNvPr id="168" name="Rectangle 41"/>
                  <p:cNvSpPr/>
                  <p:nvPr/>
                </p:nvSpPr>
                <p:spPr bwMode="auto">
                  <a:xfrm>
                    <a:off x="6243563" y="3232251"/>
                    <a:ext cx="924863" cy="900006"/>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mj-lt"/>
                      </a:rPr>
                      <a:t>Electrical</a:t>
                    </a:r>
                  </a:p>
                </p:txBody>
              </p:sp>
              <p:cxnSp>
                <p:nvCxnSpPr>
                  <p:cNvPr id="169" name="Gerade Verbindung mit Pfeil 168"/>
                  <p:cNvCxnSpPr/>
                  <p:nvPr/>
                </p:nvCxnSpPr>
                <p:spPr>
                  <a:xfrm flipV="1">
                    <a:off x="6482600" y="3416683"/>
                    <a:ext cx="648000" cy="324000"/>
                  </a:xfrm>
                  <a:prstGeom prst="straightConnector1">
                    <a:avLst/>
                  </a:prstGeom>
                  <a:ln w="38100">
                    <a:solidFill>
                      <a:srgbClr val="777777"/>
                    </a:solidFill>
                    <a:tailEnd type="arrow"/>
                  </a:ln>
                </p:spPr>
                <p:style>
                  <a:lnRef idx="1">
                    <a:schemeClr val="accent1"/>
                  </a:lnRef>
                  <a:fillRef idx="0">
                    <a:schemeClr val="accent1"/>
                  </a:fillRef>
                  <a:effectRef idx="0">
                    <a:schemeClr val="accent1"/>
                  </a:effectRef>
                  <a:fontRef idx="minor">
                    <a:schemeClr val="tx1"/>
                  </a:fontRef>
                </p:style>
              </p:cxnSp>
              <p:cxnSp>
                <p:nvCxnSpPr>
                  <p:cNvPr id="170" name="Gerade Verbindung mit Pfeil 169"/>
                  <p:cNvCxnSpPr/>
                  <p:nvPr/>
                </p:nvCxnSpPr>
                <p:spPr>
                  <a:xfrm>
                    <a:off x="6482600" y="3740683"/>
                    <a:ext cx="648000" cy="0"/>
                  </a:xfrm>
                  <a:prstGeom prst="straightConnector1">
                    <a:avLst/>
                  </a:prstGeom>
                  <a:ln w="38100">
                    <a:solidFill>
                      <a:srgbClr val="777777"/>
                    </a:solidFill>
                    <a:tailEnd type="arrow"/>
                  </a:ln>
                </p:spPr>
                <p:style>
                  <a:lnRef idx="1">
                    <a:schemeClr val="accent1"/>
                  </a:lnRef>
                  <a:fillRef idx="0">
                    <a:schemeClr val="accent1"/>
                  </a:fillRef>
                  <a:effectRef idx="0">
                    <a:schemeClr val="accent1"/>
                  </a:effectRef>
                  <a:fontRef idx="minor">
                    <a:schemeClr val="tx1"/>
                  </a:fontRef>
                </p:style>
              </p:cxnSp>
              <p:sp>
                <p:nvSpPr>
                  <p:cNvPr id="171" name="Textfeld 170"/>
                  <p:cNvSpPr txBox="1"/>
                  <p:nvPr/>
                </p:nvSpPr>
                <p:spPr>
                  <a:xfrm>
                    <a:off x="6213537" y="3236665"/>
                    <a:ext cx="453970" cy="523220"/>
                  </a:xfrm>
                  <a:prstGeom prst="rect">
                    <a:avLst/>
                  </a:prstGeom>
                  <a:noFill/>
                  <a:ln>
                    <a:noFill/>
                  </a:ln>
                </p:spPr>
                <p:txBody>
                  <a:bodyPr wrap="none" rtlCol="0" anchor="ctr">
                    <a:spAutoFit/>
                  </a:bodyPr>
                  <a:lstStyle/>
                  <a:p>
                    <a:r>
                      <a:rPr lang="el-GR" sz="2800" b="1" dirty="0" smtClean="0">
                        <a:solidFill>
                          <a:srgbClr val="777777"/>
                        </a:solidFill>
                        <a:latin typeface="Arial" pitchFamily="34" charset="0"/>
                        <a:cs typeface="Arial" pitchFamily="34" charset="0"/>
                      </a:rPr>
                      <a:t>ϕ</a:t>
                    </a:r>
                    <a:endParaRPr lang="en-US" sz="2800" b="1" dirty="0">
                      <a:solidFill>
                        <a:srgbClr val="777777"/>
                      </a:solidFill>
                      <a:latin typeface="Arial" pitchFamily="34" charset="0"/>
                      <a:cs typeface="Arial" pitchFamily="34" charset="0"/>
                    </a:endParaRPr>
                  </a:p>
                </p:txBody>
              </p:sp>
            </p:grpSp>
          </p:grpSp>
        </p:grpSp>
        <p:grpSp>
          <p:nvGrpSpPr>
            <p:cNvPr id="152" name="Gruppieren 151"/>
            <p:cNvGrpSpPr/>
            <p:nvPr/>
          </p:nvGrpSpPr>
          <p:grpSpPr>
            <a:xfrm>
              <a:off x="4303655" y="2564904"/>
              <a:ext cx="3108233" cy="782885"/>
              <a:chOff x="5104571" y="1685233"/>
              <a:chExt cx="3108233" cy="782885"/>
            </a:xfrm>
          </p:grpSpPr>
          <p:sp>
            <p:nvSpPr>
              <p:cNvPr id="156" name="AutoShape 19"/>
              <p:cNvSpPr>
                <a:spLocks noChangeArrowheads="1"/>
              </p:cNvSpPr>
              <p:nvPr/>
            </p:nvSpPr>
            <p:spPr bwMode="auto">
              <a:xfrm>
                <a:off x="5104571" y="1716010"/>
                <a:ext cx="3108233" cy="752108"/>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endParaRPr lang="en-US" sz="1200" b="1">
                  <a:latin typeface="Arial" pitchFamily="34" charset="0"/>
                  <a:cs typeface="Arial" pitchFamily="34" charset="0"/>
                </a:endParaRPr>
              </a:p>
            </p:txBody>
          </p:sp>
          <p:sp>
            <p:nvSpPr>
              <p:cNvPr id="157" name="TextBox 67"/>
              <p:cNvSpPr txBox="1"/>
              <p:nvPr/>
            </p:nvSpPr>
            <p:spPr>
              <a:xfrm>
                <a:off x="5104571" y="1685233"/>
                <a:ext cx="3108233" cy="338554"/>
              </a:xfrm>
              <a:prstGeom prst="rect">
                <a:avLst/>
              </a:prstGeom>
              <a:noFill/>
              <a:ln>
                <a:noFill/>
              </a:ln>
            </p:spPr>
            <p:txBody>
              <a:bodyPr wrap="square" rtlCol="0" anchor="ctr">
                <a:spAutoFit/>
              </a:bodyPr>
              <a:lstStyle/>
              <a:p>
                <a:pPr algn="ctr"/>
                <a:r>
                  <a:rPr lang="en-US" sz="1600" b="1" dirty="0" smtClean="0">
                    <a:latin typeface="Arial" pitchFamily="34" charset="0"/>
                    <a:cs typeface="Arial" pitchFamily="34" charset="0"/>
                  </a:rPr>
                  <a:t>REQUIREMENTS</a:t>
                </a:r>
              </a:p>
            </p:txBody>
          </p:sp>
          <p:grpSp>
            <p:nvGrpSpPr>
              <p:cNvPr id="158" name="Gruppieren 157"/>
              <p:cNvGrpSpPr/>
              <p:nvPr/>
            </p:nvGrpSpPr>
            <p:grpSpPr>
              <a:xfrm>
                <a:off x="5465281" y="1969770"/>
                <a:ext cx="2348287" cy="452935"/>
                <a:chOff x="1318290" y="1712152"/>
                <a:chExt cx="2348287" cy="452935"/>
              </a:xfrm>
            </p:grpSpPr>
            <p:pic>
              <p:nvPicPr>
                <p:cNvPr id="159" name="Picture 76" descr="doc1.png"/>
                <p:cNvPicPr>
                  <a:picLocks noChangeAspect="1"/>
                </p:cNvPicPr>
                <p:nvPr/>
              </p:nvPicPr>
              <p:blipFill>
                <a:blip r:embed="rId3" cstate="print"/>
                <a:stretch>
                  <a:fillRect/>
                </a:stretch>
              </p:blipFill>
              <p:spPr>
                <a:xfrm>
                  <a:off x="1318290" y="1712152"/>
                  <a:ext cx="365270" cy="452935"/>
                </a:xfrm>
                <a:prstGeom prst="rect">
                  <a:avLst/>
                </a:prstGeom>
                <a:effectLst>
                  <a:outerShdw blurRad="50800" dist="38100" dir="2700000" algn="tl" rotWithShape="0">
                    <a:prstClr val="black">
                      <a:alpha val="40000"/>
                    </a:prstClr>
                  </a:outerShdw>
                </a:effectLst>
              </p:spPr>
            </p:pic>
            <p:pic>
              <p:nvPicPr>
                <p:cNvPr id="160" name="Picture 79" descr="doc1.png"/>
                <p:cNvPicPr>
                  <a:picLocks noChangeAspect="1"/>
                </p:cNvPicPr>
                <p:nvPr/>
              </p:nvPicPr>
              <p:blipFill>
                <a:blip r:embed="rId3" cstate="print"/>
                <a:stretch>
                  <a:fillRect/>
                </a:stretch>
              </p:blipFill>
              <p:spPr>
                <a:xfrm>
                  <a:off x="3301307" y="1712152"/>
                  <a:ext cx="365270" cy="452935"/>
                </a:xfrm>
                <a:prstGeom prst="rect">
                  <a:avLst/>
                </a:prstGeom>
                <a:effectLst>
                  <a:outerShdw blurRad="50800" dist="38100" dir="2700000" algn="tl" rotWithShape="0">
                    <a:prstClr val="black">
                      <a:alpha val="40000"/>
                    </a:prstClr>
                  </a:outerShdw>
                </a:effectLst>
              </p:spPr>
            </p:pic>
            <p:pic>
              <p:nvPicPr>
                <p:cNvPr id="161" name="Picture 77" descr="doc1.png"/>
                <p:cNvPicPr>
                  <a:picLocks noChangeAspect="1"/>
                </p:cNvPicPr>
                <p:nvPr/>
              </p:nvPicPr>
              <p:blipFill>
                <a:blip r:embed="rId3" cstate="print"/>
                <a:stretch>
                  <a:fillRect/>
                </a:stretch>
              </p:blipFill>
              <p:spPr>
                <a:xfrm>
                  <a:off x="2344754" y="1712152"/>
                  <a:ext cx="365270" cy="452935"/>
                </a:xfrm>
                <a:prstGeom prst="rect">
                  <a:avLst/>
                </a:prstGeom>
                <a:effectLst>
                  <a:outerShdw blurRad="50800" dist="38100" dir="2700000" algn="tl" rotWithShape="0">
                    <a:prstClr val="black">
                      <a:alpha val="40000"/>
                    </a:prstClr>
                  </a:outerShdw>
                </a:effectLst>
              </p:spPr>
            </p:pic>
          </p:grpSp>
        </p:grpSp>
        <p:grpSp>
          <p:nvGrpSpPr>
            <p:cNvPr id="153" name="Gruppieren 152"/>
            <p:cNvGrpSpPr/>
            <p:nvPr/>
          </p:nvGrpSpPr>
          <p:grpSpPr>
            <a:xfrm rot="467567">
              <a:off x="5243134" y="3090106"/>
              <a:ext cx="1140756" cy="812706"/>
              <a:chOff x="2262725" y="1968065"/>
              <a:chExt cx="1447610" cy="1031318"/>
            </a:xfrm>
            <a:effectLst/>
          </p:grpSpPr>
          <p:sp>
            <p:nvSpPr>
              <p:cNvPr id="154" name="Gebogener Pfeil 153"/>
              <p:cNvSpPr/>
              <p:nvPr/>
            </p:nvSpPr>
            <p:spPr>
              <a:xfrm rot="2700000">
                <a:off x="2679017" y="1968065"/>
                <a:ext cx="1031318" cy="1031318"/>
              </a:xfrm>
              <a:prstGeom prst="circularArrow">
                <a:avLst>
                  <a:gd name="adj1" fmla="val 12500"/>
                  <a:gd name="adj2" fmla="val 1142319"/>
                  <a:gd name="adj3" fmla="val 20457681"/>
                  <a:gd name="adj4" fmla="val 14974895"/>
                  <a:gd name="adj5" fmla="val 12500"/>
                </a:avLst>
              </a:prstGeom>
              <a:solidFill>
                <a:srgbClr val="C0C0C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55" name="Gebogener Pfeil 154"/>
              <p:cNvSpPr/>
              <p:nvPr/>
            </p:nvSpPr>
            <p:spPr>
              <a:xfrm rot="13500000">
                <a:off x="2262725" y="1968065"/>
                <a:ext cx="1031318" cy="1031318"/>
              </a:xfrm>
              <a:prstGeom prst="circularArrow">
                <a:avLst>
                  <a:gd name="adj1" fmla="val 12500"/>
                  <a:gd name="adj2" fmla="val 1142319"/>
                  <a:gd name="adj3" fmla="val 20457681"/>
                  <a:gd name="adj4" fmla="val 14974895"/>
                  <a:gd name="adj5" fmla="val 12500"/>
                </a:avLst>
              </a:prstGeom>
              <a:solidFill>
                <a:srgbClr val="C0C0C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sp>
          <p:nvSpPr>
            <p:cNvPr id="151" name="Ellipse 150"/>
            <p:cNvSpPr/>
            <p:nvPr/>
          </p:nvSpPr>
          <p:spPr>
            <a:xfrm>
              <a:off x="5466913" y="3346789"/>
              <a:ext cx="252268" cy="252268"/>
            </a:xfrm>
            <a:prstGeom prst="ellipse">
              <a:avLst/>
            </a:prstGeom>
            <a:solidFill>
              <a:srgbClr val="C0C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itchFamily="34" charset="0"/>
                  <a:cs typeface="Arial" pitchFamily="34" charset="0"/>
                </a:rPr>
                <a:t>1</a:t>
              </a:r>
            </a:p>
          </p:txBody>
        </p:sp>
      </p:grpSp>
      <p:sp>
        <p:nvSpPr>
          <p:cNvPr id="2" name="Titel 1"/>
          <p:cNvSpPr>
            <a:spLocks noGrp="1"/>
          </p:cNvSpPr>
          <p:nvPr>
            <p:ph type="title"/>
          </p:nvPr>
        </p:nvSpPr>
        <p:spPr/>
        <p:txBody>
          <a:bodyPr/>
          <a:lstStyle/>
          <a:p>
            <a:r>
              <a:rPr lang="en-US" dirty="0" smtClean="0"/>
              <a:t>Agenda</a:t>
            </a:r>
            <a:endParaRPr lang="en-US" dirty="0"/>
          </a:p>
        </p:txBody>
      </p:sp>
      <p:grpSp>
        <p:nvGrpSpPr>
          <p:cNvPr id="224" name="Gruppieren 223"/>
          <p:cNvGrpSpPr/>
          <p:nvPr/>
        </p:nvGrpSpPr>
        <p:grpSpPr>
          <a:xfrm>
            <a:off x="7345930" y="4242404"/>
            <a:ext cx="582239" cy="166369"/>
            <a:chOff x="7224786" y="3614372"/>
            <a:chExt cx="759668" cy="166369"/>
          </a:xfrm>
        </p:grpSpPr>
        <p:cxnSp>
          <p:nvCxnSpPr>
            <p:cNvPr id="225" name="Gerade Verbindung 224"/>
            <p:cNvCxnSpPr/>
            <p:nvPr/>
          </p:nvCxnSpPr>
          <p:spPr>
            <a:xfrm>
              <a:off x="7264454" y="3614372"/>
              <a:ext cx="720000" cy="0"/>
            </a:xfrm>
            <a:prstGeom prst="line">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Gerade Verbindung 225"/>
            <p:cNvCxnSpPr/>
            <p:nvPr/>
          </p:nvCxnSpPr>
          <p:spPr>
            <a:xfrm>
              <a:off x="7287864" y="3614700"/>
              <a:ext cx="648000" cy="0"/>
            </a:xfrm>
            <a:prstGeom prst="line">
              <a:avLst/>
            </a:prstGeom>
            <a:ln w="38100">
              <a:solidFill>
                <a:srgbClr val="80808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nvCxnSpPr>
          <p:spPr>
            <a:xfrm>
              <a:off x="7224786" y="3780741"/>
              <a:ext cx="720000" cy="0"/>
            </a:xfrm>
            <a:prstGeom prst="line">
              <a:avLst/>
            </a:prstGeom>
            <a:ln w="762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nvCxnSpPr>
          <p:spPr>
            <a:xfrm>
              <a:off x="7280169" y="3780741"/>
              <a:ext cx="648000" cy="0"/>
            </a:xfrm>
            <a:prstGeom prst="line">
              <a:avLst/>
            </a:prstGeom>
            <a:ln w="38100">
              <a:solidFill>
                <a:srgbClr val="80808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3" name="Ellipse 222"/>
          <p:cNvSpPr/>
          <p:nvPr/>
        </p:nvSpPr>
        <p:spPr>
          <a:xfrm>
            <a:off x="7524328" y="3896812"/>
            <a:ext cx="252268" cy="252268"/>
          </a:xfrm>
          <a:prstGeom prst="ellipse">
            <a:avLst/>
          </a:prstGeom>
          <a:solidFill>
            <a:srgbClr val="33669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itchFamily="34" charset="0"/>
                <a:cs typeface="Arial" pitchFamily="34" charset="0"/>
              </a:rPr>
              <a:t>3</a:t>
            </a:r>
            <a:endParaRPr lang="en-US" sz="1400" b="1" dirty="0" smtClean="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72906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1" nodeType="clickEffect">
                                  <p:stCondLst>
                                    <p:cond delay="0"/>
                                  </p:stCondLst>
                                  <p:childTnLst>
                                    <p:set>
                                      <p:cBhvr>
                                        <p:cTn id="11" dur="1" fill="hold">
                                          <p:stCondLst>
                                            <p:cond delay="0"/>
                                          </p:stCondLst>
                                        </p:cTn>
                                        <p:tgtEl>
                                          <p:spTgt spid="188"/>
                                        </p:tgtEl>
                                        <p:attrNameLst>
                                          <p:attrName>style.visibility</p:attrName>
                                        </p:attrNameLst>
                                      </p:cBhvr>
                                      <p:to>
                                        <p:strVal val="visible"/>
                                      </p:to>
                                    </p:set>
                                    <p:animEffect transition="in" filter="wipe(left)">
                                      <p:cBhvr>
                                        <p:cTn id="12" dur="500"/>
                                        <p:tgtEl>
                                          <p:spTgt spid="188"/>
                                        </p:tgtEl>
                                      </p:cBhvr>
                                    </p:animEffect>
                                  </p:childTnLst>
                                </p:cTn>
                              </p:par>
                              <p:par>
                                <p:cTn id="13" presetID="10" presetClass="entr" presetSubtype="0" fill="hold" nodeType="withEffect">
                                  <p:stCondLst>
                                    <p:cond delay="250"/>
                                  </p:stCondLst>
                                  <p:childTnLst>
                                    <p:set>
                                      <p:cBhvr>
                                        <p:cTn id="14" dur="1" fill="hold">
                                          <p:stCondLst>
                                            <p:cond delay="0"/>
                                          </p:stCondLst>
                                        </p:cTn>
                                        <p:tgtEl>
                                          <p:spTgt spid="186"/>
                                        </p:tgtEl>
                                        <p:attrNameLst>
                                          <p:attrName>style.visibility</p:attrName>
                                        </p:attrNameLst>
                                      </p:cBhvr>
                                      <p:to>
                                        <p:strVal val="visible"/>
                                      </p:to>
                                    </p:set>
                                    <p:animEffect transition="in" filter="fade">
                                      <p:cBhvr>
                                        <p:cTn id="15" dur="500"/>
                                        <p:tgtEl>
                                          <p:spTgt spid="186"/>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87"/>
                                        </p:tgtEl>
                                        <p:attrNameLst>
                                          <p:attrName>style.visibility</p:attrName>
                                        </p:attrNameLst>
                                      </p:cBhvr>
                                      <p:to>
                                        <p:strVal val="visible"/>
                                      </p:to>
                                    </p:set>
                                    <p:animEffect transition="in" filter="fade">
                                      <p:cBhvr>
                                        <p:cTn id="18" dur="500"/>
                                        <p:tgtEl>
                                          <p:spTgt spid="18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4"/>
                                        </p:tgtEl>
                                        <p:attrNameLst>
                                          <p:attrName>style.visibility</p:attrName>
                                        </p:attrNameLst>
                                      </p:cBhvr>
                                      <p:to>
                                        <p:strVal val="visible"/>
                                      </p:to>
                                    </p:set>
                                    <p:animEffect transition="in" filter="fade">
                                      <p:cBhvr>
                                        <p:cTn id="23" dur="500"/>
                                        <p:tgtEl>
                                          <p:spTgt spid="224"/>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23"/>
                                        </p:tgtEl>
                                        <p:attrNameLst>
                                          <p:attrName>style.visibility</p:attrName>
                                        </p:attrNameLst>
                                      </p:cBhvr>
                                      <p:to>
                                        <p:strVal val="visible"/>
                                      </p:to>
                                    </p:set>
                                    <p:animEffect transition="in" filter="fade">
                                      <p:cBhvr>
                                        <p:cTn id="26"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nimBg="1"/>
      <p:bldP spid="188" grpId="1" animBg="1"/>
      <p:bldP spid="2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Aircraft Power Generation</a:t>
            </a:r>
            <a:br>
              <a:rPr lang="en-US" dirty="0" smtClean="0"/>
            </a:br>
            <a:r>
              <a:rPr lang="en-US" sz="2400" dirty="0" smtClean="0"/>
              <a:t>Options</a:t>
            </a:r>
            <a:endParaRPr lang="en-US" sz="2400" dirty="0"/>
          </a:p>
        </p:txBody>
      </p:sp>
      <p:sp>
        <p:nvSpPr>
          <p:cNvPr id="14" name="Inhaltsplatzhalter 13"/>
          <p:cNvSpPr>
            <a:spLocks noGrp="1"/>
          </p:cNvSpPr>
          <p:nvPr>
            <p:ph idx="1"/>
          </p:nvPr>
        </p:nvSpPr>
        <p:spPr/>
        <p:txBody>
          <a:bodyPr/>
          <a:lstStyle/>
          <a:p>
            <a:r>
              <a:rPr lang="en-US" dirty="0" smtClean="0"/>
              <a:t>Several options currently</a:t>
            </a:r>
            <a:br>
              <a:rPr lang="en-US" dirty="0" smtClean="0"/>
            </a:br>
            <a:r>
              <a:rPr lang="en-US" dirty="0" smtClean="0"/>
              <a:t>in use (commercial, military)</a:t>
            </a:r>
          </a:p>
          <a:p>
            <a:pPr lvl="1"/>
            <a:endParaRPr lang="en-US" dirty="0"/>
          </a:p>
          <a:p>
            <a:r>
              <a:rPr lang="en-US" dirty="0" smtClean="0"/>
              <a:t>Common components:</a:t>
            </a:r>
          </a:p>
          <a:p>
            <a:pPr lvl="1"/>
            <a:r>
              <a:rPr lang="en-US" dirty="0" smtClean="0"/>
              <a:t>Generator</a:t>
            </a:r>
          </a:p>
          <a:p>
            <a:pPr lvl="1"/>
            <a:r>
              <a:rPr lang="en-US" dirty="0" smtClean="0"/>
              <a:t>Power electronics</a:t>
            </a:r>
            <a:br>
              <a:rPr lang="en-US" dirty="0" smtClean="0"/>
            </a:br>
            <a:r>
              <a:rPr lang="en-US" dirty="0" smtClean="0"/>
              <a:t>to convert power</a:t>
            </a:r>
            <a:endParaRPr lang="en-US" dirty="0"/>
          </a:p>
        </p:txBody>
      </p:sp>
      <p:sp>
        <p:nvSpPr>
          <p:cNvPr id="223" name="Textfeld 222"/>
          <p:cNvSpPr txBox="1"/>
          <p:nvPr/>
        </p:nvSpPr>
        <p:spPr>
          <a:xfrm>
            <a:off x="5056984" y="1015693"/>
            <a:ext cx="3108543" cy="369332"/>
          </a:xfrm>
          <a:prstGeom prst="rect">
            <a:avLst/>
          </a:prstGeom>
          <a:solidFill>
            <a:schemeClr val="bg1"/>
          </a:solidFill>
          <a:ln>
            <a:solidFill>
              <a:srgbClr val="808080"/>
            </a:solidFill>
          </a:ln>
          <a:effectLst>
            <a:outerShdw blurRad="50800" dist="38100" dir="2700000" algn="tl" rotWithShape="0">
              <a:prstClr val="black">
                <a:alpha val="40000"/>
              </a:prstClr>
            </a:outerShdw>
          </a:effectLst>
        </p:spPr>
        <p:txBody>
          <a:bodyPr wrap="none" rtlCol="0">
            <a:spAutoFit/>
          </a:bodyPr>
          <a:lstStyle/>
          <a:p>
            <a:r>
              <a:rPr lang="en-US" b="1" dirty="0" smtClean="0">
                <a:latin typeface="Arial" pitchFamily="34" charset="0"/>
                <a:cs typeface="Arial" pitchFamily="34" charset="0"/>
              </a:rPr>
              <a:t>Integrated Drive Generator</a:t>
            </a:r>
            <a:endParaRPr lang="en-US" b="1" dirty="0">
              <a:latin typeface="Arial" pitchFamily="34" charset="0"/>
              <a:cs typeface="Arial" pitchFamily="34" charset="0"/>
            </a:endParaRPr>
          </a:p>
        </p:txBody>
      </p:sp>
      <p:sp>
        <p:nvSpPr>
          <p:cNvPr id="224" name="Textfeld 223"/>
          <p:cNvSpPr txBox="1"/>
          <p:nvPr/>
        </p:nvSpPr>
        <p:spPr>
          <a:xfrm>
            <a:off x="5056984" y="2846162"/>
            <a:ext cx="3270447" cy="369332"/>
          </a:xfrm>
          <a:prstGeom prst="rect">
            <a:avLst/>
          </a:prstGeom>
          <a:solidFill>
            <a:schemeClr val="bg1"/>
          </a:solidFill>
          <a:ln>
            <a:solidFill>
              <a:srgbClr val="808080"/>
            </a:solidFill>
          </a:ln>
          <a:effectLst>
            <a:outerShdw blurRad="50800" dist="38100" dir="2700000" algn="tl" rotWithShape="0">
              <a:prstClr val="black">
                <a:alpha val="40000"/>
              </a:prstClr>
            </a:outerShdw>
          </a:effectLst>
        </p:spPr>
        <p:txBody>
          <a:bodyPr wrap="none" rtlCol="0">
            <a:spAutoFit/>
          </a:bodyPr>
          <a:lstStyle/>
          <a:p>
            <a:r>
              <a:rPr lang="en-US" b="1" dirty="0" smtClean="0">
                <a:latin typeface="Arial" pitchFamily="34" charset="0"/>
                <a:cs typeface="Arial" pitchFamily="34" charset="0"/>
              </a:rPr>
              <a:t>VSCF</a:t>
            </a:r>
            <a:r>
              <a:rPr lang="en-US" b="1" baseline="30000" dirty="0" smtClean="0">
                <a:latin typeface="Arial" pitchFamily="34" charset="0"/>
                <a:cs typeface="Arial" pitchFamily="34" charset="0"/>
              </a:rPr>
              <a:t>1</a:t>
            </a:r>
            <a:r>
              <a:rPr lang="en-US" b="1" dirty="0" smtClean="0">
                <a:latin typeface="Arial" pitchFamily="34" charset="0"/>
                <a:cs typeface="Arial" pitchFamily="34" charset="0"/>
              </a:rPr>
              <a:t> Gen., </a:t>
            </a:r>
            <a:r>
              <a:rPr lang="en-US" b="1" dirty="0" err="1" smtClean="0">
                <a:latin typeface="Arial" pitchFamily="34" charset="0"/>
                <a:cs typeface="Arial" pitchFamily="34" charset="0"/>
              </a:rPr>
              <a:t>Cycloconverter</a:t>
            </a:r>
            <a:endParaRPr lang="en-US" b="1" dirty="0">
              <a:latin typeface="Arial" pitchFamily="34" charset="0"/>
              <a:cs typeface="Arial" pitchFamily="34" charset="0"/>
            </a:endParaRPr>
          </a:p>
        </p:txBody>
      </p:sp>
      <p:sp>
        <p:nvSpPr>
          <p:cNvPr id="315" name="Textfeld 314"/>
          <p:cNvSpPr txBox="1"/>
          <p:nvPr/>
        </p:nvSpPr>
        <p:spPr>
          <a:xfrm>
            <a:off x="5056984" y="4754491"/>
            <a:ext cx="2377574" cy="369332"/>
          </a:xfrm>
          <a:prstGeom prst="rect">
            <a:avLst/>
          </a:prstGeom>
          <a:solidFill>
            <a:schemeClr val="bg1"/>
          </a:solidFill>
          <a:ln>
            <a:solidFill>
              <a:srgbClr val="808080"/>
            </a:solidFill>
          </a:ln>
          <a:effectLst>
            <a:outerShdw blurRad="50800" dist="38100" dir="2700000" algn="tl" rotWithShape="0">
              <a:prstClr val="black">
                <a:alpha val="40000"/>
              </a:prstClr>
            </a:outerShdw>
          </a:effectLst>
        </p:spPr>
        <p:txBody>
          <a:bodyPr wrap="none" rtlCol="0">
            <a:spAutoFit/>
          </a:bodyPr>
          <a:lstStyle/>
          <a:p>
            <a:r>
              <a:rPr lang="en-US" b="1" dirty="0" smtClean="0">
                <a:latin typeface="Arial" pitchFamily="34" charset="0"/>
                <a:cs typeface="Arial" pitchFamily="34" charset="0"/>
              </a:rPr>
              <a:t>VSCF Gen., DC Link</a:t>
            </a:r>
            <a:endParaRPr lang="en-US" b="1" dirty="0">
              <a:latin typeface="Arial" pitchFamily="34" charset="0"/>
              <a:cs typeface="Arial" pitchFamily="34" charset="0"/>
            </a:endParaRPr>
          </a:p>
        </p:txBody>
      </p:sp>
      <p:sp>
        <p:nvSpPr>
          <p:cNvPr id="9" name="Textfeld 8"/>
          <p:cNvSpPr txBox="1"/>
          <p:nvPr/>
        </p:nvSpPr>
        <p:spPr>
          <a:xfrm>
            <a:off x="5056984" y="6519446"/>
            <a:ext cx="3548536" cy="338554"/>
          </a:xfrm>
          <a:prstGeom prst="rect">
            <a:avLst/>
          </a:prstGeom>
          <a:noFill/>
        </p:spPr>
        <p:txBody>
          <a:bodyPr wrap="none" rtlCol="0">
            <a:spAutoFit/>
          </a:bodyPr>
          <a:lstStyle/>
          <a:p>
            <a:r>
              <a:rPr lang="en-US" sz="1600" baseline="30000" dirty="0" smtClean="0">
                <a:latin typeface="Arial" pitchFamily="34" charset="0"/>
                <a:cs typeface="Arial" pitchFamily="34" charset="0"/>
              </a:rPr>
              <a:t>1</a:t>
            </a:r>
            <a:r>
              <a:rPr lang="en-US" sz="1600" dirty="0" smtClean="0">
                <a:latin typeface="Arial" pitchFamily="34" charset="0"/>
                <a:cs typeface="Arial" pitchFamily="34" charset="0"/>
              </a:rPr>
              <a:t>Variable Speed Constant Frequency</a:t>
            </a:r>
            <a:endParaRPr lang="en-US" sz="1600" dirty="0">
              <a:latin typeface="Arial" pitchFamily="34" charset="0"/>
              <a:cs typeface="Arial" pitchFamily="34" charset="0"/>
            </a:endParaRPr>
          </a:p>
        </p:txBody>
      </p:sp>
      <p:grpSp>
        <p:nvGrpSpPr>
          <p:cNvPr id="3" name="Gruppieren 2"/>
          <p:cNvGrpSpPr/>
          <p:nvPr/>
        </p:nvGrpSpPr>
        <p:grpSpPr>
          <a:xfrm>
            <a:off x="5011023" y="1497289"/>
            <a:ext cx="3963745" cy="1267681"/>
            <a:chOff x="5011023" y="1497289"/>
            <a:chExt cx="3963745" cy="1267681"/>
          </a:xfrm>
        </p:grpSpPr>
        <p:grpSp>
          <p:nvGrpSpPr>
            <p:cNvPr id="5" name="Gruppieren 4"/>
            <p:cNvGrpSpPr/>
            <p:nvPr/>
          </p:nvGrpSpPr>
          <p:grpSpPr>
            <a:xfrm>
              <a:off x="5225676" y="1497289"/>
              <a:ext cx="2837367" cy="1155606"/>
              <a:chOff x="5590466" y="2043734"/>
              <a:chExt cx="2837367" cy="1155606"/>
            </a:xfrm>
          </p:grpSpPr>
          <p:grpSp>
            <p:nvGrpSpPr>
              <p:cNvPr id="205" name="Gruppieren 444"/>
              <p:cNvGrpSpPr/>
              <p:nvPr/>
            </p:nvGrpSpPr>
            <p:grpSpPr>
              <a:xfrm rot="10800000">
                <a:off x="6221008" y="2043734"/>
                <a:ext cx="2206825" cy="1155606"/>
                <a:chOff x="614009" y="2467041"/>
                <a:chExt cx="2537252" cy="1328638"/>
              </a:xfrm>
              <a:effectLst/>
            </p:grpSpPr>
            <p:grpSp>
              <p:nvGrpSpPr>
                <p:cNvPr id="211" name="Gruppieren 159"/>
                <p:cNvGrpSpPr/>
                <p:nvPr/>
              </p:nvGrpSpPr>
              <p:grpSpPr>
                <a:xfrm>
                  <a:off x="614009" y="3556540"/>
                  <a:ext cx="1840854" cy="128485"/>
                  <a:chOff x="614009" y="3417473"/>
                  <a:chExt cx="1840854" cy="128485"/>
                </a:xfrm>
              </p:grpSpPr>
              <p:sp>
                <p:nvSpPr>
                  <p:cNvPr id="279" name="Line 6"/>
                  <p:cNvSpPr>
                    <a:spLocks noChangeShapeType="1"/>
                  </p:cNvSpPr>
                  <p:nvPr/>
                </p:nvSpPr>
                <p:spPr bwMode="auto">
                  <a:xfrm rot="10800000">
                    <a:off x="757862" y="3481717"/>
                    <a:ext cx="1697001" cy="0"/>
                  </a:xfrm>
                  <a:prstGeom prst="line">
                    <a:avLst/>
                  </a:prstGeom>
                  <a:noFill/>
                  <a:ln w="38100">
                    <a:solidFill>
                      <a:schemeClr val="tx1"/>
                    </a:solidFill>
                    <a:round/>
                    <a:headEnd/>
                    <a:tailEnd/>
                  </a:ln>
                  <a:effectLst/>
                </p:spPr>
                <p:txBody>
                  <a:bodyPr/>
                  <a:lstStyle/>
                  <a:p>
                    <a:endParaRPr lang="de-DE"/>
                  </a:p>
                </p:txBody>
              </p:sp>
              <p:sp>
                <p:nvSpPr>
                  <p:cNvPr id="280" name="Oval 8"/>
                  <p:cNvSpPr>
                    <a:spLocks noChangeArrowheads="1"/>
                  </p:cNvSpPr>
                  <p:nvPr/>
                </p:nvSpPr>
                <p:spPr bwMode="auto">
                  <a:xfrm rot="10800000">
                    <a:off x="614009" y="3417473"/>
                    <a:ext cx="128485" cy="128485"/>
                  </a:xfrm>
                  <a:prstGeom prst="ellipse">
                    <a:avLst/>
                  </a:prstGeom>
                  <a:solidFill>
                    <a:schemeClr val="bg1"/>
                  </a:solidFill>
                  <a:ln w="38100">
                    <a:solidFill>
                      <a:schemeClr val="tx1"/>
                    </a:solidFill>
                    <a:round/>
                    <a:headEnd/>
                    <a:tailEnd/>
                  </a:ln>
                  <a:effectLst/>
                </p:spPr>
                <p:txBody>
                  <a:bodyPr wrap="none" anchor="ctr"/>
                  <a:lstStyle/>
                  <a:p>
                    <a:pPr algn="ctr"/>
                    <a:endParaRPr lang="de-DE"/>
                  </a:p>
                </p:txBody>
              </p:sp>
            </p:grpSp>
            <p:grpSp>
              <p:nvGrpSpPr>
                <p:cNvPr id="212" name="Gruppieren 160"/>
                <p:cNvGrpSpPr/>
                <p:nvPr/>
              </p:nvGrpSpPr>
              <p:grpSpPr>
                <a:xfrm>
                  <a:off x="614009" y="3055193"/>
                  <a:ext cx="1840854" cy="128485"/>
                  <a:chOff x="614009" y="3055193"/>
                  <a:chExt cx="1840854" cy="128485"/>
                </a:xfrm>
              </p:grpSpPr>
              <p:sp>
                <p:nvSpPr>
                  <p:cNvPr id="277" name="Line 10"/>
                  <p:cNvSpPr>
                    <a:spLocks noChangeShapeType="1"/>
                  </p:cNvSpPr>
                  <p:nvPr/>
                </p:nvSpPr>
                <p:spPr bwMode="auto">
                  <a:xfrm rot="10800000">
                    <a:off x="757862" y="3119437"/>
                    <a:ext cx="1697001" cy="0"/>
                  </a:xfrm>
                  <a:prstGeom prst="line">
                    <a:avLst/>
                  </a:prstGeom>
                  <a:noFill/>
                  <a:ln w="38100">
                    <a:solidFill>
                      <a:schemeClr val="tx1"/>
                    </a:solidFill>
                    <a:round/>
                    <a:headEnd/>
                    <a:tailEnd/>
                  </a:ln>
                  <a:effectLst/>
                </p:spPr>
                <p:txBody>
                  <a:bodyPr/>
                  <a:lstStyle/>
                  <a:p>
                    <a:endParaRPr lang="de-DE"/>
                  </a:p>
                </p:txBody>
              </p:sp>
              <p:sp>
                <p:nvSpPr>
                  <p:cNvPr id="278" name="Oval 12"/>
                  <p:cNvSpPr>
                    <a:spLocks noChangeArrowheads="1"/>
                  </p:cNvSpPr>
                  <p:nvPr/>
                </p:nvSpPr>
                <p:spPr bwMode="auto">
                  <a:xfrm rot="10800000">
                    <a:off x="614009" y="3055193"/>
                    <a:ext cx="128485" cy="128485"/>
                  </a:xfrm>
                  <a:prstGeom prst="ellipse">
                    <a:avLst/>
                  </a:prstGeom>
                  <a:solidFill>
                    <a:schemeClr val="bg1"/>
                  </a:solidFill>
                  <a:ln w="38100">
                    <a:solidFill>
                      <a:schemeClr val="tx1"/>
                    </a:solidFill>
                    <a:round/>
                    <a:headEnd/>
                    <a:tailEnd/>
                  </a:ln>
                  <a:effectLst/>
                </p:spPr>
                <p:txBody>
                  <a:bodyPr wrap="none" anchor="ctr"/>
                  <a:lstStyle/>
                  <a:p>
                    <a:pPr algn="ctr"/>
                    <a:endParaRPr lang="de-DE"/>
                  </a:p>
                </p:txBody>
              </p:sp>
            </p:grpSp>
            <p:grpSp>
              <p:nvGrpSpPr>
                <p:cNvPr id="213" name="Gruppieren 161"/>
                <p:cNvGrpSpPr/>
                <p:nvPr/>
              </p:nvGrpSpPr>
              <p:grpSpPr>
                <a:xfrm>
                  <a:off x="614009" y="2528328"/>
                  <a:ext cx="1840854" cy="128485"/>
                  <a:chOff x="614009" y="2653105"/>
                  <a:chExt cx="1840854" cy="128485"/>
                </a:xfrm>
              </p:grpSpPr>
              <p:sp>
                <p:nvSpPr>
                  <p:cNvPr id="275" name="Line 14"/>
                  <p:cNvSpPr>
                    <a:spLocks noChangeShapeType="1"/>
                  </p:cNvSpPr>
                  <p:nvPr/>
                </p:nvSpPr>
                <p:spPr bwMode="auto">
                  <a:xfrm rot="10800000">
                    <a:off x="757862" y="2717349"/>
                    <a:ext cx="1697001" cy="0"/>
                  </a:xfrm>
                  <a:prstGeom prst="line">
                    <a:avLst/>
                  </a:prstGeom>
                  <a:noFill/>
                  <a:ln w="38100">
                    <a:solidFill>
                      <a:schemeClr val="tx1"/>
                    </a:solidFill>
                    <a:round/>
                    <a:headEnd/>
                    <a:tailEnd/>
                  </a:ln>
                  <a:effectLst/>
                </p:spPr>
                <p:txBody>
                  <a:bodyPr/>
                  <a:lstStyle/>
                  <a:p>
                    <a:endParaRPr lang="de-DE"/>
                  </a:p>
                </p:txBody>
              </p:sp>
              <p:sp>
                <p:nvSpPr>
                  <p:cNvPr id="276" name="Oval 16"/>
                  <p:cNvSpPr>
                    <a:spLocks noChangeArrowheads="1"/>
                  </p:cNvSpPr>
                  <p:nvPr/>
                </p:nvSpPr>
                <p:spPr bwMode="auto">
                  <a:xfrm rot="10800000">
                    <a:off x="614009" y="2653105"/>
                    <a:ext cx="128485" cy="128485"/>
                  </a:xfrm>
                  <a:prstGeom prst="ellipse">
                    <a:avLst/>
                  </a:prstGeom>
                  <a:solidFill>
                    <a:schemeClr val="bg1"/>
                  </a:solidFill>
                  <a:ln w="38100">
                    <a:solidFill>
                      <a:schemeClr val="tx1"/>
                    </a:solidFill>
                    <a:round/>
                    <a:headEnd/>
                    <a:tailEnd/>
                  </a:ln>
                  <a:effectLst/>
                </p:spPr>
                <p:txBody>
                  <a:bodyPr wrap="none" anchor="ctr"/>
                  <a:lstStyle/>
                  <a:p>
                    <a:pPr algn="ctr"/>
                    <a:endParaRPr lang="de-DE"/>
                  </a:p>
                </p:txBody>
              </p:sp>
            </p:grpSp>
            <p:grpSp>
              <p:nvGrpSpPr>
                <p:cNvPr id="215" name="Gruppieren 162"/>
                <p:cNvGrpSpPr/>
                <p:nvPr/>
              </p:nvGrpSpPr>
              <p:grpSpPr>
                <a:xfrm>
                  <a:off x="2315377" y="2467041"/>
                  <a:ext cx="835884" cy="1328638"/>
                  <a:chOff x="1838329" y="2799519"/>
                  <a:chExt cx="471464" cy="749390"/>
                </a:xfrm>
                <a:effectLst/>
              </p:grpSpPr>
              <p:grpSp>
                <p:nvGrpSpPr>
                  <p:cNvPr id="216" name="Gruppieren 163"/>
                  <p:cNvGrpSpPr/>
                  <p:nvPr/>
                </p:nvGrpSpPr>
                <p:grpSpPr>
                  <a:xfrm>
                    <a:off x="1838329" y="2799519"/>
                    <a:ext cx="367284" cy="749390"/>
                    <a:chOff x="1081896" y="2593362"/>
                    <a:chExt cx="569356" cy="1161687"/>
                  </a:xfrm>
                </p:grpSpPr>
                <p:sp>
                  <p:nvSpPr>
                    <p:cNvPr id="272" name="Zylinder 271"/>
                    <p:cNvSpPr/>
                    <p:nvPr/>
                  </p:nvSpPr>
                  <p:spPr>
                    <a:xfrm rot="5400000">
                      <a:off x="781638" y="2893620"/>
                      <a:ext cx="1161682" cy="561165"/>
                    </a:xfrm>
                    <a:prstGeom prst="can">
                      <a:avLst>
                        <a:gd name="adj" fmla="val 66500"/>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0" scaled="0"/>
                      <a:tileRect/>
                    </a:gradFill>
                    <a:ln w="381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4" name="Ellipse 273"/>
                    <p:cNvSpPr/>
                    <p:nvPr/>
                  </p:nvSpPr>
                  <p:spPr>
                    <a:xfrm>
                      <a:off x="1372152" y="2593367"/>
                      <a:ext cx="279100" cy="1161682"/>
                    </a:xfrm>
                    <a:prstGeom prst="ellipse">
                      <a:avLst/>
                    </a:prstGeom>
                    <a:solidFill>
                      <a:srgbClr val="DDDDDD"/>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19" name="Gruppieren 164"/>
                  <p:cNvGrpSpPr/>
                  <p:nvPr/>
                </p:nvGrpSpPr>
                <p:grpSpPr>
                  <a:xfrm>
                    <a:off x="2090870" y="3124211"/>
                    <a:ext cx="218923" cy="99983"/>
                    <a:chOff x="1334689" y="3040246"/>
                    <a:chExt cx="586655" cy="267926"/>
                  </a:xfrm>
                </p:grpSpPr>
                <p:sp>
                  <p:nvSpPr>
                    <p:cNvPr id="270" name="Zylinder 269"/>
                    <p:cNvSpPr/>
                    <p:nvPr/>
                  </p:nvSpPr>
                  <p:spPr>
                    <a:xfrm rot="5400000">
                      <a:off x="1494055" y="2880883"/>
                      <a:ext cx="267923" cy="586655"/>
                    </a:xfrm>
                    <a:prstGeom prst="can">
                      <a:avLst>
                        <a:gd name="adj" fmla="val 46947"/>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0" scaled="0"/>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1" name="Ellipse 270"/>
                    <p:cNvSpPr/>
                    <p:nvPr/>
                  </p:nvSpPr>
                  <p:spPr>
                    <a:xfrm>
                      <a:off x="1793287" y="3040246"/>
                      <a:ext cx="125140" cy="267923"/>
                    </a:xfrm>
                    <a:prstGeom prst="ellipse">
                      <a:avLst/>
                    </a:prstGeom>
                    <a:solidFill>
                      <a:srgbClr val="DDDDDD"/>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grpSp>
          <p:sp>
            <p:nvSpPr>
              <p:cNvPr id="206" name="Nach unten gekrümmter Pfeil 205"/>
              <p:cNvSpPr/>
              <p:nvPr/>
            </p:nvSpPr>
            <p:spPr>
              <a:xfrm>
                <a:off x="6069319" y="2309295"/>
                <a:ext cx="539725" cy="445312"/>
              </a:xfrm>
              <a:prstGeom prst="curvedDownArrow">
                <a:avLst>
                  <a:gd name="adj1" fmla="val 18262"/>
                  <a:gd name="adj2" fmla="val 50000"/>
                  <a:gd name="adj3" fmla="val 25000"/>
                </a:avLst>
              </a:prstGeom>
              <a:solidFill>
                <a:srgbClr val="00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207" name="Würfel 206"/>
              <p:cNvSpPr/>
              <p:nvPr/>
            </p:nvSpPr>
            <p:spPr>
              <a:xfrm flipH="1">
                <a:off x="6044335" y="2132398"/>
                <a:ext cx="277818" cy="802742"/>
              </a:xfrm>
              <a:prstGeom prst="cube">
                <a:avLst>
                  <a:gd name="adj" fmla="val 59742"/>
                </a:avLst>
              </a:prstGeom>
              <a:gradFill flip="none" rotWithShape="1">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13500000" scaled="0"/>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Zylinder 208"/>
              <p:cNvSpPr/>
              <p:nvPr/>
            </p:nvSpPr>
            <p:spPr>
              <a:xfrm rot="16200000">
                <a:off x="5884305" y="2220552"/>
                <a:ext cx="154178" cy="337593"/>
              </a:xfrm>
              <a:prstGeom prst="can">
                <a:avLst>
                  <a:gd name="adj" fmla="val 46947"/>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0" scaled="0"/>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0" name="Nach unten gekrümmter Pfeil 209"/>
              <p:cNvSpPr/>
              <p:nvPr/>
            </p:nvSpPr>
            <p:spPr>
              <a:xfrm>
                <a:off x="5590466" y="2086639"/>
                <a:ext cx="539725" cy="445312"/>
              </a:xfrm>
              <a:prstGeom prst="curvedDownArrow">
                <a:avLst>
                  <a:gd name="adj1" fmla="val 18262"/>
                  <a:gd name="adj2" fmla="val 50000"/>
                  <a:gd name="adj3" fmla="val 25000"/>
                </a:avLst>
              </a:prstGeom>
              <a:gradFill flip="none" rotWithShape="1">
                <a:gsLst>
                  <a:gs pos="0">
                    <a:srgbClr val="0000D0"/>
                  </a:gs>
                  <a:gs pos="30000">
                    <a:srgbClr val="B805FF"/>
                  </a:gs>
                  <a:gs pos="64999">
                    <a:srgbClr val="BA0066"/>
                  </a:gs>
                  <a:gs pos="89999">
                    <a:srgbClr val="FF0000"/>
                  </a:gs>
                  <a:gs pos="100000">
                    <a:srgbClr val="FF8200"/>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grpSp>
        <p:sp>
          <p:nvSpPr>
            <p:cNvPr id="324" name="Textfeld 323"/>
            <p:cNvSpPr txBox="1"/>
            <p:nvPr/>
          </p:nvSpPr>
          <p:spPr>
            <a:xfrm>
              <a:off x="8140885" y="1793075"/>
              <a:ext cx="833883" cy="584775"/>
            </a:xfrm>
            <a:prstGeom prst="rect">
              <a:avLst/>
            </a:prstGeom>
            <a:noFill/>
          </p:spPr>
          <p:txBody>
            <a:bodyPr wrap="none" rtlCol="0">
              <a:spAutoFit/>
            </a:bodyPr>
            <a:lstStyle/>
            <a:p>
              <a:pPr algn="ctr"/>
              <a:r>
                <a:rPr lang="en-US" sz="1600" dirty="0" smtClean="0">
                  <a:latin typeface="Arial" pitchFamily="34" charset="0"/>
                  <a:cs typeface="Arial" pitchFamily="34" charset="0"/>
                </a:rPr>
                <a:t>400 Hz</a:t>
              </a:r>
            </a:p>
            <a:p>
              <a:pPr algn="ctr"/>
              <a:r>
                <a:rPr lang="en-US" sz="1600" dirty="0" smtClean="0">
                  <a:latin typeface="Arial" pitchFamily="34" charset="0"/>
                  <a:cs typeface="Arial" pitchFamily="34" charset="0"/>
                </a:rPr>
                <a:t>AC</a:t>
              </a:r>
              <a:endParaRPr lang="en-US" sz="1600" dirty="0">
                <a:latin typeface="Arial" pitchFamily="34" charset="0"/>
                <a:cs typeface="Arial" pitchFamily="34" charset="0"/>
              </a:endParaRPr>
            </a:p>
          </p:txBody>
        </p:sp>
        <p:sp>
          <p:nvSpPr>
            <p:cNvPr id="325" name="Textfeld 324"/>
            <p:cNvSpPr txBox="1"/>
            <p:nvPr/>
          </p:nvSpPr>
          <p:spPr>
            <a:xfrm>
              <a:off x="5011023" y="2303305"/>
              <a:ext cx="1027845" cy="461665"/>
            </a:xfrm>
            <a:prstGeom prst="rect">
              <a:avLst/>
            </a:prstGeom>
            <a:noFill/>
          </p:spPr>
          <p:txBody>
            <a:bodyPr wrap="none" rtlCol="0">
              <a:spAutoFit/>
            </a:bodyPr>
            <a:lstStyle/>
            <a:p>
              <a:pPr algn="ctr"/>
              <a:r>
                <a:rPr lang="en-US" sz="1200" dirty="0" smtClean="0">
                  <a:latin typeface="Arial" pitchFamily="34" charset="0"/>
                  <a:cs typeface="Arial" pitchFamily="34" charset="0"/>
                </a:rPr>
                <a:t>Constant</a:t>
              </a:r>
            </a:p>
            <a:p>
              <a:pPr algn="ctr"/>
              <a:r>
                <a:rPr lang="en-US" sz="1200" dirty="0" smtClean="0">
                  <a:latin typeface="Arial" pitchFamily="34" charset="0"/>
                  <a:cs typeface="Arial" pitchFamily="34" charset="0"/>
                </a:rPr>
                <a:t>Speed Drive</a:t>
              </a:r>
              <a:endParaRPr lang="en-US" sz="1200" dirty="0">
                <a:latin typeface="Arial" pitchFamily="34" charset="0"/>
                <a:cs typeface="Arial" pitchFamily="34" charset="0"/>
              </a:endParaRPr>
            </a:p>
          </p:txBody>
        </p:sp>
      </p:grpSp>
      <p:grpSp>
        <p:nvGrpSpPr>
          <p:cNvPr id="7" name="Gruppieren 6"/>
          <p:cNvGrpSpPr/>
          <p:nvPr/>
        </p:nvGrpSpPr>
        <p:grpSpPr>
          <a:xfrm>
            <a:off x="5656247" y="3246272"/>
            <a:ext cx="3318521" cy="1443552"/>
            <a:chOff x="5656247" y="3246272"/>
            <a:chExt cx="3318521" cy="1443552"/>
          </a:xfrm>
        </p:grpSpPr>
        <p:grpSp>
          <p:nvGrpSpPr>
            <p:cNvPr id="4" name="Gruppieren 3"/>
            <p:cNvGrpSpPr/>
            <p:nvPr/>
          </p:nvGrpSpPr>
          <p:grpSpPr>
            <a:xfrm>
              <a:off x="5656247" y="3246272"/>
              <a:ext cx="2406796" cy="1443552"/>
              <a:chOff x="4501875" y="-255272"/>
              <a:chExt cx="2406796" cy="1443552"/>
            </a:xfrm>
          </p:grpSpPr>
          <p:sp>
            <p:nvSpPr>
              <p:cNvPr id="283" name="Line 6"/>
              <p:cNvSpPr>
                <a:spLocks noChangeShapeType="1"/>
              </p:cNvSpPr>
              <p:nvPr/>
            </p:nvSpPr>
            <p:spPr bwMode="auto">
              <a:xfrm>
                <a:off x="5133110" y="30449"/>
                <a:ext cx="1656000" cy="0"/>
              </a:xfrm>
              <a:prstGeom prst="line">
                <a:avLst/>
              </a:prstGeom>
              <a:noFill/>
              <a:ln w="38100">
                <a:solidFill>
                  <a:schemeClr val="tx1"/>
                </a:solidFill>
                <a:round/>
                <a:headEnd/>
                <a:tailEnd/>
              </a:ln>
              <a:effectLst/>
            </p:spPr>
            <p:txBody>
              <a:bodyPr/>
              <a:lstStyle/>
              <a:p>
                <a:endParaRPr lang="de-DE"/>
              </a:p>
            </p:txBody>
          </p:sp>
          <p:sp>
            <p:nvSpPr>
              <p:cNvPr id="284" name="Oval 8"/>
              <p:cNvSpPr>
                <a:spLocks noChangeArrowheads="1"/>
              </p:cNvSpPr>
              <p:nvPr/>
            </p:nvSpPr>
            <p:spPr bwMode="auto">
              <a:xfrm>
                <a:off x="6796919" y="-25426"/>
                <a:ext cx="111752" cy="111752"/>
              </a:xfrm>
              <a:prstGeom prst="ellipse">
                <a:avLst/>
              </a:prstGeom>
              <a:solidFill>
                <a:schemeClr val="bg1"/>
              </a:solidFill>
              <a:ln w="38100">
                <a:solidFill>
                  <a:schemeClr val="tx1"/>
                </a:solidFill>
                <a:round/>
                <a:headEnd/>
                <a:tailEnd/>
              </a:ln>
              <a:effectLst/>
            </p:spPr>
            <p:txBody>
              <a:bodyPr wrap="none" anchor="ctr"/>
              <a:lstStyle/>
              <a:p>
                <a:pPr algn="ctr"/>
                <a:endParaRPr lang="de-DE"/>
              </a:p>
            </p:txBody>
          </p:sp>
          <p:sp>
            <p:nvSpPr>
              <p:cNvPr id="285" name="Line 10"/>
              <p:cNvSpPr>
                <a:spLocks noChangeShapeType="1"/>
              </p:cNvSpPr>
              <p:nvPr/>
            </p:nvSpPr>
            <p:spPr bwMode="auto">
              <a:xfrm>
                <a:off x="5133110" y="466504"/>
                <a:ext cx="1656000" cy="0"/>
              </a:xfrm>
              <a:prstGeom prst="line">
                <a:avLst/>
              </a:prstGeom>
              <a:noFill/>
              <a:ln w="38100">
                <a:solidFill>
                  <a:schemeClr val="tx1"/>
                </a:solidFill>
                <a:round/>
                <a:headEnd/>
                <a:tailEnd/>
              </a:ln>
              <a:effectLst/>
            </p:spPr>
            <p:txBody>
              <a:bodyPr/>
              <a:lstStyle/>
              <a:p>
                <a:endParaRPr lang="de-DE"/>
              </a:p>
            </p:txBody>
          </p:sp>
          <p:sp>
            <p:nvSpPr>
              <p:cNvPr id="286" name="Oval 12"/>
              <p:cNvSpPr>
                <a:spLocks noChangeArrowheads="1"/>
              </p:cNvSpPr>
              <p:nvPr/>
            </p:nvSpPr>
            <p:spPr bwMode="auto">
              <a:xfrm>
                <a:off x="6796918" y="410629"/>
                <a:ext cx="111752" cy="111752"/>
              </a:xfrm>
              <a:prstGeom prst="ellipse">
                <a:avLst/>
              </a:prstGeom>
              <a:solidFill>
                <a:schemeClr val="bg1"/>
              </a:solidFill>
              <a:ln w="38100">
                <a:solidFill>
                  <a:schemeClr val="tx1"/>
                </a:solidFill>
                <a:round/>
                <a:headEnd/>
                <a:tailEnd/>
              </a:ln>
              <a:effectLst/>
            </p:spPr>
            <p:txBody>
              <a:bodyPr wrap="none" anchor="ctr"/>
              <a:lstStyle/>
              <a:p>
                <a:pPr algn="ctr"/>
                <a:endParaRPr lang="de-DE"/>
              </a:p>
            </p:txBody>
          </p:sp>
          <p:sp>
            <p:nvSpPr>
              <p:cNvPr id="287" name="Line 14"/>
              <p:cNvSpPr>
                <a:spLocks noChangeShapeType="1"/>
              </p:cNvSpPr>
              <p:nvPr/>
            </p:nvSpPr>
            <p:spPr bwMode="auto">
              <a:xfrm>
                <a:off x="5133110" y="924754"/>
                <a:ext cx="1656000" cy="0"/>
              </a:xfrm>
              <a:prstGeom prst="line">
                <a:avLst/>
              </a:prstGeom>
              <a:noFill/>
              <a:ln w="38100">
                <a:solidFill>
                  <a:schemeClr val="tx1"/>
                </a:solidFill>
                <a:round/>
                <a:headEnd/>
                <a:tailEnd/>
              </a:ln>
              <a:effectLst/>
            </p:spPr>
            <p:txBody>
              <a:bodyPr/>
              <a:lstStyle/>
              <a:p>
                <a:endParaRPr lang="de-DE"/>
              </a:p>
            </p:txBody>
          </p:sp>
          <p:sp>
            <p:nvSpPr>
              <p:cNvPr id="288" name="Oval 16"/>
              <p:cNvSpPr>
                <a:spLocks noChangeArrowheads="1"/>
              </p:cNvSpPr>
              <p:nvPr/>
            </p:nvSpPr>
            <p:spPr bwMode="auto">
              <a:xfrm>
                <a:off x="6796918" y="868879"/>
                <a:ext cx="111752" cy="111752"/>
              </a:xfrm>
              <a:prstGeom prst="ellipse">
                <a:avLst/>
              </a:prstGeom>
              <a:solidFill>
                <a:schemeClr val="bg1"/>
              </a:solidFill>
              <a:ln w="38100">
                <a:solidFill>
                  <a:schemeClr val="tx1"/>
                </a:solidFill>
                <a:round/>
                <a:headEnd/>
                <a:tailEnd/>
              </a:ln>
              <a:effectLst/>
            </p:spPr>
            <p:txBody>
              <a:bodyPr wrap="none" anchor="ctr"/>
              <a:lstStyle/>
              <a:p>
                <a:pPr algn="ctr"/>
                <a:endParaRPr lang="de-DE"/>
              </a:p>
            </p:txBody>
          </p:sp>
          <p:grpSp>
            <p:nvGrpSpPr>
              <p:cNvPr id="289" name="Gruppieren 162"/>
              <p:cNvGrpSpPr/>
              <p:nvPr/>
            </p:nvGrpSpPr>
            <p:grpSpPr>
              <a:xfrm rot="10800000">
                <a:off x="4706184" y="-121667"/>
                <a:ext cx="727026" cy="1155603"/>
                <a:chOff x="1838329" y="2799518"/>
                <a:chExt cx="471464" cy="749388"/>
              </a:xfrm>
              <a:effectLst/>
            </p:grpSpPr>
            <p:grpSp>
              <p:nvGrpSpPr>
                <p:cNvPr id="290" name="Gruppieren 163"/>
                <p:cNvGrpSpPr/>
                <p:nvPr/>
              </p:nvGrpSpPr>
              <p:grpSpPr>
                <a:xfrm>
                  <a:off x="1838329" y="2799518"/>
                  <a:ext cx="367284" cy="749388"/>
                  <a:chOff x="1081896" y="2593364"/>
                  <a:chExt cx="569356" cy="1161685"/>
                </a:xfrm>
              </p:grpSpPr>
              <p:sp>
                <p:nvSpPr>
                  <p:cNvPr id="294" name="Zylinder 293"/>
                  <p:cNvSpPr/>
                  <p:nvPr/>
                </p:nvSpPr>
                <p:spPr>
                  <a:xfrm rot="5400000">
                    <a:off x="781638" y="2893622"/>
                    <a:ext cx="1161682" cy="561165"/>
                  </a:xfrm>
                  <a:prstGeom prst="can">
                    <a:avLst>
                      <a:gd name="adj" fmla="val 66500"/>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0" scaled="0"/>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5" name="Ellipse 294"/>
                  <p:cNvSpPr/>
                  <p:nvPr/>
                </p:nvSpPr>
                <p:spPr>
                  <a:xfrm>
                    <a:off x="1372152" y="2593367"/>
                    <a:ext cx="279100" cy="1161682"/>
                  </a:xfrm>
                  <a:prstGeom prst="ellipse">
                    <a:avLst/>
                  </a:prstGeom>
                  <a:solidFill>
                    <a:srgbClr val="DDDDDD"/>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91" name="Gruppieren 164"/>
                <p:cNvGrpSpPr/>
                <p:nvPr/>
              </p:nvGrpSpPr>
              <p:grpSpPr>
                <a:xfrm>
                  <a:off x="2090870" y="3124211"/>
                  <a:ext cx="218923" cy="99983"/>
                  <a:chOff x="1334689" y="3040246"/>
                  <a:chExt cx="586655" cy="267926"/>
                </a:xfrm>
              </p:grpSpPr>
              <p:sp>
                <p:nvSpPr>
                  <p:cNvPr id="292" name="Zylinder 291"/>
                  <p:cNvSpPr/>
                  <p:nvPr/>
                </p:nvSpPr>
                <p:spPr>
                  <a:xfrm rot="5400000">
                    <a:off x="1494055" y="2880883"/>
                    <a:ext cx="267923" cy="586655"/>
                  </a:xfrm>
                  <a:prstGeom prst="can">
                    <a:avLst>
                      <a:gd name="adj" fmla="val 46947"/>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0" scaled="0"/>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3" name="Ellipse 292"/>
                  <p:cNvSpPr/>
                  <p:nvPr/>
                </p:nvSpPr>
                <p:spPr>
                  <a:xfrm>
                    <a:off x="1793287" y="3040246"/>
                    <a:ext cx="125140" cy="267923"/>
                  </a:xfrm>
                  <a:prstGeom prst="ellipse">
                    <a:avLst/>
                  </a:prstGeom>
                  <a:solidFill>
                    <a:srgbClr val="DDDDDD"/>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296" name="Raute 295"/>
              <p:cNvSpPr/>
              <p:nvPr/>
            </p:nvSpPr>
            <p:spPr>
              <a:xfrm>
                <a:off x="5681152" y="-255272"/>
                <a:ext cx="794933" cy="1443552"/>
              </a:xfrm>
              <a:prstGeom prst="diamond">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13" name="Nach unten gekrümmter Pfeil 312"/>
              <p:cNvSpPr/>
              <p:nvPr/>
            </p:nvSpPr>
            <p:spPr>
              <a:xfrm>
                <a:off x="4501875" y="142214"/>
                <a:ext cx="539725" cy="445312"/>
              </a:xfrm>
              <a:prstGeom prst="curvedDownArrow">
                <a:avLst>
                  <a:gd name="adj1" fmla="val 18262"/>
                  <a:gd name="adj2" fmla="val 50000"/>
                  <a:gd name="adj3" fmla="val 25000"/>
                </a:avLst>
              </a:prstGeom>
              <a:gradFill flip="none" rotWithShape="1">
                <a:gsLst>
                  <a:gs pos="0">
                    <a:srgbClr val="0000D0"/>
                  </a:gs>
                  <a:gs pos="30000">
                    <a:srgbClr val="B805FF"/>
                  </a:gs>
                  <a:gs pos="64999">
                    <a:srgbClr val="BA0066"/>
                  </a:gs>
                  <a:gs pos="89999">
                    <a:srgbClr val="FF0000"/>
                  </a:gs>
                  <a:gs pos="100000">
                    <a:srgbClr val="FF8200"/>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grpSp>
        <p:sp>
          <p:nvSpPr>
            <p:cNvPr id="323" name="Textfeld 322"/>
            <p:cNvSpPr txBox="1"/>
            <p:nvPr/>
          </p:nvSpPr>
          <p:spPr>
            <a:xfrm>
              <a:off x="8140885" y="3675661"/>
              <a:ext cx="833883" cy="584775"/>
            </a:xfrm>
            <a:prstGeom prst="rect">
              <a:avLst/>
            </a:prstGeom>
            <a:noFill/>
          </p:spPr>
          <p:txBody>
            <a:bodyPr wrap="none" rtlCol="0">
              <a:spAutoFit/>
            </a:bodyPr>
            <a:lstStyle/>
            <a:p>
              <a:pPr algn="ctr"/>
              <a:r>
                <a:rPr lang="en-US" sz="1600" dirty="0" smtClean="0">
                  <a:latin typeface="Arial" pitchFamily="34" charset="0"/>
                  <a:cs typeface="Arial" pitchFamily="34" charset="0"/>
                </a:rPr>
                <a:t>400 Hz</a:t>
              </a:r>
            </a:p>
            <a:p>
              <a:pPr algn="ctr"/>
              <a:r>
                <a:rPr lang="en-US" sz="1600" dirty="0" smtClean="0">
                  <a:latin typeface="Arial" pitchFamily="34" charset="0"/>
                  <a:cs typeface="Arial" pitchFamily="34" charset="0"/>
                </a:rPr>
                <a:t>AC</a:t>
              </a:r>
              <a:endParaRPr lang="en-US" sz="1600" dirty="0">
                <a:latin typeface="Arial" pitchFamily="34" charset="0"/>
                <a:cs typeface="Arial" pitchFamily="34" charset="0"/>
              </a:endParaRPr>
            </a:p>
          </p:txBody>
        </p:sp>
        <p:sp>
          <p:nvSpPr>
            <p:cNvPr id="12" name="Textfeld 11"/>
            <p:cNvSpPr txBox="1"/>
            <p:nvPr/>
          </p:nvSpPr>
          <p:spPr>
            <a:xfrm>
              <a:off x="6828928" y="3708705"/>
              <a:ext cx="811441" cy="584775"/>
            </a:xfrm>
            <a:prstGeom prst="rect">
              <a:avLst/>
            </a:prstGeom>
            <a:noFill/>
          </p:spPr>
          <p:txBody>
            <a:bodyPr wrap="none" rtlCol="0">
              <a:spAutoFit/>
            </a:bodyPr>
            <a:lstStyle/>
            <a:p>
              <a:pPr algn="ctr"/>
              <a:r>
                <a:rPr lang="en-US" sz="1600" b="1" dirty="0" err="1" smtClean="0">
                  <a:solidFill>
                    <a:schemeClr val="bg1"/>
                  </a:solidFill>
                  <a:latin typeface="Arial" pitchFamily="34" charset="0"/>
                  <a:cs typeface="Arial" pitchFamily="34" charset="0"/>
                </a:rPr>
                <a:t>Cyclo</a:t>
              </a:r>
              <a:r>
                <a:rPr lang="en-US" sz="1600" b="1" dirty="0" smtClean="0">
                  <a:solidFill>
                    <a:schemeClr val="bg1"/>
                  </a:solidFill>
                  <a:latin typeface="Arial" pitchFamily="34" charset="0"/>
                  <a:cs typeface="Arial" pitchFamily="34" charset="0"/>
                </a:rPr>
                <a:t>-</a:t>
              </a:r>
              <a:br>
                <a:rPr lang="en-US" sz="1600" b="1" dirty="0" smtClean="0">
                  <a:solidFill>
                    <a:schemeClr val="bg1"/>
                  </a:solidFill>
                  <a:latin typeface="Arial" pitchFamily="34" charset="0"/>
                  <a:cs typeface="Arial" pitchFamily="34" charset="0"/>
                </a:rPr>
              </a:br>
              <a:r>
                <a:rPr lang="en-US" sz="1600" b="1" dirty="0" smtClean="0">
                  <a:solidFill>
                    <a:schemeClr val="bg1"/>
                  </a:solidFill>
                  <a:latin typeface="Arial" pitchFamily="34" charset="0"/>
                  <a:cs typeface="Arial" pitchFamily="34" charset="0"/>
                </a:rPr>
                <a:t>conv.</a:t>
              </a:r>
              <a:endParaRPr lang="en-US" sz="1600" b="1" dirty="0">
                <a:solidFill>
                  <a:schemeClr val="bg1"/>
                </a:solidFill>
                <a:latin typeface="Arial" pitchFamily="34" charset="0"/>
                <a:cs typeface="Arial" pitchFamily="34" charset="0"/>
              </a:endParaRPr>
            </a:p>
          </p:txBody>
        </p:sp>
      </p:grpSp>
      <p:grpSp>
        <p:nvGrpSpPr>
          <p:cNvPr id="8" name="Gruppieren 7"/>
          <p:cNvGrpSpPr/>
          <p:nvPr/>
        </p:nvGrpSpPr>
        <p:grpSpPr>
          <a:xfrm>
            <a:off x="5659946" y="5238912"/>
            <a:ext cx="3314822" cy="1176342"/>
            <a:chOff x="5659946" y="5238912"/>
            <a:chExt cx="3314822" cy="1176342"/>
          </a:xfrm>
        </p:grpSpPr>
        <p:cxnSp>
          <p:nvCxnSpPr>
            <p:cNvPr id="11" name="Gerade Verbindung 10"/>
            <p:cNvCxnSpPr/>
            <p:nvPr/>
          </p:nvCxnSpPr>
          <p:spPr>
            <a:xfrm>
              <a:off x="6921506" y="5542209"/>
              <a:ext cx="544192" cy="0"/>
            </a:xfrm>
            <a:prstGeom prst="line">
              <a:avLst/>
            </a:prstGeom>
            <a:noFill/>
            <a:ln w="38100">
              <a:solidFill>
                <a:schemeClr val="tx1"/>
              </a:solidFill>
              <a:round/>
              <a:headEnd/>
              <a:tailEnd/>
            </a:ln>
            <a:effectLst/>
          </p:spPr>
        </p:cxnSp>
        <p:cxnSp>
          <p:nvCxnSpPr>
            <p:cNvPr id="320" name="Gerade Verbindung 319"/>
            <p:cNvCxnSpPr/>
            <p:nvPr/>
          </p:nvCxnSpPr>
          <p:spPr>
            <a:xfrm>
              <a:off x="6921506" y="6101009"/>
              <a:ext cx="544192" cy="0"/>
            </a:xfrm>
            <a:prstGeom prst="line">
              <a:avLst/>
            </a:prstGeom>
            <a:noFill/>
            <a:ln w="38100">
              <a:solidFill>
                <a:schemeClr val="tx1"/>
              </a:solidFill>
              <a:round/>
              <a:headEnd/>
              <a:tailEnd/>
            </a:ln>
            <a:effectLst/>
          </p:spPr>
        </p:cxnSp>
        <p:grpSp>
          <p:nvGrpSpPr>
            <p:cNvPr id="2" name="Gruppieren 1"/>
            <p:cNvGrpSpPr/>
            <p:nvPr/>
          </p:nvGrpSpPr>
          <p:grpSpPr>
            <a:xfrm>
              <a:off x="5659946" y="5238912"/>
              <a:ext cx="2403097" cy="1176342"/>
              <a:chOff x="6961502" y="-121667"/>
              <a:chExt cx="2403097" cy="1176342"/>
            </a:xfrm>
          </p:grpSpPr>
          <p:sp>
            <p:nvSpPr>
              <p:cNvPr id="299" name="Line 6"/>
              <p:cNvSpPr>
                <a:spLocks noChangeShapeType="1"/>
              </p:cNvSpPr>
              <p:nvPr/>
            </p:nvSpPr>
            <p:spPr bwMode="auto">
              <a:xfrm>
                <a:off x="7590560" y="30449"/>
                <a:ext cx="576000" cy="0"/>
              </a:xfrm>
              <a:prstGeom prst="line">
                <a:avLst/>
              </a:prstGeom>
              <a:noFill/>
              <a:ln w="38100">
                <a:solidFill>
                  <a:schemeClr val="tx1"/>
                </a:solidFill>
                <a:round/>
                <a:headEnd/>
                <a:tailEnd/>
              </a:ln>
              <a:effectLst/>
            </p:spPr>
            <p:txBody>
              <a:bodyPr/>
              <a:lstStyle/>
              <a:p>
                <a:endParaRPr lang="de-DE"/>
              </a:p>
            </p:txBody>
          </p:sp>
          <p:sp>
            <p:nvSpPr>
              <p:cNvPr id="300" name="Oval 8"/>
              <p:cNvSpPr>
                <a:spLocks noChangeArrowheads="1"/>
              </p:cNvSpPr>
              <p:nvPr/>
            </p:nvSpPr>
            <p:spPr bwMode="auto">
              <a:xfrm>
                <a:off x="9252847" y="-25426"/>
                <a:ext cx="111752" cy="111752"/>
              </a:xfrm>
              <a:prstGeom prst="ellipse">
                <a:avLst/>
              </a:prstGeom>
              <a:solidFill>
                <a:schemeClr val="bg1"/>
              </a:solidFill>
              <a:ln w="38100">
                <a:solidFill>
                  <a:schemeClr val="tx1"/>
                </a:solidFill>
                <a:round/>
                <a:headEnd/>
                <a:tailEnd/>
              </a:ln>
              <a:effectLst/>
            </p:spPr>
            <p:txBody>
              <a:bodyPr wrap="none" anchor="ctr"/>
              <a:lstStyle/>
              <a:p>
                <a:pPr algn="ctr"/>
                <a:endParaRPr lang="de-DE"/>
              </a:p>
            </p:txBody>
          </p:sp>
          <p:sp>
            <p:nvSpPr>
              <p:cNvPr id="301" name="Line 10"/>
              <p:cNvSpPr>
                <a:spLocks noChangeShapeType="1"/>
              </p:cNvSpPr>
              <p:nvPr/>
            </p:nvSpPr>
            <p:spPr bwMode="auto">
              <a:xfrm>
                <a:off x="7590560" y="466504"/>
                <a:ext cx="576000" cy="0"/>
              </a:xfrm>
              <a:prstGeom prst="line">
                <a:avLst/>
              </a:prstGeom>
              <a:noFill/>
              <a:ln w="38100">
                <a:solidFill>
                  <a:schemeClr val="tx1"/>
                </a:solidFill>
                <a:round/>
                <a:headEnd/>
                <a:tailEnd/>
              </a:ln>
              <a:effectLst/>
            </p:spPr>
            <p:txBody>
              <a:bodyPr/>
              <a:lstStyle/>
              <a:p>
                <a:endParaRPr lang="de-DE"/>
              </a:p>
            </p:txBody>
          </p:sp>
          <p:sp>
            <p:nvSpPr>
              <p:cNvPr id="302" name="Oval 12"/>
              <p:cNvSpPr>
                <a:spLocks noChangeArrowheads="1"/>
              </p:cNvSpPr>
              <p:nvPr/>
            </p:nvSpPr>
            <p:spPr bwMode="auto">
              <a:xfrm>
                <a:off x="9252846" y="410629"/>
                <a:ext cx="111752" cy="111752"/>
              </a:xfrm>
              <a:prstGeom prst="ellipse">
                <a:avLst/>
              </a:prstGeom>
              <a:solidFill>
                <a:schemeClr val="bg1"/>
              </a:solidFill>
              <a:ln w="38100">
                <a:solidFill>
                  <a:schemeClr val="tx1"/>
                </a:solidFill>
                <a:round/>
                <a:headEnd/>
                <a:tailEnd/>
              </a:ln>
              <a:effectLst/>
            </p:spPr>
            <p:txBody>
              <a:bodyPr wrap="none" anchor="ctr"/>
              <a:lstStyle/>
              <a:p>
                <a:pPr algn="ctr"/>
                <a:endParaRPr lang="de-DE"/>
              </a:p>
            </p:txBody>
          </p:sp>
          <p:sp>
            <p:nvSpPr>
              <p:cNvPr id="303" name="Line 14"/>
              <p:cNvSpPr>
                <a:spLocks noChangeShapeType="1"/>
              </p:cNvSpPr>
              <p:nvPr/>
            </p:nvSpPr>
            <p:spPr bwMode="auto">
              <a:xfrm>
                <a:off x="7590560" y="924754"/>
                <a:ext cx="576000" cy="0"/>
              </a:xfrm>
              <a:prstGeom prst="line">
                <a:avLst/>
              </a:prstGeom>
              <a:noFill/>
              <a:ln w="38100">
                <a:solidFill>
                  <a:schemeClr val="tx1"/>
                </a:solidFill>
                <a:round/>
                <a:headEnd/>
                <a:tailEnd/>
              </a:ln>
              <a:effectLst/>
            </p:spPr>
            <p:txBody>
              <a:bodyPr/>
              <a:lstStyle/>
              <a:p>
                <a:endParaRPr lang="de-DE"/>
              </a:p>
            </p:txBody>
          </p:sp>
          <p:sp>
            <p:nvSpPr>
              <p:cNvPr id="304" name="Oval 16"/>
              <p:cNvSpPr>
                <a:spLocks noChangeArrowheads="1"/>
              </p:cNvSpPr>
              <p:nvPr/>
            </p:nvSpPr>
            <p:spPr bwMode="auto">
              <a:xfrm>
                <a:off x="9252846" y="868879"/>
                <a:ext cx="111752" cy="111752"/>
              </a:xfrm>
              <a:prstGeom prst="ellipse">
                <a:avLst/>
              </a:prstGeom>
              <a:solidFill>
                <a:schemeClr val="bg1"/>
              </a:solidFill>
              <a:ln w="38100">
                <a:solidFill>
                  <a:schemeClr val="tx1"/>
                </a:solidFill>
                <a:round/>
                <a:headEnd/>
                <a:tailEnd/>
              </a:ln>
              <a:effectLst/>
            </p:spPr>
            <p:txBody>
              <a:bodyPr wrap="none" anchor="ctr"/>
              <a:lstStyle/>
              <a:p>
                <a:pPr algn="ctr"/>
                <a:endParaRPr lang="de-DE"/>
              </a:p>
            </p:txBody>
          </p:sp>
          <p:grpSp>
            <p:nvGrpSpPr>
              <p:cNvPr id="305" name="Gruppieren 162"/>
              <p:cNvGrpSpPr/>
              <p:nvPr/>
            </p:nvGrpSpPr>
            <p:grpSpPr>
              <a:xfrm rot="10800000">
                <a:off x="7163634" y="-121667"/>
                <a:ext cx="727026" cy="1155603"/>
                <a:chOff x="1838329" y="2799518"/>
                <a:chExt cx="471464" cy="749388"/>
              </a:xfrm>
              <a:effectLst/>
            </p:grpSpPr>
            <p:grpSp>
              <p:nvGrpSpPr>
                <p:cNvPr id="306" name="Gruppieren 163"/>
                <p:cNvGrpSpPr/>
                <p:nvPr/>
              </p:nvGrpSpPr>
              <p:grpSpPr>
                <a:xfrm>
                  <a:off x="1838329" y="2799518"/>
                  <a:ext cx="367284" cy="749388"/>
                  <a:chOff x="1081896" y="2593364"/>
                  <a:chExt cx="569356" cy="1161685"/>
                </a:xfrm>
              </p:grpSpPr>
              <p:sp>
                <p:nvSpPr>
                  <p:cNvPr id="310" name="Zylinder 309"/>
                  <p:cNvSpPr/>
                  <p:nvPr/>
                </p:nvSpPr>
                <p:spPr>
                  <a:xfrm rot="5400000">
                    <a:off x="781638" y="2893622"/>
                    <a:ext cx="1161682" cy="561165"/>
                  </a:xfrm>
                  <a:prstGeom prst="can">
                    <a:avLst>
                      <a:gd name="adj" fmla="val 66500"/>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0" scaled="0"/>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1" name="Ellipse 310"/>
                  <p:cNvSpPr/>
                  <p:nvPr/>
                </p:nvSpPr>
                <p:spPr>
                  <a:xfrm>
                    <a:off x="1372152" y="2593367"/>
                    <a:ext cx="279100" cy="1161682"/>
                  </a:xfrm>
                  <a:prstGeom prst="ellipse">
                    <a:avLst/>
                  </a:prstGeom>
                  <a:solidFill>
                    <a:srgbClr val="DDDDDD"/>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07" name="Gruppieren 164"/>
                <p:cNvGrpSpPr/>
                <p:nvPr/>
              </p:nvGrpSpPr>
              <p:grpSpPr>
                <a:xfrm>
                  <a:off x="2090870" y="3124211"/>
                  <a:ext cx="218923" cy="99983"/>
                  <a:chOff x="1334689" y="3040246"/>
                  <a:chExt cx="586655" cy="267926"/>
                </a:xfrm>
              </p:grpSpPr>
              <p:sp>
                <p:nvSpPr>
                  <p:cNvPr id="308" name="Zylinder 307"/>
                  <p:cNvSpPr/>
                  <p:nvPr/>
                </p:nvSpPr>
                <p:spPr>
                  <a:xfrm rot="5400000">
                    <a:off x="1494055" y="2880883"/>
                    <a:ext cx="267923" cy="586655"/>
                  </a:xfrm>
                  <a:prstGeom prst="can">
                    <a:avLst>
                      <a:gd name="adj" fmla="val 46947"/>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0" scaled="0"/>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9" name="Ellipse 308"/>
                  <p:cNvSpPr/>
                  <p:nvPr/>
                </p:nvSpPr>
                <p:spPr>
                  <a:xfrm>
                    <a:off x="1793287" y="3040246"/>
                    <a:ext cx="125140" cy="267923"/>
                  </a:xfrm>
                  <a:prstGeom prst="ellipse">
                    <a:avLst/>
                  </a:prstGeom>
                  <a:solidFill>
                    <a:srgbClr val="DDDDDD"/>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312" name="Rechteck 311"/>
              <p:cNvSpPr/>
              <p:nvPr/>
            </p:nvSpPr>
            <p:spPr>
              <a:xfrm>
                <a:off x="8137081" y="-121667"/>
                <a:ext cx="180000" cy="1176342"/>
              </a:xfrm>
              <a:prstGeom prst="rect">
                <a:avLst/>
              </a:prstGeom>
              <a:solidFill>
                <a:srgbClr val="33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14" name="Nach unten gekrümmter Pfeil 313"/>
              <p:cNvSpPr/>
              <p:nvPr/>
            </p:nvSpPr>
            <p:spPr>
              <a:xfrm>
                <a:off x="6961502" y="142214"/>
                <a:ext cx="539725" cy="445312"/>
              </a:xfrm>
              <a:prstGeom prst="curvedDownArrow">
                <a:avLst>
                  <a:gd name="adj1" fmla="val 18262"/>
                  <a:gd name="adj2" fmla="val 50000"/>
                  <a:gd name="adj3" fmla="val 25000"/>
                </a:avLst>
              </a:prstGeom>
              <a:gradFill flip="none" rotWithShape="1">
                <a:gsLst>
                  <a:gs pos="0">
                    <a:srgbClr val="0000D0"/>
                  </a:gs>
                  <a:gs pos="30000">
                    <a:srgbClr val="B805FF"/>
                  </a:gs>
                  <a:gs pos="64999">
                    <a:srgbClr val="BA0066"/>
                  </a:gs>
                  <a:gs pos="89999">
                    <a:srgbClr val="FF0000"/>
                  </a:gs>
                  <a:gs pos="100000">
                    <a:srgbClr val="FF8200"/>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sp>
            <p:nvSpPr>
              <p:cNvPr id="316" name="Line 6"/>
              <p:cNvSpPr>
                <a:spLocks noChangeShapeType="1"/>
              </p:cNvSpPr>
              <p:nvPr/>
            </p:nvSpPr>
            <p:spPr bwMode="auto">
              <a:xfrm>
                <a:off x="8874847" y="30449"/>
                <a:ext cx="396000" cy="0"/>
              </a:xfrm>
              <a:prstGeom prst="line">
                <a:avLst/>
              </a:prstGeom>
              <a:noFill/>
              <a:ln w="38100">
                <a:solidFill>
                  <a:schemeClr val="tx1"/>
                </a:solidFill>
                <a:round/>
                <a:headEnd/>
                <a:tailEnd/>
              </a:ln>
              <a:effectLst/>
            </p:spPr>
            <p:txBody>
              <a:bodyPr/>
              <a:lstStyle/>
              <a:p>
                <a:endParaRPr lang="de-DE"/>
              </a:p>
            </p:txBody>
          </p:sp>
          <p:sp>
            <p:nvSpPr>
              <p:cNvPr id="317" name="Line 10"/>
              <p:cNvSpPr>
                <a:spLocks noChangeShapeType="1"/>
              </p:cNvSpPr>
              <p:nvPr/>
            </p:nvSpPr>
            <p:spPr bwMode="auto">
              <a:xfrm>
                <a:off x="8874847" y="466504"/>
                <a:ext cx="396000" cy="0"/>
              </a:xfrm>
              <a:prstGeom prst="line">
                <a:avLst/>
              </a:prstGeom>
              <a:noFill/>
              <a:ln w="38100">
                <a:solidFill>
                  <a:schemeClr val="tx1"/>
                </a:solidFill>
                <a:round/>
                <a:headEnd/>
                <a:tailEnd/>
              </a:ln>
              <a:effectLst/>
            </p:spPr>
            <p:txBody>
              <a:bodyPr/>
              <a:lstStyle/>
              <a:p>
                <a:endParaRPr lang="de-DE"/>
              </a:p>
            </p:txBody>
          </p:sp>
          <p:sp>
            <p:nvSpPr>
              <p:cNvPr id="318" name="Line 14"/>
              <p:cNvSpPr>
                <a:spLocks noChangeShapeType="1"/>
              </p:cNvSpPr>
              <p:nvPr/>
            </p:nvSpPr>
            <p:spPr bwMode="auto">
              <a:xfrm>
                <a:off x="8874847" y="924754"/>
                <a:ext cx="396000" cy="0"/>
              </a:xfrm>
              <a:prstGeom prst="line">
                <a:avLst/>
              </a:prstGeom>
              <a:noFill/>
              <a:ln w="38100">
                <a:solidFill>
                  <a:schemeClr val="tx1"/>
                </a:solidFill>
                <a:round/>
                <a:headEnd/>
                <a:tailEnd/>
              </a:ln>
              <a:effectLst/>
            </p:spPr>
            <p:txBody>
              <a:bodyPr/>
              <a:lstStyle/>
              <a:p>
                <a:endParaRPr lang="de-DE"/>
              </a:p>
            </p:txBody>
          </p:sp>
          <p:sp>
            <p:nvSpPr>
              <p:cNvPr id="319" name="Rechteck 318"/>
              <p:cNvSpPr/>
              <p:nvPr/>
            </p:nvSpPr>
            <p:spPr>
              <a:xfrm>
                <a:off x="8752014" y="-121667"/>
                <a:ext cx="180000" cy="1176342"/>
              </a:xfrm>
              <a:prstGeom prst="rect">
                <a:avLst/>
              </a:prstGeom>
              <a:solidFill>
                <a:srgbClr val="33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322" name="Textfeld 321"/>
            <p:cNvSpPr txBox="1"/>
            <p:nvPr/>
          </p:nvSpPr>
          <p:spPr>
            <a:xfrm>
              <a:off x="8140885" y="5542209"/>
              <a:ext cx="833883" cy="584775"/>
            </a:xfrm>
            <a:prstGeom prst="rect">
              <a:avLst/>
            </a:prstGeom>
            <a:noFill/>
          </p:spPr>
          <p:txBody>
            <a:bodyPr wrap="none" rtlCol="0">
              <a:spAutoFit/>
            </a:bodyPr>
            <a:lstStyle/>
            <a:p>
              <a:pPr algn="ctr"/>
              <a:r>
                <a:rPr lang="en-US" sz="1600" dirty="0" smtClean="0">
                  <a:latin typeface="Arial" pitchFamily="34" charset="0"/>
                  <a:cs typeface="Arial" pitchFamily="34" charset="0"/>
                </a:rPr>
                <a:t>400 Hz</a:t>
              </a:r>
            </a:p>
            <a:p>
              <a:pPr algn="ctr"/>
              <a:r>
                <a:rPr lang="en-US" sz="1600" dirty="0" smtClean="0">
                  <a:latin typeface="Arial" pitchFamily="34" charset="0"/>
                  <a:cs typeface="Arial" pitchFamily="34" charset="0"/>
                </a:rPr>
                <a:t>AC</a:t>
              </a:r>
              <a:endParaRPr lang="en-US" sz="1600" dirty="0">
                <a:latin typeface="Arial" pitchFamily="34" charset="0"/>
                <a:cs typeface="Arial" pitchFamily="34" charset="0"/>
              </a:endParaRPr>
            </a:p>
          </p:txBody>
        </p:sp>
        <p:sp>
          <p:nvSpPr>
            <p:cNvPr id="13" name="Textfeld 12"/>
            <p:cNvSpPr txBox="1"/>
            <p:nvPr/>
          </p:nvSpPr>
          <p:spPr>
            <a:xfrm>
              <a:off x="6983895" y="5647435"/>
              <a:ext cx="479618" cy="338554"/>
            </a:xfrm>
            <a:prstGeom prst="rect">
              <a:avLst/>
            </a:prstGeom>
            <a:noFill/>
          </p:spPr>
          <p:txBody>
            <a:bodyPr wrap="none" rtlCol="0">
              <a:spAutoFit/>
            </a:bodyPr>
            <a:lstStyle/>
            <a:p>
              <a:r>
                <a:rPr lang="en-US" sz="1600" dirty="0" smtClean="0">
                  <a:latin typeface="Arial" pitchFamily="34" charset="0"/>
                  <a:cs typeface="Arial" pitchFamily="34" charset="0"/>
                </a:rPr>
                <a:t>DC</a:t>
              </a:r>
              <a:endParaRPr lang="en-US" sz="1600" dirty="0">
                <a:latin typeface="Arial" pitchFamily="34" charset="0"/>
                <a:cs typeface="Arial" pitchFamily="34" charset="0"/>
              </a:endParaRPr>
            </a:p>
          </p:txBody>
        </p:sp>
      </p:grpSp>
      <p:sp>
        <p:nvSpPr>
          <p:cNvPr id="152" name="Textfeld 151"/>
          <p:cNvSpPr txBox="1"/>
          <p:nvPr/>
        </p:nvSpPr>
        <p:spPr>
          <a:xfrm>
            <a:off x="611560" y="4754491"/>
            <a:ext cx="3467681" cy="369332"/>
          </a:xfrm>
          <a:prstGeom prst="rect">
            <a:avLst/>
          </a:prstGeom>
          <a:solidFill>
            <a:schemeClr val="bg1"/>
          </a:solidFill>
          <a:ln>
            <a:solidFill>
              <a:srgbClr val="808080"/>
            </a:solidFill>
          </a:ln>
          <a:effectLst>
            <a:outerShdw blurRad="50800" dist="38100" dir="2700000" algn="tl" rotWithShape="0">
              <a:prstClr val="black">
                <a:alpha val="40000"/>
              </a:prstClr>
            </a:outerShdw>
          </a:effectLst>
        </p:spPr>
        <p:txBody>
          <a:bodyPr wrap="none" rtlCol="0">
            <a:spAutoFit/>
          </a:bodyPr>
          <a:lstStyle/>
          <a:p>
            <a:r>
              <a:rPr lang="en-US" b="1" dirty="0" smtClean="0">
                <a:latin typeface="Arial" pitchFamily="34" charset="0"/>
                <a:cs typeface="Arial" pitchFamily="34" charset="0"/>
              </a:rPr>
              <a:t>Variable Frequency Generator</a:t>
            </a:r>
            <a:endParaRPr lang="en-US" b="1" dirty="0">
              <a:latin typeface="Arial" pitchFamily="34" charset="0"/>
              <a:cs typeface="Arial" pitchFamily="34" charset="0"/>
            </a:endParaRPr>
          </a:p>
        </p:txBody>
      </p:sp>
      <p:grpSp>
        <p:nvGrpSpPr>
          <p:cNvPr id="153" name="Gruppieren 152"/>
          <p:cNvGrpSpPr/>
          <p:nvPr/>
        </p:nvGrpSpPr>
        <p:grpSpPr>
          <a:xfrm>
            <a:off x="1214522" y="5238912"/>
            <a:ext cx="3276986" cy="1155603"/>
            <a:chOff x="5659946" y="5238912"/>
            <a:chExt cx="3276986" cy="1155603"/>
          </a:xfrm>
        </p:grpSpPr>
        <p:grpSp>
          <p:nvGrpSpPr>
            <p:cNvPr id="156" name="Gruppieren 155"/>
            <p:cNvGrpSpPr/>
            <p:nvPr/>
          </p:nvGrpSpPr>
          <p:grpSpPr>
            <a:xfrm>
              <a:off x="5659946" y="5238912"/>
              <a:ext cx="1698885" cy="1155603"/>
              <a:chOff x="6961502" y="-121667"/>
              <a:chExt cx="1698885" cy="1155603"/>
            </a:xfrm>
          </p:grpSpPr>
          <p:sp>
            <p:nvSpPr>
              <p:cNvPr id="168" name="Line 6"/>
              <p:cNvSpPr>
                <a:spLocks noChangeShapeType="1"/>
              </p:cNvSpPr>
              <p:nvPr/>
            </p:nvSpPr>
            <p:spPr bwMode="auto">
              <a:xfrm>
                <a:off x="7750380" y="30449"/>
                <a:ext cx="792000" cy="0"/>
              </a:xfrm>
              <a:prstGeom prst="line">
                <a:avLst/>
              </a:prstGeom>
              <a:noFill/>
              <a:ln w="38100">
                <a:solidFill>
                  <a:schemeClr val="tx1"/>
                </a:solidFill>
                <a:round/>
                <a:headEnd/>
                <a:tailEnd/>
              </a:ln>
              <a:effectLst/>
            </p:spPr>
            <p:txBody>
              <a:bodyPr/>
              <a:lstStyle/>
              <a:p>
                <a:endParaRPr lang="de-DE"/>
              </a:p>
            </p:txBody>
          </p:sp>
          <p:sp>
            <p:nvSpPr>
              <p:cNvPr id="169" name="Line 10"/>
              <p:cNvSpPr>
                <a:spLocks noChangeShapeType="1"/>
              </p:cNvSpPr>
              <p:nvPr/>
            </p:nvSpPr>
            <p:spPr bwMode="auto">
              <a:xfrm>
                <a:off x="7750380" y="466504"/>
                <a:ext cx="792000" cy="0"/>
              </a:xfrm>
              <a:prstGeom prst="line">
                <a:avLst/>
              </a:prstGeom>
              <a:noFill/>
              <a:ln w="38100">
                <a:solidFill>
                  <a:schemeClr val="tx1"/>
                </a:solidFill>
                <a:round/>
                <a:headEnd/>
                <a:tailEnd/>
              </a:ln>
              <a:effectLst/>
            </p:spPr>
            <p:txBody>
              <a:bodyPr/>
              <a:lstStyle/>
              <a:p>
                <a:endParaRPr lang="de-DE"/>
              </a:p>
            </p:txBody>
          </p:sp>
          <p:sp>
            <p:nvSpPr>
              <p:cNvPr id="170" name="Line 14"/>
              <p:cNvSpPr>
                <a:spLocks noChangeShapeType="1"/>
              </p:cNvSpPr>
              <p:nvPr/>
            </p:nvSpPr>
            <p:spPr bwMode="auto">
              <a:xfrm>
                <a:off x="7750380" y="924754"/>
                <a:ext cx="792000" cy="0"/>
              </a:xfrm>
              <a:prstGeom prst="line">
                <a:avLst/>
              </a:prstGeom>
              <a:noFill/>
              <a:ln w="38100">
                <a:solidFill>
                  <a:schemeClr val="tx1"/>
                </a:solidFill>
                <a:round/>
                <a:headEnd/>
                <a:tailEnd/>
              </a:ln>
              <a:effectLst/>
            </p:spPr>
            <p:txBody>
              <a:bodyPr/>
              <a:lstStyle/>
              <a:p>
                <a:endParaRPr lang="de-DE"/>
              </a:p>
            </p:txBody>
          </p:sp>
          <p:sp>
            <p:nvSpPr>
              <p:cNvPr id="160" name="Oval 8"/>
              <p:cNvSpPr>
                <a:spLocks noChangeArrowheads="1"/>
              </p:cNvSpPr>
              <p:nvPr/>
            </p:nvSpPr>
            <p:spPr bwMode="auto">
              <a:xfrm>
                <a:off x="8548635" y="-25426"/>
                <a:ext cx="111752" cy="111752"/>
              </a:xfrm>
              <a:prstGeom prst="ellipse">
                <a:avLst/>
              </a:prstGeom>
              <a:solidFill>
                <a:schemeClr val="bg1"/>
              </a:solidFill>
              <a:ln w="38100">
                <a:solidFill>
                  <a:schemeClr val="tx1"/>
                </a:solidFill>
                <a:round/>
                <a:headEnd/>
                <a:tailEnd/>
              </a:ln>
              <a:effectLst/>
            </p:spPr>
            <p:txBody>
              <a:bodyPr wrap="none" anchor="ctr"/>
              <a:lstStyle/>
              <a:p>
                <a:pPr algn="ctr"/>
                <a:endParaRPr lang="de-DE"/>
              </a:p>
            </p:txBody>
          </p:sp>
          <p:sp>
            <p:nvSpPr>
              <p:cNvPr id="162" name="Oval 12"/>
              <p:cNvSpPr>
                <a:spLocks noChangeArrowheads="1"/>
              </p:cNvSpPr>
              <p:nvPr/>
            </p:nvSpPr>
            <p:spPr bwMode="auto">
              <a:xfrm>
                <a:off x="8548634" y="410629"/>
                <a:ext cx="111752" cy="111752"/>
              </a:xfrm>
              <a:prstGeom prst="ellipse">
                <a:avLst/>
              </a:prstGeom>
              <a:solidFill>
                <a:schemeClr val="bg1"/>
              </a:solidFill>
              <a:ln w="38100">
                <a:solidFill>
                  <a:schemeClr val="tx1"/>
                </a:solidFill>
                <a:round/>
                <a:headEnd/>
                <a:tailEnd/>
              </a:ln>
              <a:effectLst/>
            </p:spPr>
            <p:txBody>
              <a:bodyPr wrap="none" anchor="ctr"/>
              <a:lstStyle/>
              <a:p>
                <a:pPr algn="ctr"/>
                <a:endParaRPr lang="de-DE"/>
              </a:p>
            </p:txBody>
          </p:sp>
          <p:sp>
            <p:nvSpPr>
              <p:cNvPr id="164" name="Oval 16"/>
              <p:cNvSpPr>
                <a:spLocks noChangeArrowheads="1"/>
              </p:cNvSpPr>
              <p:nvPr/>
            </p:nvSpPr>
            <p:spPr bwMode="auto">
              <a:xfrm>
                <a:off x="8548634" y="868879"/>
                <a:ext cx="111752" cy="111752"/>
              </a:xfrm>
              <a:prstGeom prst="ellipse">
                <a:avLst/>
              </a:prstGeom>
              <a:solidFill>
                <a:schemeClr val="bg1"/>
              </a:solidFill>
              <a:ln w="38100">
                <a:solidFill>
                  <a:schemeClr val="tx1"/>
                </a:solidFill>
                <a:round/>
                <a:headEnd/>
                <a:tailEnd/>
              </a:ln>
              <a:effectLst/>
            </p:spPr>
            <p:txBody>
              <a:bodyPr wrap="none" anchor="ctr"/>
              <a:lstStyle/>
              <a:p>
                <a:pPr algn="ctr"/>
                <a:endParaRPr lang="de-DE"/>
              </a:p>
            </p:txBody>
          </p:sp>
          <p:grpSp>
            <p:nvGrpSpPr>
              <p:cNvPr id="165" name="Gruppieren 162"/>
              <p:cNvGrpSpPr/>
              <p:nvPr/>
            </p:nvGrpSpPr>
            <p:grpSpPr>
              <a:xfrm rot="10800000">
                <a:off x="7163634" y="-121667"/>
                <a:ext cx="727026" cy="1155603"/>
                <a:chOff x="1838329" y="2799518"/>
                <a:chExt cx="471464" cy="749388"/>
              </a:xfrm>
              <a:effectLst/>
            </p:grpSpPr>
            <p:grpSp>
              <p:nvGrpSpPr>
                <p:cNvPr id="172" name="Gruppieren 163"/>
                <p:cNvGrpSpPr/>
                <p:nvPr/>
              </p:nvGrpSpPr>
              <p:grpSpPr>
                <a:xfrm>
                  <a:off x="1838329" y="2799518"/>
                  <a:ext cx="367284" cy="749388"/>
                  <a:chOff x="1081896" y="2593364"/>
                  <a:chExt cx="569356" cy="1161685"/>
                </a:xfrm>
              </p:grpSpPr>
              <p:sp>
                <p:nvSpPr>
                  <p:cNvPr id="176" name="Zylinder 175"/>
                  <p:cNvSpPr/>
                  <p:nvPr/>
                </p:nvSpPr>
                <p:spPr>
                  <a:xfrm rot="5400000">
                    <a:off x="781638" y="2893622"/>
                    <a:ext cx="1161682" cy="561165"/>
                  </a:xfrm>
                  <a:prstGeom prst="can">
                    <a:avLst>
                      <a:gd name="adj" fmla="val 66500"/>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0" scaled="0"/>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7" name="Ellipse 176"/>
                  <p:cNvSpPr/>
                  <p:nvPr/>
                </p:nvSpPr>
                <p:spPr>
                  <a:xfrm>
                    <a:off x="1372152" y="2593367"/>
                    <a:ext cx="279100" cy="1161682"/>
                  </a:xfrm>
                  <a:prstGeom prst="ellipse">
                    <a:avLst/>
                  </a:prstGeom>
                  <a:solidFill>
                    <a:srgbClr val="DDDDDD"/>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73" name="Gruppieren 164"/>
                <p:cNvGrpSpPr/>
                <p:nvPr/>
              </p:nvGrpSpPr>
              <p:grpSpPr>
                <a:xfrm>
                  <a:off x="2090870" y="3124211"/>
                  <a:ext cx="218923" cy="99983"/>
                  <a:chOff x="1334689" y="3040246"/>
                  <a:chExt cx="586655" cy="267926"/>
                </a:xfrm>
              </p:grpSpPr>
              <p:sp>
                <p:nvSpPr>
                  <p:cNvPr id="174" name="Zylinder 173"/>
                  <p:cNvSpPr/>
                  <p:nvPr/>
                </p:nvSpPr>
                <p:spPr>
                  <a:xfrm rot="5400000">
                    <a:off x="1494055" y="2880883"/>
                    <a:ext cx="267923" cy="586655"/>
                  </a:xfrm>
                  <a:prstGeom prst="can">
                    <a:avLst>
                      <a:gd name="adj" fmla="val 46947"/>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0" scaled="0"/>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5" name="Ellipse 174"/>
                  <p:cNvSpPr/>
                  <p:nvPr/>
                </p:nvSpPr>
                <p:spPr>
                  <a:xfrm>
                    <a:off x="1793287" y="3040246"/>
                    <a:ext cx="125140" cy="267923"/>
                  </a:xfrm>
                  <a:prstGeom prst="ellipse">
                    <a:avLst/>
                  </a:prstGeom>
                  <a:solidFill>
                    <a:srgbClr val="DDDDDD"/>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67" name="Nach unten gekrümmter Pfeil 166"/>
              <p:cNvSpPr/>
              <p:nvPr/>
            </p:nvSpPr>
            <p:spPr>
              <a:xfrm>
                <a:off x="6961502" y="142214"/>
                <a:ext cx="539725" cy="445312"/>
              </a:xfrm>
              <a:prstGeom prst="curvedDownArrow">
                <a:avLst>
                  <a:gd name="adj1" fmla="val 18262"/>
                  <a:gd name="adj2" fmla="val 50000"/>
                  <a:gd name="adj3" fmla="val 25000"/>
                </a:avLst>
              </a:prstGeom>
              <a:gradFill flip="none" rotWithShape="1">
                <a:gsLst>
                  <a:gs pos="0">
                    <a:srgbClr val="0000D0"/>
                  </a:gs>
                  <a:gs pos="30000">
                    <a:srgbClr val="B805FF"/>
                  </a:gs>
                  <a:gs pos="64999">
                    <a:srgbClr val="BA0066"/>
                  </a:gs>
                  <a:gs pos="89999">
                    <a:srgbClr val="FF0000"/>
                  </a:gs>
                  <a:gs pos="100000">
                    <a:srgbClr val="FF8200"/>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grpSp>
        <p:sp>
          <p:nvSpPr>
            <p:cNvPr id="157" name="Textfeld 156"/>
            <p:cNvSpPr txBox="1"/>
            <p:nvPr/>
          </p:nvSpPr>
          <p:spPr>
            <a:xfrm>
              <a:off x="7577264" y="5542209"/>
              <a:ext cx="1359668" cy="584775"/>
            </a:xfrm>
            <a:prstGeom prst="rect">
              <a:avLst/>
            </a:prstGeom>
            <a:noFill/>
          </p:spPr>
          <p:txBody>
            <a:bodyPr wrap="none" rtlCol="0">
              <a:spAutoFit/>
            </a:bodyPr>
            <a:lstStyle/>
            <a:p>
              <a:pPr algn="ctr"/>
              <a:r>
                <a:rPr lang="en-US" sz="1600" dirty="0" smtClean="0">
                  <a:latin typeface="Arial" pitchFamily="34" charset="0"/>
                  <a:cs typeface="Arial" pitchFamily="34" charset="0"/>
                </a:rPr>
                <a:t>400 - 800 Hz</a:t>
              </a:r>
            </a:p>
            <a:p>
              <a:pPr algn="ctr"/>
              <a:r>
                <a:rPr lang="en-US" sz="1600" dirty="0" smtClean="0">
                  <a:latin typeface="Arial" pitchFamily="34" charset="0"/>
                  <a:cs typeface="Arial" pitchFamily="34" charset="0"/>
                </a:rPr>
                <a:t>AC</a:t>
              </a:r>
              <a:endParaRPr lang="en-US" sz="1600" dirty="0">
                <a:latin typeface="Arial" pitchFamily="34" charset="0"/>
                <a:cs typeface="Arial" pitchFamily="34" charset="0"/>
              </a:endParaRPr>
            </a:p>
          </p:txBody>
        </p:sp>
      </p:grpSp>
    </p:spTree>
    <p:extLst>
      <p:ext uri="{BB962C8B-B14F-4D97-AF65-F5344CB8AC3E}">
        <p14:creationId xmlns:p14="http://schemas.microsoft.com/office/powerpoint/2010/main" val="207079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3"/>
                                        </p:tgtEl>
                                        <p:attrNameLst>
                                          <p:attrName>style.visibility</p:attrName>
                                        </p:attrNameLst>
                                      </p:cBhvr>
                                      <p:to>
                                        <p:strVal val="visible"/>
                                      </p:to>
                                    </p:set>
                                    <p:animEffect transition="in" filter="fade">
                                      <p:cBhvr>
                                        <p:cTn id="11" dur="500"/>
                                        <p:tgtEl>
                                          <p:spTgt spid="223"/>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24"/>
                                        </p:tgtEl>
                                        <p:attrNameLst>
                                          <p:attrName>style.visibility</p:attrName>
                                        </p:attrNameLst>
                                      </p:cBhvr>
                                      <p:to>
                                        <p:strVal val="visible"/>
                                      </p:to>
                                    </p:set>
                                    <p:animEffect transition="in" filter="fade">
                                      <p:cBhvr>
                                        <p:cTn id="18" dur="500"/>
                                        <p:tgtEl>
                                          <p:spTgt spid="224"/>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15"/>
                                        </p:tgtEl>
                                        <p:attrNameLst>
                                          <p:attrName>style.visibility</p:attrName>
                                        </p:attrNameLst>
                                      </p:cBhvr>
                                      <p:to>
                                        <p:strVal val="visible"/>
                                      </p:to>
                                    </p:set>
                                    <p:animEffect transition="in" filter="fade">
                                      <p:cBhvr>
                                        <p:cTn id="28" dur="500"/>
                                        <p:tgtEl>
                                          <p:spTgt spid="315"/>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52"/>
                                        </p:tgtEl>
                                        <p:attrNameLst>
                                          <p:attrName>style.visibility</p:attrName>
                                        </p:attrNameLst>
                                      </p:cBhvr>
                                      <p:to>
                                        <p:strVal val="visible"/>
                                      </p:to>
                                    </p:set>
                                    <p:animEffect transition="in" filter="fade">
                                      <p:cBhvr>
                                        <p:cTn id="35" dur="500"/>
                                        <p:tgtEl>
                                          <p:spTgt spid="152"/>
                                        </p:tgtEl>
                                      </p:cBhvr>
                                    </p:animEffect>
                                  </p:childTnLst>
                                </p:cTn>
                              </p:par>
                              <p:par>
                                <p:cTn id="36" presetID="10" presetClass="entr" presetSubtype="0" fill="hold" nodeType="withEffect">
                                  <p:stCondLst>
                                    <p:cond delay="0"/>
                                  </p:stCondLst>
                                  <p:childTnLst>
                                    <p:set>
                                      <p:cBhvr>
                                        <p:cTn id="37" dur="1" fill="hold">
                                          <p:stCondLst>
                                            <p:cond delay="0"/>
                                          </p:stCondLst>
                                        </p:cTn>
                                        <p:tgtEl>
                                          <p:spTgt spid="153"/>
                                        </p:tgtEl>
                                        <p:attrNameLst>
                                          <p:attrName>style.visibility</p:attrName>
                                        </p:attrNameLst>
                                      </p:cBhvr>
                                      <p:to>
                                        <p:strVal val="visible"/>
                                      </p:to>
                                    </p:set>
                                    <p:animEffect transition="in" filter="fade">
                                      <p:cBhvr>
                                        <p:cTn id="38" dur="500"/>
                                        <p:tgtEl>
                                          <p:spTgt spid="15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4">
                                            <p:txEl>
                                              <p:pRg st="2" end="2"/>
                                            </p:txEl>
                                          </p:spTgt>
                                        </p:tgtEl>
                                        <p:attrNameLst>
                                          <p:attrName>style.visibility</p:attrName>
                                        </p:attrNameLst>
                                      </p:cBhvr>
                                      <p:to>
                                        <p:strVal val="visible"/>
                                      </p:to>
                                    </p:set>
                                    <p:animEffect transition="in" filter="wipe(left)">
                                      <p:cBhvr>
                                        <p:cTn id="43" dur="500"/>
                                        <p:tgtEl>
                                          <p:spTgt spid="14">
                                            <p:txEl>
                                              <p:pRg st="2" end="2"/>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4">
                                            <p:txEl>
                                              <p:pRg st="3" end="3"/>
                                            </p:txEl>
                                          </p:spTgt>
                                        </p:tgtEl>
                                        <p:attrNameLst>
                                          <p:attrName>style.visibility</p:attrName>
                                        </p:attrNameLst>
                                      </p:cBhvr>
                                      <p:to>
                                        <p:strVal val="visible"/>
                                      </p:to>
                                    </p:set>
                                    <p:animEffect transition="in" filter="wipe(left)">
                                      <p:cBhvr>
                                        <p:cTn id="47" dur="500"/>
                                        <p:tgtEl>
                                          <p:spTgt spid="14">
                                            <p:txEl>
                                              <p:pRg st="3" end="3"/>
                                            </p:txEl>
                                          </p:spTgt>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4">
                                            <p:txEl>
                                              <p:pRg st="4" end="4"/>
                                            </p:txEl>
                                          </p:spTgt>
                                        </p:tgtEl>
                                        <p:attrNameLst>
                                          <p:attrName>style.visibility</p:attrName>
                                        </p:attrNameLst>
                                      </p:cBhvr>
                                      <p:to>
                                        <p:strVal val="visible"/>
                                      </p:to>
                                    </p:set>
                                    <p:animEffect transition="in" filter="wipe(left)">
                                      <p:cBhvr>
                                        <p:cTn id="50"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223" grpId="0" animBg="1"/>
      <p:bldP spid="224" grpId="0" animBg="1"/>
      <p:bldP spid="315" grpId="0" animBg="1"/>
      <p:bldP spid="9" grpId="0"/>
      <p:bldP spid="15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Key Points</a:t>
            </a:r>
            <a:endParaRPr lang="de-DE" dirty="0"/>
          </a:p>
        </p:txBody>
      </p:sp>
      <p:sp>
        <p:nvSpPr>
          <p:cNvPr id="3" name="Inhaltsplatzhalter 2"/>
          <p:cNvSpPr>
            <a:spLocks noGrp="1"/>
          </p:cNvSpPr>
          <p:nvPr>
            <p:ph idx="1"/>
          </p:nvPr>
        </p:nvSpPr>
        <p:spPr/>
        <p:txBody>
          <a:bodyPr/>
          <a:lstStyle/>
          <a:p>
            <a:r>
              <a:rPr lang="en-US" dirty="0" smtClean="0"/>
              <a:t>Configure your model to</a:t>
            </a:r>
            <a:br>
              <a:rPr lang="en-US" dirty="0" smtClean="0"/>
            </a:br>
            <a:r>
              <a:rPr lang="en-US" dirty="0" smtClean="0"/>
              <a:t>balance model fidelity</a:t>
            </a:r>
            <a:br>
              <a:rPr lang="en-US" dirty="0" smtClean="0"/>
            </a:br>
            <a:r>
              <a:rPr lang="en-US" dirty="0" smtClean="0"/>
              <a:t>and simulation speed</a:t>
            </a:r>
          </a:p>
          <a:p>
            <a:pPr marL="0" indent="0">
              <a:buNone/>
            </a:pPr>
            <a:endParaRPr lang="en-US" dirty="0"/>
          </a:p>
          <a:p>
            <a:r>
              <a:rPr lang="en-US" dirty="0"/>
              <a:t>Accelerate your simulations</a:t>
            </a:r>
            <a:br>
              <a:rPr lang="en-US" dirty="0"/>
            </a:br>
            <a:r>
              <a:rPr lang="en-US" dirty="0"/>
              <a:t>using optimization algorithms</a:t>
            </a:r>
            <a:br>
              <a:rPr lang="en-US" dirty="0"/>
            </a:br>
            <a:r>
              <a:rPr lang="en-US" dirty="0"/>
              <a:t>and parallel </a:t>
            </a:r>
            <a:r>
              <a:rPr lang="en-US" dirty="0" smtClean="0"/>
              <a:t>computing</a:t>
            </a:r>
          </a:p>
          <a:p>
            <a:endParaRPr lang="en-US" dirty="0" smtClean="0"/>
          </a:p>
          <a:p>
            <a:r>
              <a:rPr lang="en-US" dirty="0" smtClean="0"/>
              <a:t>Accelerate your development</a:t>
            </a:r>
            <a:br>
              <a:rPr lang="en-US" dirty="0" smtClean="0"/>
            </a:br>
            <a:r>
              <a:rPr lang="en-US" dirty="0" smtClean="0"/>
              <a:t>by automating simulation and</a:t>
            </a:r>
            <a:br>
              <a:rPr lang="en-US" dirty="0" smtClean="0"/>
            </a:br>
            <a:r>
              <a:rPr lang="en-US" dirty="0" smtClean="0"/>
              <a:t>analysis tasks using MATLAB</a:t>
            </a:r>
            <a:r>
              <a:rPr lang="en-US" sz="2200" baseline="30000" dirty="0"/>
              <a:t>®</a:t>
            </a:r>
          </a:p>
          <a:p>
            <a:pPr marL="0" indent="0">
              <a:buNone/>
            </a:pPr>
            <a:r>
              <a:rPr lang="de-DE" dirty="0" smtClean="0"/>
              <a:t/>
            </a:r>
            <a:br>
              <a:rPr lang="de-DE" dirty="0" smtClean="0"/>
            </a:br>
            <a:endParaRPr lang="de-DE" dirty="0" smtClean="0"/>
          </a:p>
        </p:txBody>
      </p:sp>
      <p:grpSp>
        <p:nvGrpSpPr>
          <p:cNvPr id="28" name="Gruppieren 27"/>
          <p:cNvGrpSpPr/>
          <p:nvPr/>
        </p:nvGrpSpPr>
        <p:grpSpPr>
          <a:xfrm>
            <a:off x="5570547" y="544049"/>
            <a:ext cx="2946006" cy="2432113"/>
            <a:chOff x="6751246" y="3665816"/>
            <a:chExt cx="3649248" cy="2930652"/>
          </a:xfrm>
        </p:grpSpPr>
        <p:sp>
          <p:nvSpPr>
            <p:cNvPr id="144" name="Arc 13"/>
            <p:cNvSpPr>
              <a:spLocks/>
            </p:cNvSpPr>
            <p:nvPr/>
          </p:nvSpPr>
          <p:spPr bwMode="auto">
            <a:xfrm rot="5400000">
              <a:off x="7501779" y="3744492"/>
              <a:ext cx="2503230" cy="2345878"/>
            </a:xfrm>
            <a:custGeom>
              <a:avLst/>
              <a:gdLst>
                <a:gd name="G0" fmla="+- 0 0 0"/>
                <a:gd name="G1" fmla="+- 20175 0 0"/>
                <a:gd name="G2" fmla="+- 21600 0 0"/>
                <a:gd name="T0" fmla="*/ 7716 w 21600"/>
                <a:gd name="T1" fmla="*/ 0 h 20175"/>
                <a:gd name="T2" fmla="*/ 21600 w 21600"/>
                <a:gd name="T3" fmla="*/ 20175 h 20175"/>
                <a:gd name="T4" fmla="*/ 0 w 21600"/>
                <a:gd name="T5" fmla="*/ 20175 h 20175"/>
              </a:gdLst>
              <a:ahLst/>
              <a:cxnLst>
                <a:cxn ang="0">
                  <a:pos x="T0" y="T1"/>
                </a:cxn>
                <a:cxn ang="0">
                  <a:pos x="T2" y="T3"/>
                </a:cxn>
                <a:cxn ang="0">
                  <a:pos x="T4" y="T5"/>
                </a:cxn>
              </a:cxnLst>
              <a:rect l="0" t="0" r="r" b="b"/>
              <a:pathLst>
                <a:path w="21600" h="20175" fill="none" extrusionOk="0">
                  <a:moveTo>
                    <a:pt x="7715" y="0"/>
                  </a:moveTo>
                  <a:cubicBezTo>
                    <a:pt x="16077" y="3198"/>
                    <a:pt x="21600" y="11222"/>
                    <a:pt x="21600" y="20175"/>
                  </a:cubicBezTo>
                </a:path>
                <a:path w="21600" h="20175" stroke="0" extrusionOk="0">
                  <a:moveTo>
                    <a:pt x="7715" y="0"/>
                  </a:moveTo>
                  <a:cubicBezTo>
                    <a:pt x="16077" y="3198"/>
                    <a:pt x="21600" y="11222"/>
                    <a:pt x="21600" y="20175"/>
                  </a:cubicBezTo>
                  <a:lnTo>
                    <a:pt x="0" y="20175"/>
                  </a:lnTo>
                  <a:close/>
                </a:path>
              </a:pathLst>
            </a:custGeom>
            <a:noFill/>
            <a:ln w="38100">
              <a:solidFill>
                <a:srgbClr val="FF0000"/>
              </a:solidFill>
              <a:round/>
              <a:headEnd/>
              <a:tailEnd/>
            </a:ln>
            <a:effectLst/>
          </p:spPr>
          <p:txBody>
            <a:bodyPr wrap="square">
              <a:spAutoFit/>
            </a:bodyPr>
            <a:lstStyle/>
            <a:p>
              <a:endParaRPr lang="de-DE"/>
            </a:p>
          </p:txBody>
        </p:sp>
        <p:grpSp>
          <p:nvGrpSpPr>
            <p:cNvPr id="145" name="Gruppieren 108"/>
            <p:cNvGrpSpPr/>
            <p:nvPr/>
          </p:nvGrpSpPr>
          <p:grpSpPr>
            <a:xfrm>
              <a:off x="6751246" y="3753149"/>
              <a:ext cx="3649248" cy="2843319"/>
              <a:chOff x="2759413" y="-60871"/>
              <a:chExt cx="6640146" cy="5173683"/>
            </a:xfrm>
          </p:grpSpPr>
          <p:sp>
            <p:nvSpPr>
              <p:cNvPr id="146" name="Text Box 7"/>
              <p:cNvSpPr txBox="1">
                <a:spLocks noChangeArrowheads="1"/>
              </p:cNvSpPr>
              <p:nvPr/>
            </p:nvSpPr>
            <p:spPr bwMode="auto">
              <a:xfrm rot="16200000">
                <a:off x="1303632" y="2328823"/>
                <a:ext cx="4229616" cy="1318053"/>
              </a:xfrm>
              <a:prstGeom prst="rect">
                <a:avLst/>
              </a:prstGeom>
              <a:noFill/>
              <a:ln w="12700">
                <a:noFill/>
                <a:miter lim="800000"/>
                <a:headEnd/>
                <a:tailEnd/>
              </a:ln>
              <a:effectLst/>
            </p:spPr>
            <p:txBody>
              <a:bodyPr wrap="square">
                <a:spAutoFit/>
              </a:bodyPr>
              <a:lstStyle/>
              <a:p>
                <a:pPr algn="ctr" eaLnBrk="0" hangingPunct="0"/>
                <a:r>
                  <a:rPr lang="en-US" sz="1600" dirty="0" smtClean="0">
                    <a:latin typeface="Arial" pitchFamily="34" charset="0"/>
                    <a:cs typeface="Arial" pitchFamily="34" charset="0"/>
                  </a:rPr>
                  <a:t>Computational</a:t>
                </a:r>
              </a:p>
              <a:p>
                <a:pPr algn="ctr" eaLnBrk="0" hangingPunct="0"/>
                <a:r>
                  <a:rPr lang="en-US" sz="1600" dirty="0" smtClean="0">
                    <a:latin typeface="Arial" pitchFamily="34" charset="0"/>
                    <a:cs typeface="Arial" pitchFamily="34" charset="0"/>
                  </a:rPr>
                  <a:t> </a:t>
                </a:r>
                <a:r>
                  <a:rPr lang="en-US" sz="1600" dirty="0">
                    <a:latin typeface="Arial" pitchFamily="34" charset="0"/>
                    <a:cs typeface="Arial" pitchFamily="34" charset="0"/>
                  </a:rPr>
                  <a:t>Time</a:t>
                </a:r>
              </a:p>
            </p:txBody>
          </p:sp>
          <p:sp>
            <p:nvSpPr>
              <p:cNvPr id="147" name="Text Box 8"/>
              <p:cNvSpPr txBox="1">
                <a:spLocks noChangeArrowheads="1"/>
              </p:cNvSpPr>
              <p:nvPr/>
            </p:nvSpPr>
            <p:spPr bwMode="auto">
              <a:xfrm>
                <a:off x="3334447" y="4370507"/>
                <a:ext cx="5793446" cy="742305"/>
              </a:xfrm>
              <a:prstGeom prst="rect">
                <a:avLst/>
              </a:prstGeom>
              <a:noFill/>
              <a:ln w="12700">
                <a:noFill/>
                <a:miter lim="800000"/>
                <a:headEnd/>
                <a:tailEnd/>
              </a:ln>
              <a:effectLst/>
            </p:spPr>
            <p:txBody>
              <a:bodyPr wrap="square">
                <a:spAutoFit/>
              </a:bodyPr>
              <a:lstStyle/>
              <a:p>
                <a:pPr algn="ctr" eaLnBrk="0" hangingPunct="0"/>
                <a:r>
                  <a:rPr lang="en-US" sz="1600" dirty="0" smtClean="0">
                    <a:latin typeface="Arial" pitchFamily="34" charset="0"/>
                    <a:cs typeface="Arial" pitchFamily="34" charset="0"/>
                  </a:rPr>
                  <a:t>Detail</a:t>
                </a:r>
                <a:endParaRPr lang="en-US" sz="1600" dirty="0">
                  <a:latin typeface="Arial" pitchFamily="34" charset="0"/>
                  <a:cs typeface="Arial" pitchFamily="34" charset="0"/>
                </a:endParaRPr>
              </a:p>
            </p:txBody>
          </p:sp>
          <p:sp>
            <p:nvSpPr>
              <p:cNvPr id="148" name="Freeform 18"/>
              <p:cNvSpPr>
                <a:spLocks/>
              </p:cNvSpPr>
              <p:nvPr/>
            </p:nvSpPr>
            <p:spPr bwMode="auto">
              <a:xfrm>
                <a:off x="4133711" y="1410657"/>
                <a:ext cx="4268543" cy="3061114"/>
              </a:xfrm>
              <a:custGeom>
                <a:avLst/>
                <a:gdLst/>
                <a:ahLst/>
                <a:cxnLst>
                  <a:cxn ang="0">
                    <a:pos x="2609" y="1871"/>
                  </a:cxn>
                  <a:cxn ang="0">
                    <a:pos x="0" y="1871"/>
                  </a:cxn>
                  <a:cxn ang="0">
                    <a:pos x="0" y="0"/>
                  </a:cxn>
                </a:cxnLst>
                <a:rect l="0" t="0" r="r" b="b"/>
                <a:pathLst>
                  <a:path w="2609" h="1871">
                    <a:moveTo>
                      <a:pt x="2609" y="1871"/>
                    </a:moveTo>
                    <a:lnTo>
                      <a:pt x="0" y="1871"/>
                    </a:lnTo>
                    <a:lnTo>
                      <a:pt x="0" y="0"/>
                    </a:lnTo>
                  </a:path>
                </a:pathLst>
              </a:custGeom>
              <a:noFill/>
              <a:ln w="38100" cap="flat" cmpd="sng">
                <a:solidFill>
                  <a:schemeClr val="tx1"/>
                </a:solidFill>
                <a:prstDash val="solid"/>
                <a:round/>
                <a:headEnd type="triangle" w="med" len="med"/>
                <a:tailEnd type="triangle" w="med" len="med"/>
              </a:ln>
              <a:effectLst/>
            </p:spPr>
            <p:txBody>
              <a:bodyPr>
                <a:spAutoFit/>
              </a:bodyPr>
              <a:lstStyle/>
              <a:p>
                <a:endParaRPr lang="de-DE"/>
              </a:p>
            </p:txBody>
          </p:sp>
          <p:sp>
            <p:nvSpPr>
              <p:cNvPr id="149" name="Text Box 22"/>
              <p:cNvSpPr txBox="1">
                <a:spLocks noChangeArrowheads="1"/>
              </p:cNvSpPr>
              <p:nvPr/>
            </p:nvSpPr>
            <p:spPr bwMode="auto">
              <a:xfrm>
                <a:off x="3491441" y="-60871"/>
                <a:ext cx="5908118" cy="1552094"/>
              </a:xfrm>
              <a:prstGeom prst="rect">
                <a:avLst/>
              </a:prstGeom>
              <a:noFill/>
              <a:ln w="9525">
                <a:noFill/>
                <a:miter lim="800000"/>
                <a:headEnd/>
                <a:tailEnd/>
              </a:ln>
              <a:effectLst/>
            </p:spPr>
            <p:txBody>
              <a:bodyPr wrap="none">
                <a:spAutoFit/>
              </a:bodyPr>
              <a:lstStyle/>
              <a:p>
                <a:pPr algn="ctr"/>
                <a:r>
                  <a:rPr lang="en-US" sz="2000" dirty="0">
                    <a:latin typeface="Arial" pitchFamily="34" charset="0"/>
                    <a:cs typeface="Arial" pitchFamily="34" charset="0"/>
                  </a:rPr>
                  <a:t>Computational </a:t>
                </a:r>
                <a:r>
                  <a:rPr lang="en-US" sz="2000" dirty="0" smtClean="0">
                    <a:latin typeface="Arial" pitchFamily="34" charset="0"/>
                    <a:cs typeface="Arial" pitchFamily="34" charset="0"/>
                  </a:rPr>
                  <a:t>Time</a:t>
                </a:r>
                <a:br>
                  <a:rPr lang="en-US" sz="2000" dirty="0" smtClean="0">
                    <a:latin typeface="Arial" pitchFamily="34" charset="0"/>
                    <a:cs typeface="Arial" pitchFamily="34" charset="0"/>
                  </a:rPr>
                </a:br>
                <a:r>
                  <a:rPr lang="en-US" sz="2000" dirty="0" smtClean="0">
                    <a:latin typeface="Arial" pitchFamily="34" charset="0"/>
                    <a:cs typeface="Arial" pitchFamily="34" charset="0"/>
                  </a:rPr>
                  <a:t>vs. Model </a:t>
                </a:r>
                <a:r>
                  <a:rPr lang="en-US" sz="2000" dirty="0">
                    <a:latin typeface="Arial" pitchFamily="34" charset="0"/>
                    <a:cs typeface="Arial" pitchFamily="34" charset="0"/>
                  </a:rPr>
                  <a:t>Complexity</a:t>
                </a:r>
                <a:endParaRPr lang="de-DE" sz="2000" dirty="0">
                  <a:latin typeface="Arial" pitchFamily="34" charset="0"/>
                  <a:cs typeface="Arial" pitchFamily="34" charset="0"/>
                </a:endParaRPr>
              </a:p>
            </p:txBody>
          </p:sp>
        </p:grpSp>
      </p:grpSp>
      <p:pic>
        <p:nvPicPr>
          <p:cNvPr id="93"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3493"/>
          <a:stretch/>
        </p:blipFill>
        <p:spPr bwMode="auto">
          <a:xfrm>
            <a:off x="7286476" y="4632036"/>
            <a:ext cx="1747120" cy="1893308"/>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0423" y="4628628"/>
            <a:ext cx="1959075" cy="130560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6" name="Picture 4" descr="C:\Users\smiller\AppData\Local\Temp\SNAGHTML14d7bba.PNG"/>
          <p:cNvPicPr>
            <a:picLocks noChangeAspect="1" noChangeArrowheads="1"/>
          </p:cNvPicPr>
          <p:nvPr/>
        </p:nvPicPr>
        <p:blipFill rotWithShape="1">
          <a:blip r:embed="rId4">
            <a:extLst>
              <a:ext uri="{28A0092B-C50C-407E-A947-70E740481C1C}">
                <a14:useLocalDpi xmlns:a14="http://schemas.microsoft.com/office/drawing/2010/main" val="0"/>
              </a:ext>
            </a:extLst>
          </a:blip>
          <a:srcRect b="34652"/>
          <a:stretch/>
        </p:blipFill>
        <p:spPr bwMode="auto">
          <a:xfrm>
            <a:off x="5260421" y="6061124"/>
            <a:ext cx="1959077" cy="464220"/>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7" name="Gruppieren 96"/>
          <p:cNvGrpSpPr/>
          <p:nvPr/>
        </p:nvGrpSpPr>
        <p:grpSpPr>
          <a:xfrm>
            <a:off x="5695591" y="3001669"/>
            <a:ext cx="1491272" cy="1474302"/>
            <a:chOff x="4319739" y="1470151"/>
            <a:chExt cx="1491272" cy="1474302"/>
          </a:xfrm>
        </p:grpSpPr>
        <p:pic>
          <p:nvPicPr>
            <p:cNvPr id="98" name="Picture 6" descr="C:\Users\smiller\AppData\Local\Temp\SNAGHTML2f78de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9739" y="1470151"/>
              <a:ext cx="1491272" cy="1356766"/>
            </a:xfrm>
            <a:prstGeom prst="rect">
              <a:avLst/>
            </a:prstGeom>
            <a:noFill/>
            <a:extLst>
              <a:ext uri="{909E8E84-426E-40DD-AFC4-6F175D3DCCD1}">
                <a14:hiddenFill xmlns:a14="http://schemas.microsoft.com/office/drawing/2010/main">
                  <a:solidFill>
                    <a:srgbClr val="FFFFFF"/>
                  </a:solidFill>
                </a14:hiddenFill>
              </a:ext>
            </a:extLst>
          </p:spPr>
        </p:pic>
        <p:sp>
          <p:nvSpPr>
            <p:cNvPr id="99" name="Textfeld 98"/>
            <p:cNvSpPr txBox="1"/>
            <p:nvPr/>
          </p:nvSpPr>
          <p:spPr>
            <a:xfrm>
              <a:off x="4368925" y="2598729"/>
              <a:ext cx="1392900" cy="345724"/>
            </a:xfrm>
            <a:prstGeom prst="rect">
              <a:avLst/>
            </a:prstGeom>
            <a:solidFill>
              <a:srgbClr val="DDDDFF"/>
            </a:solidFill>
            <a:ln>
              <a:solidFill>
                <a:srgbClr val="660066"/>
              </a:solidFill>
            </a:ln>
            <a:effectLst>
              <a:outerShdw blurRad="50800" dist="38100" dir="2700000" algn="tl" rotWithShape="0">
                <a:prstClr val="black">
                  <a:alpha val="40000"/>
                </a:prstClr>
              </a:outerShdw>
            </a:effectLst>
          </p:spPr>
          <p:txBody>
            <a:bodyPr wrap="square" rtlCol="0" anchor="ctr" anchorCtr="0">
              <a:noAutofit/>
            </a:bodyPr>
            <a:lstStyle/>
            <a:p>
              <a:pPr algn="ctr"/>
              <a:r>
                <a:rPr lang="en-US" sz="1400" dirty="0" smtClean="0">
                  <a:latin typeface="Arial" pitchFamily="34" charset="0"/>
                  <a:cs typeface="Arial" pitchFamily="34" charset="0"/>
                </a:rPr>
                <a:t>Network Model</a:t>
              </a:r>
              <a:endParaRPr lang="de-DE" sz="1400" dirty="0">
                <a:latin typeface="Arial" pitchFamily="34" charset="0"/>
                <a:cs typeface="Arial" pitchFamily="34" charset="0"/>
              </a:endParaRPr>
            </a:p>
          </p:txBody>
        </p:sp>
      </p:grpSp>
      <p:grpSp>
        <p:nvGrpSpPr>
          <p:cNvPr id="82" name="Gruppieren 111"/>
          <p:cNvGrpSpPr/>
          <p:nvPr/>
        </p:nvGrpSpPr>
        <p:grpSpPr>
          <a:xfrm>
            <a:off x="7575557" y="3383796"/>
            <a:ext cx="1101013" cy="914400"/>
            <a:chOff x="7380509" y="4618653"/>
            <a:chExt cx="1101013" cy="914400"/>
          </a:xfrm>
        </p:grpSpPr>
        <p:sp>
          <p:nvSpPr>
            <p:cNvPr id="83" name="Rechteck 82"/>
            <p:cNvSpPr/>
            <p:nvPr/>
          </p:nvSpPr>
          <p:spPr bwMode="auto">
            <a:xfrm>
              <a:off x="7380509" y="4618653"/>
              <a:ext cx="1101013" cy="914400"/>
            </a:xfrm>
            <a:prstGeom prst="rect">
              <a:avLst/>
            </a:prstGeom>
            <a:solidFill>
              <a:srgbClr val="009900"/>
            </a:solidFill>
            <a:ln w="9525" cap="flat" cmpd="sng" algn="ctr">
              <a:noFill/>
              <a:prstDash val="solid"/>
              <a:round/>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84" name="Rechteck 83"/>
            <p:cNvSpPr/>
            <p:nvPr/>
          </p:nvSpPr>
          <p:spPr bwMode="auto">
            <a:xfrm>
              <a:off x="7520469" y="4749281"/>
              <a:ext cx="289248" cy="289248"/>
            </a:xfrm>
            <a:prstGeom prst="rect">
              <a:avLst/>
            </a:prstGeom>
            <a:solidFill>
              <a:schemeClr val="bg2">
                <a:lumMod val="75000"/>
              </a:scheme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dirty="0" smtClean="0">
                <a:ln>
                  <a:noFill/>
                </a:ln>
                <a:solidFill>
                  <a:schemeClr val="tx1"/>
                </a:solidFill>
                <a:effectLst/>
                <a:latin typeface="Arial" charset="0"/>
              </a:endParaRPr>
            </a:p>
          </p:txBody>
        </p:sp>
        <p:sp>
          <p:nvSpPr>
            <p:cNvPr id="86" name="Rechteck 85"/>
            <p:cNvSpPr/>
            <p:nvPr/>
          </p:nvSpPr>
          <p:spPr bwMode="auto">
            <a:xfrm>
              <a:off x="7520469" y="5075855"/>
              <a:ext cx="289248" cy="289248"/>
            </a:xfrm>
            <a:prstGeom prst="rect">
              <a:avLst/>
            </a:prstGeom>
            <a:solidFill>
              <a:schemeClr val="bg2">
                <a:lumMod val="75000"/>
              </a:scheme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dirty="0" smtClean="0">
                <a:ln>
                  <a:noFill/>
                </a:ln>
                <a:solidFill>
                  <a:schemeClr val="tx1"/>
                </a:solidFill>
                <a:effectLst/>
                <a:latin typeface="Arial" charset="0"/>
              </a:endParaRPr>
            </a:p>
          </p:txBody>
        </p:sp>
        <p:sp>
          <p:nvSpPr>
            <p:cNvPr id="87" name="Textfeld 86"/>
            <p:cNvSpPr txBox="1"/>
            <p:nvPr/>
          </p:nvSpPr>
          <p:spPr>
            <a:xfrm>
              <a:off x="7794781" y="4786730"/>
              <a:ext cx="601448" cy="523220"/>
            </a:xfrm>
            <a:prstGeom prst="rect">
              <a:avLst/>
            </a:prstGeom>
            <a:noFill/>
          </p:spPr>
          <p:txBody>
            <a:bodyPr wrap="none" rtlCol="0">
              <a:spAutoFit/>
            </a:bodyPr>
            <a:lstStyle/>
            <a:p>
              <a:pPr algn="ctr"/>
              <a:r>
                <a:rPr lang="en-US" sz="1400" b="1" dirty="0" smtClean="0">
                  <a:solidFill>
                    <a:schemeClr val="bg1"/>
                  </a:solidFill>
                </a:rPr>
                <a:t>Multi</a:t>
              </a:r>
            </a:p>
            <a:p>
              <a:pPr algn="ctr"/>
              <a:r>
                <a:rPr lang="en-US" sz="1400" b="1" dirty="0" smtClean="0">
                  <a:solidFill>
                    <a:schemeClr val="bg1"/>
                  </a:solidFill>
                </a:rPr>
                <a:t>Core</a:t>
              </a:r>
              <a:endParaRPr lang="de-DE" sz="1400" b="1" dirty="0">
                <a:solidFill>
                  <a:schemeClr val="bg1"/>
                </a:solidFill>
              </a:endParaRPr>
            </a:p>
          </p:txBody>
        </p:sp>
      </p:grpSp>
      <p:sp>
        <p:nvSpPr>
          <p:cNvPr id="89" name="Freeform 210"/>
          <p:cNvSpPr>
            <a:spLocks/>
          </p:cNvSpPr>
          <p:nvPr/>
        </p:nvSpPr>
        <p:spPr bwMode="auto">
          <a:xfrm>
            <a:off x="7009199" y="3691701"/>
            <a:ext cx="895350" cy="131566"/>
          </a:xfrm>
          <a:custGeom>
            <a:avLst/>
            <a:gdLst/>
            <a:ahLst/>
            <a:cxnLst>
              <a:cxn ang="0">
                <a:pos x="0" y="300"/>
              </a:cxn>
              <a:cxn ang="0">
                <a:pos x="180" y="300"/>
              </a:cxn>
              <a:cxn ang="0">
                <a:pos x="438" y="0"/>
              </a:cxn>
              <a:cxn ang="0">
                <a:pos x="564" y="0"/>
              </a:cxn>
            </a:cxnLst>
            <a:rect l="0" t="0" r="r" b="b"/>
            <a:pathLst>
              <a:path w="564" h="300">
                <a:moveTo>
                  <a:pt x="0" y="300"/>
                </a:moveTo>
                <a:lnTo>
                  <a:pt x="180" y="300"/>
                </a:lnTo>
                <a:lnTo>
                  <a:pt x="438" y="0"/>
                </a:lnTo>
                <a:lnTo>
                  <a:pt x="564" y="0"/>
                </a:lnTo>
              </a:path>
            </a:pathLst>
          </a:custGeom>
          <a:noFill/>
          <a:ln w="28575" cap="flat" cmpd="sng">
            <a:solidFill>
              <a:schemeClr val="tx1"/>
            </a:solidFill>
            <a:prstDash val="solid"/>
            <a:round/>
            <a:headEnd type="none" w="med" len="med"/>
            <a:tailEnd type="triangle" w="med" len="med"/>
          </a:ln>
          <a:effectLst/>
        </p:spPr>
        <p:txBody>
          <a:bodyPr/>
          <a:lstStyle/>
          <a:p>
            <a:endParaRPr lang="de-DE"/>
          </a:p>
        </p:txBody>
      </p:sp>
      <p:sp>
        <p:nvSpPr>
          <p:cNvPr id="91" name="Freeform 210"/>
          <p:cNvSpPr>
            <a:spLocks/>
          </p:cNvSpPr>
          <p:nvPr/>
        </p:nvSpPr>
        <p:spPr bwMode="auto">
          <a:xfrm flipV="1">
            <a:off x="7009199" y="3822326"/>
            <a:ext cx="895350" cy="131568"/>
          </a:xfrm>
          <a:custGeom>
            <a:avLst/>
            <a:gdLst/>
            <a:ahLst/>
            <a:cxnLst>
              <a:cxn ang="0">
                <a:pos x="0" y="300"/>
              </a:cxn>
              <a:cxn ang="0">
                <a:pos x="180" y="300"/>
              </a:cxn>
              <a:cxn ang="0">
                <a:pos x="438" y="0"/>
              </a:cxn>
              <a:cxn ang="0">
                <a:pos x="564" y="0"/>
              </a:cxn>
            </a:cxnLst>
            <a:rect l="0" t="0" r="r" b="b"/>
            <a:pathLst>
              <a:path w="564" h="300">
                <a:moveTo>
                  <a:pt x="0" y="300"/>
                </a:moveTo>
                <a:lnTo>
                  <a:pt x="180" y="300"/>
                </a:lnTo>
                <a:lnTo>
                  <a:pt x="438" y="0"/>
                </a:lnTo>
                <a:lnTo>
                  <a:pt x="564" y="0"/>
                </a:lnTo>
              </a:path>
            </a:pathLst>
          </a:custGeom>
          <a:noFill/>
          <a:ln w="28575" cap="flat" cmpd="sng">
            <a:solidFill>
              <a:schemeClr val="tx1"/>
            </a:solidFill>
            <a:prstDash val="solid"/>
            <a:round/>
            <a:headEnd type="none" w="med" len="med"/>
            <a:tailEnd type="triangle" w="med" len="med"/>
          </a:ln>
          <a:effectLst/>
        </p:spPr>
        <p:txBody>
          <a:bodyPr/>
          <a:lstStyle/>
          <a:p>
            <a:endParaRPr lang="de-DE"/>
          </a:p>
        </p:txBody>
      </p:sp>
    </p:spTree>
    <p:extLst>
      <p:ext uri="{BB962C8B-B14F-4D97-AF65-F5344CB8AC3E}">
        <p14:creationId xmlns:p14="http://schemas.microsoft.com/office/powerpoint/2010/main" val="88145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500"/>
                                        <p:tgtEl>
                                          <p:spTgt spid="9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500"/>
                                        <p:tgtEl>
                                          <p:spTgt spid="82"/>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wipe(left)">
                                      <p:cBhvr>
                                        <p:cTn id="31" dur="500"/>
                                        <p:tgtEl>
                                          <p:spTgt spid="89"/>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wipe(left)">
                                      <p:cBhvr>
                                        <p:cTn id="35" dur="500"/>
                                        <p:tgtEl>
                                          <p:spTgt spid="9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wipe(left)">
                                      <p:cBhvr>
                                        <p:cTn id="45" dur="500"/>
                                        <p:tgtEl>
                                          <p:spTgt spid="3">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147"/>
                                        </p:tgtEl>
                                        <p:attrNameLst>
                                          <p:attrName>style.visibility</p:attrName>
                                        </p:attrNameLst>
                                      </p:cBhvr>
                                      <p:to>
                                        <p:strVal val="visible"/>
                                      </p:to>
                                    </p:set>
                                    <p:animEffect transition="in" filter="fade">
                                      <p:cBhvr>
                                        <p:cTn id="50" dur="500"/>
                                        <p:tgtEl>
                                          <p:spTgt spid="6147"/>
                                        </p:tgtEl>
                                      </p:cBhvr>
                                    </p:animEffect>
                                  </p:childTnLst>
                                </p:cTn>
                              </p:par>
                              <p:par>
                                <p:cTn id="51" presetID="10" presetClass="entr" presetSubtype="0" fill="hold" nodeType="with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fade">
                                      <p:cBhvr>
                                        <p:cTn id="53" dur="500"/>
                                        <p:tgtEl>
                                          <p:spTgt spid="96"/>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fade">
                                      <p:cBhvr>
                                        <p:cTn id="5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Power Generation</a:t>
            </a:r>
            <a:br>
              <a:rPr lang="en-US" dirty="0" smtClean="0"/>
            </a:br>
            <a:r>
              <a:rPr lang="en-US" sz="2400" dirty="0" smtClean="0"/>
              <a:t>Machines Library</a:t>
            </a:r>
            <a:endParaRPr lang="en-US" dirty="0"/>
          </a:p>
        </p:txBody>
      </p:sp>
      <p:sp>
        <p:nvSpPr>
          <p:cNvPr id="3" name="Inhaltsplatzhalter 2"/>
          <p:cNvSpPr>
            <a:spLocks noGrp="1"/>
          </p:cNvSpPr>
          <p:nvPr>
            <p:ph idx="1"/>
          </p:nvPr>
        </p:nvSpPr>
        <p:spPr/>
        <p:txBody>
          <a:bodyPr/>
          <a:lstStyle/>
          <a:p>
            <a:r>
              <a:rPr lang="en-US" dirty="0" smtClean="0"/>
              <a:t>Many types provided</a:t>
            </a:r>
          </a:p>
          <a:p>
            <a:pPr lvl="1"/>
            <a:r>
              <a:rPr lang="en-US" dirty="0" smtClean="0"/>
              <a:t>Synchronous, </a:t>
            </a:r>
            <a:r>
              <a:rPr lang="en-US" dirty="0" err="1" smtClean="0"/>
              <a:t>Asynch</a:t>
            </a:r>
            <a:r>
              <a:rPr lang="en-US" dirty="0" smtClean="0"/>
              <a:t>., PMSM…</a:t>
            </a:r>
          </a:p>
          <a:p>
            <a:pPr lvl="1"/>
            <a:r>
              <a:rPr lang="en-US" dirty="0" smtClean="0"/>
              <a:t>Excitation models (AC1A, etc.)</a:t>
            </a:r>
            <a:br>
              <a:rPr lang="en-US" dirty="0" smtClean="0"/>
            </a:br>
            <a:endParaRPr lang="en-US" dirty="0" smtClean="0"/>
          </a:p>
          <a:p>
            <a:r>
              <a:rPr lang="en-US" dirty="0" smtClean="0"/>
              <a:t>Many parameterization options</a:t>
            </a:r>
          </a:p>
          <a:p>
            <a:pPr lvl="1"/>
            <a:r>
              <a:rPr lang="en-US" dirty="0" smtClean="0"/>
              <a:t>Types, phases, inputs …</a:t>
            </a:r>
          </a:p>
          <a:p>
            <a:pPr lvl="1"/>
            <a:r>
              <a:rPr lang="en-US" dirty="0" smtClean="0"/>
              <a:t>Preset models</a:t>
            </a:r>
          </a:p>
          <a:p>
            <a:pPr lvl="1"/>
            <a:r>
              <a:rPr lang="en-US" dirty="0" smtClean="0"/>
              <a:t>Enable/Disable effects</a:t>
            </a: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6983" y="4996046"/>
            <a:ext cx="3792537" cy="1213013"/>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1035" name="Picture 11"/>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5178743" y="561052"/>
            <a:ext cx="3841430" cy="1870568"/>
          </a:xfrm>
          <a:prstGeom prst="rect">
            <a:avLst/>
          </a:prstGeom>
          <a:noFill/>
          <a:ln w="9525">
            <a:solidFill>
              <a:srgbClr val="336600"/>
            </a:solidFill>
            <a:miter lim="800000"/>
            <a:headEnd/>
            <a:tailEnd/>
          </a:ln>
          <a:effectLst>
            <a:outerShdw blurRad="50800" dist="76200" dir="2700000" algn="tl" rotWithShape="0">
              <a:srgbClr val="336600">
                <a:alpha val="40000"/>
              </a:srgbClr>
            </a:outerShdw>
          </a:effectLst>
          <a:extLst>
            <a:ext uri="{909E8E84-426E-40DD-AFC4-6F175D3DCCD1}">
              <a14:hiddenFill xmlns:a14="http://schemas.microsoft.com/office/drawing/2010/main">
                <a:solidFill>
                  <a:schemeClr val="accent1"/>
                </a:solidFill>
              </a14:hiddenFill>
            </a:ext>
          </a:extLst>
        </p:spPr>
      </p:pic>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8743" y="2545305"/>
            <a:ext cx="2532499" cy="1894303"/>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10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2720" y="3923723"/>
            <a:ext cx="2497453" cy="2285336"/>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103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350" y="5565836"/>
            <a:ext cx="2749850" cy="1018625"/>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44296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left)">
                                      <p:cBhvr>
                                        <p:cTn id="14" dur="500"/>
                                        <p:tgtEl>
                                          <p:spTgt spid="3">
                                            <p:txEl>
                                              <p:pRg st="2" end="2"/>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35"/>
                                        </p:tgtEl>
                                        <p:attrNameLst>
                                          <p:attrName>style.visibility</p:attrName>
                                        </p:attrNameLst>
                                      </p:cBhvr>
                                      <p:to>
                                        <p:strVal val="visible"/>
                                      </p:to>
                                    </p:set>
                                    <p:animEffect transition="in" filter="fade">
                                      <p:cBhvr>
                                        <p:cTn id="18" dur="500"/>
                                        <p:tgtEl>
                                          <p:spTgt spid="103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033"/>
                                        </p:tgtEl>
                                        <p:attrNameLst>
                                          <p:attrName>style.visibility</p:attrName>
                                        </p:attrNameLst>
                                      </p:cBhvr>
                                      <p:to>
                                        <p:strVal val="visible"/>
                                      </p:to>
                                    </p:set>
                                    <p:animEffect transition="in" filter="fade">
                                      <p:cBhvr>
                                        <p:cTn id="31" dur="500"/>
                                        <p:tgtEl>
                                          <p:spTgt spid="1033"/>
                                        </p:tgtEl>
                                      </p:cBhvr>
                                    </p:animEffect>
                                  </p:childTnLst>
                                </p:cTn>
                              </p:par>
                              <p:par>
                                <p:cTn id="32" presetID="10" presetClass="entr" presetSubtype="0" fill="hold" nodeType="withEffect">
                                  <p:stCondLst>
                                    <p:cond delay="0"/>
                                  </p:stCondLst>
                                  <p:childTnLst>
                                    <p:set>
                                      <p:cBhvr>
                                        <p:cTn id="33" dur="1" fill="hold">
                                          <p:stCondLst>
                                            <p:cond delay="0"/>
                                          </p:stCondLst>
                                        </p:cTn>
                                        <p:tgtEl>
                                          <p:spTgt spid="1034"/>
                                        </p:tgtEl>
                                        <p:attrNameLst>
                                          <p:attrName>style.visibility</p:attrName>
                                        </p:attrNameLst>
                                      </p:cBhvr>
                                      <p:to>
                                        <p:strVal val="visible"/>
                                      </p:to>
                                    </p:set>
                                    <p:animEffect transition="in" filter="fade">
                                      <p:cBhvr>
                                        <p:cTn id="34" dur="500"/>
                                        <p:tgtEl>
                                          <p:spTgt spid="103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wipe(left)">
                                      <p:cBhvr>
                                        <p:cTn id="39" dur="500"/>
                                        <p:tgtEl>
                                          <p:spTgt spid="3">
                                            <p:txEl>
                                              <p:pRg st="5" end="5"/>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028"/>
                                        </p:tgtEl>
                                        <p:attrNameLst>
                                          <p:attrName>style.visibility</p:attrName>
                                        </p:attrNameLst>
                                      </p:cBhvr>
                                      <p:to>
                                        <p:strVal val="visible"/>
                                      </p:to>
                                    </p:set>
                                    <p:animEffect transition="in" filter="fade">
                                      <p:cBhvr>
                                        <p:cTn id="43" dur="500"/>
                                        <p:tgtEl>
                                          <p:spTgt spid="102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wipe(left)">
                                      <p:cBhvr>
                                        <p:cTn id="48" dur="500"/>
                                        <p:tgtEl>
                                          <p:spTgt spid="3">
                                            <p:txEl>
                                              <p:pRg st="6" end="6"/>
                                            </p:txEl>
                                          </p:spTgt>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036"/>
                                        </p:tgtEl>
                                        <p:attrNameLst>
                                          <p:attrName>style.visibility</p:attrName>
                                        </p:attrNameLst>
                                      </p:cBhvr>
                                      <p:to>
                                        <p:strVal val="visible"/>
                                      </p:to>
                                    </p:set>
                                    <p:animEffect transition="in" filter="fade">
                                      <p:cBhvr>
                                        <p:cTn id="52"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Power Electronics</a:t>
            </a:r>
            <a:endParaRPr lang="en-US" dirty="0"/>
          </a:p>
        </p:txBody>
      </p:sp>
      <p:sp>
        <p:nvSpPr>
          <p:cNvPr id="3" name="Inhaltsplatzhalter 2"/>
          <p:cNvSpPr>
            <a:spLocks noGrp="1"/>
          </p:cNvSpPr>
          <p:nvPr>
            <p:ph idx="1"/>
          </p:nvPr>
        </p:nvSpPr>
        <p:spPr/>
        <p:txBody>
          <a:bodyPr/>
          <a:lstStyle/>
          <a:p>
            <a:r>
              <a:rPr lang="en-US" dirty="0" smtClean="0"/>
              <a:t>Many devices provided</a:t>
            </a:r>
          </a:p>
          <a:p>
            <a:pPr lvl="1"/>
            <a:r>
              <a:rPr lang="en-US" dirty="0" smtClean="0"/>
              <a:t>Diode, </a:t>
            </a:r>
            <a:r>
              <a:rPr lang="en-US" dirty="0" err="1" smtClean="0"/>
              <a:t>thyristor</a:t>
            </a:r>
            <a:r>
              <a:rPr lang="en-US" dirty="0" smtClean="0"/>
              <a:t>, IGBT, MOSFET</a:t>
            </a:r>
          </a:p>
          <a:p>
            <a:pPr lvl="1"/>
            <a:r>
              <a:rPr lang="en-US" dirty="0" smtClean="0"/>
              <a:t>PWM and signal generators</a:t>
            </a:r>
          </a:p>
          <a:p>
            <a:pPr lvl="2"/>
            <a:endParaRPr lang="en-US" dirty="0" smtClean="0"/>
          </a:p>
          <a:p>
            <a:r>
              <a:rPr lang="en-US" dirty="0" smtClean="0"/>
              <a:t>Configurable bridges</a:t>
            </a:r>
          </a:p>
          <a:p>
            <a:pPr lvl="1"/>
            <a:r>
              <a:rPr lang="en-US" dirty="0" smtClean="0"/>
              <a:t>Select device type</a:t>
            </a:r>
          </a:p>
          <a:p>
            <a:pPr lvl="1"/>
            <a:r>
              <a:rPr lang="en-US" dirty="0" smtClean="0"/>
              <a:t>Switching function and</a:t>
            </a:r>
            <a:br>
              <a:rPr lang="en-US" dirty="0" smtClean="0"/>
            </a:br>
            <a:r>
              <a:rPr lang="en-US" dirty="0" smtClean="0"/>
              <a:t>Average-model options</a:t>
            </a:r>
            <a:br>
              <a:rPr lang="en-US" dirty="0" smtClean="0"/>
            </a:br>
            <a:r>
              <a:rPr lang="en-US" dirty="0" smtClean="0"/>
              <a:t>for increased speed</a:t>
            </a:r>
          </a:p>
          <a:p>
            <a:pPr lvl="1"/>
            <a:r>
              <a:rPr lang="en-US" dirty="0" smtClean="0"/>
              <a:t>Log internal measurements</a:t>
            </a:r>
          </a:p>
          <a:p>
            <a:endParaRPr lang="en-US" dirty="0" smtClean="0"/>
          </a:p>
          <a:p>
            <a:pPr lvl="1"/>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1423" y="451226"/>
            <a:ext cx="3841430" cy="2303666"/>
          </a:xfrm>
          <a:prstGeom prst="rect">
            <a:avLst/>
          </a:prstGeom>
          <a:noFill/>
          <a:ln w="9525">
            <a:solidFill>
              <a:srgbClr val="336600"/>
            </a:solidFill>
            <a:miter lim="800000"/>
            <a:headEnd/>
            <a:tailEnd/>
          </a:ln>
          <a:effectLst>
            <a:outerShdw blurRad="50800" dist="76200" dir="2700000" algn="tl" rotWithShape="0">
              <a:srgbClr val="336600">
                <a:alpha val="40000"/>
              </a:srgbClr>
            </a:outerShdw>
          </a:effectLst>
          <a:extLst>
            <a:ext uri="{909E8E84-426E-40DD-AFC4-6F175D3DCCD1}">
              <a14:hiddenFill xmlns:a14="http://schemas.microsoft.com/office/drawing/2010/main">
                <a:solidFill>
                  <a:schemeClr val="accent1"/>
                </a:solidFill>
              </a14:hiddenFill>
            </a:ext>
          </a:extLst>
        </p:spPr>
      </p:pic>
      <p:pic>
        <p:nvPicPr>
          <p:cNvPr id="3080"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t="11362" b="44140"/>
          <a:stretch/>
        </p:blipFill>
        <p:spPr bwMode="auto">
          <a:xfrm>
            <a:off x="5178743" y="2885440"/>
            <a:ext cx="3841430" cy="1117600"/>
          </a:xfrm>
          <a:prstGeom prst="rect">
            <a:avLst/>
          </a:prstGeom>
          <a:noFill/>
          <a:ln w="9525">
            <a:solidFill>
              <a:srgbClr val="336600"/>
            </a:solidFill>
            <a:miter lim="800000"/>
            <a:headEnd/>
            <a:tailEnd/>
          </a:ln>
          <a:effectLst>
            <a:outerShdw blurRad="50800" dist="76200" dir="2700000" algn="tl" rotWithShape="0">
              <a:srgbClr val="336600">
                <a:alpha val="40000"/>
              </a:srgbClr>
            </a:outerShdw>
          </a:effectLst>
          <a:extLst>
            <a:ext uri="{909E8E84-426E-40DD-AFC4-6F175D3DCCD1}">
              <a14:hiddenFill xmlns:a14="http://schemas.microsoft.com/office/drawing/2010/main">
                <a:solidFill>
                  <a:schemeClr val="accent1"/>
                </a:solidFill>
              </a14:hiddenFill>
            </a:ext>
          </a:extLst>
        </p:spPr>
      </p:pic>
      <p:pic>
        <p:nvPicPr>
          <p:cNvPr id="3079" name="Picture 7" descr="C:\Users\smiller\AppData\Local\Temp\SNAGHTML13ea356.PNG"/>
          <p:cNvPicPr>
            <a:picLocks noChangeAspect="1" noChangeArrowheads="1"/>
          </p:cNvPicPr>
          <p:nvPr/>
        </p:nvPicPr>
        <p:blipFill rotWithShape="1">
          <a:blip r:embed="rId5">
            <a:extLst>
              <a:ext uri="{28A0092B-C50C-407E-A947-70E740481C1C}">
                <a14:useLocalDpi xmlns:a14="http://schemas.microsoft.com/office/drawing/2010/main" val="0"/>
              </a:ext>
            </a:extLst>
          </a:blip>
          <a:srcRect t="24509" r="3389"/>
          <a:stretch/>
        </p:blipFill>
        <p:spPr bwMode="auto">
          <a:xfrm>
            <a:off x="4792663" y="4250118"/>
            <a:ext cx="4227510" cy="2159610"/>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8718" y="4782124"/>
            <a:ext cx="1582730" cy="1728152"/>
          </a:xfrm>
          <a:prstGeom prst="rect">
            <a:avLst/>
          </a:prstGeom>
          <a:noFill/>
          <a:ln w="9525">
            <a:solidFill>
              <a:srgbClr val="336600"/>
            </a:solidFill>
            <a:miter lim="800000"/>
            <a:headEnd/>
            <a:tailEnd/>
          </a:ln>
          <a:effectLst>
            <a:outerShdw blurRad="50800" dist="76200" dir="2700000" algn="tl" rotWithShape="0">
              <a:srgbClr val="336600">
                <a:alpha val="40000"/>
              </a:srgbClr>
            </a:outerShdw>
          </a:effectLst>
          <a:extLst>
            <a:ext uri="{909E8E84-426E-40DD-AFC4-6F175D3DCCD1}">
              <a14:hiddenFill xmlns:a14="http://schemas.microsoft.com/office/drawing/2010/main">
                <a:solidFill>
                  <a:schemeClr val="accent1"/>
                </a:solidFill>
              </a14:hiddenFill>
            </a:ext>
          </a:extLst>
        </p:spPr>
      </p:pic>
      <p:pic>
        <p:nvPicPr>
          <p:cNvPr id="308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8400" y="5417528"/>
            <a:ext cx="3383280" cy="1331447"/>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9511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left)">
                                      <p:cBhvr>
                                        <p:cTn id="14" dur="500"/>
                                        <p:tgtEl>
                                          <p:spTgt spid="3">
                                            <p:txEl>
                                              <p:pRg st="2" end="2"/>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074"/>
                                        </p:tgtEl>
                                        <p:attrNameLst>
                                          <p:attrName>style.visibility</p:attrName>
                                        </p:attrNameLst>
                                      </p:cBhvr>
                                      <p:to>
                                        <p:strVal val="visible"/>
                                      </p:to>
                                    </p:set>
                                    <p:animEffect transition="in" filter="fade">
                                      <p:cBhvr>
                                        <p:cTn id="18" dur="500"/>
                                        <p:tgtEl>
                                          <p:spTgt spid="3074"/>
                                        </p:tgtEl>
                                      </p:cBhvr>
                                    </p:animEffect>
                                  </p:childTnLst>
                                </p:cTn>
                              </p:par>
                              <p:par>
                                <p:cTn id="19" presetID="10" presetClass="entr" presetSubtype="0" fill="hold" nodeType="withEffect">
                                  <p:stCondLst>
                                    <p:cond delay="0"/>
                                  </p:stCondLst>
                                  <p:childTnLst>
                                    <p:set>
                                      <p:cBhvr>
                                        <p:cTn id="20" dur="1" fill="hold">
                                          <p:stCondLst>
                                            <p:cond delay="0"/>
                                          </p:stCondLst>
                                        </p:cTn>
                                        <p:tgtEl>
                                          <p:spTgt spid="3080"/>
                                        </p:tgtEl>
                                        <p:attrNameLst>
                                          <p:attrName>style.visibility</p:attrName>
                                        </p:attrNameLst>
                                      </p:cBhvr>
                                      <p:to>
                                        <p:strVal val="visible"/>
                                      </p:to>
                                    </p:set>
                                    <p:animEffect transition="in" filter="fade">
                                      <p:cBhvr>
                                        <p:cTn id="21" dur="500"/>
                                        <p:tgtEl>
                                          <p:spTgt spid="308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left)">
                                      <p:cBhvr>
                                        <p:cTn id="26" dur="500"/>
                                        <p:tgtEl>
                                          <p:spTgt spid="3">
                                            <p:txEl>
                                              <p:pRg st="4" end="4"/>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075"/>
                                        </p:tgtEl>
                                        <p:attrNameLst>
                                          <p:attrName>style.visibility</p:attrName>
                                        </p:attrNameLst>
                                      </p:cBhvr>
                                      <p:to>
                                        <p:strVal val="visible"/>
                                      </p:to>
                                    </p:set>
                                    <p:animEffect transition="in" filter="fade">
                                      <p:cBhvr>
                                        <p:cTn id="30" dur="500"/>
                                        <p:tgtEl>
                                          <p:spTgt spid="307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left)">
                                      <p:cBhvr>
                                        <p:cTn id="35" dur="500"/>
                                        <p:tgtEl>
                                          <p:spTgt spid="3">
                                            <p:txEl>
                                              <p:pRg st="5" end="5"/>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3079"/>
                                        </p:tgtEl>
                                        <p:attrNameLst>
                                          <p:attrName>style.visibility</p:attrName>
                                        </p:attrNameLst>
                                      </p:cBhvr>
                                      <p:to>
                                        <p:strVal val="visible"/>
                                      </p:to>
                                    </p:set>
                                    <p:animEffect transition="in" filter="fade">
                                      <p:cBhvr>
                                        <p:cTn id="39" dur="500"/>
                                        <p:tgtEl>
                                          <p:spTgt spid="307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wipe(left)">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wipe(left)">
                                      <p:cBhvr>
                                        <p:cTn id="49" dur="500"/>
                                        <p:tgtEl>
                                          <p:spTgt spid="3">
                                            <p:txEl>
                                              <p:pRg st="7" end="7"/>
                                            </p:txEl>
                                          </p:spTgt>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3082"/>
                                        </p:tgtEl>
                                        <p:attrNameLst>
                                          <p:attrName>style.visibility</p:attrName>
                                        </p:attrNameLst>
                                      </p:cBhvr>
                                      <p:to>
                                        <p:strVal val="visible"/>
                                      </p:to>
                                    </p:set>
                                    <p:animEffect transition="in" filter="fade">
                                      <p:cBhvr>
                                        <p:cTn id="53"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de-DE" smtClean="0"/>
              <a:t>Modeling Power </a:t>
            </a:r>
            <a:br>
              <a:rPr lang="de-DE" smtClean="0"/>
            </a:br>
            <a:r>
              <a:rPr lang="de-DE" smtClean="0"/>
              <a:t>Generation</a:t>
            </a:r>
            <a:endParaRPr lang="de-DE" dirty="0"/>
          </a:p>
        </p:txBody>
      </p:sp>
      <p:sp>
        <p:nvSpPr>
          <p:cNvPr id="206851" name="Text Box 3"/>
          <p:cNvSpPr txBox="1">
            <a:spLocks noChangeArrowheads="1"/>
          </p:cNvSpPr>
          <p:nvPr/>
        </p:nvSpPr>
        <p:spPr bwMode="auto">
          <a:xfrm>
            <a:off x="95250" y="4608513"/>
            <a:ext cx="5052814" cy="1631216"/>
          </a:xfrm>
          <a:prstGeom prst="rect">
            <a:avLst/>
          </a:prstGeom>
          <a:noFill/>
          <a:ln w="9525">
            <a:noFill/>
            <a:miter lim="800000"/>
            <a:headEnd/>
            <a:tailEnd/>
          </a:ln>
          <a:effectLst/>
        </p:spPr>
        <p:txBody>
          <a:bodyPr wrap="square">
            <a:spAutoFit/>
          </a:bodyPr>
          <a:lstStyle/>
          <a:p>
            <a:r>
              <a:rPr lang="de-DE" sz="2400" b="1" dirty="0"/>
              <a:t>Problem</a:t>
            </a:r>
            <a:r>
              <a:rPr lang="en-US" sz="2400" b="1" dirty="0" smtClean="0"/>
              <a:t>:</a:t>
            </a:r>
            <a:r>
              <a:rPr lang="en-US" sz="2200" b="1" dirty="0" smtClean="0"/>
              <a:t> </a:t>
            </a:r>
            <a:r>
              <a:rPr lang="en-US" sz="2200" dirty="0" smtClean="0"/>
              <a:t>Evaluate options for generating AC power for network  </a:t>
            </a:r>
            <a:endParaRPr lang="en-US" sz="2200" dirty="0">
              <a:solidFill>
                <a:srgbClr val="009900"/>
              </a:solidFill>
            </a:endParaRPr>
          </a:p>
          <a:p>
            <a:endParaRPr lang="en-US" sz="800" b="1" dirty="0"/>
          </a:p>
          <a:p>
            <a:r>
              <a:rPr lang="en-US" sz="2400" b="1" dirty="0"/>
              <a:t>Solution:</a:t>
            </a:r>
            <a:r>
              <a:rPr lang="en-US" sz="2200" b="1" dirty="0"/>
              <a:t> </a:t>
            </a:r>
            <a:r>
              <a:rPr lang="en-US" sz="2200" dirty="0" smtClean="0"/>
              <a:t>Use </a:t>
            </a:r>
            <a:r>
              <a:rPr lang="en-US" sz="2200" dirty="0" err="1">
                <a:solidFill>
                  <a:srgbClr val="0000FF"/>
                </a:solidFill>
              </a:rPr>
              <a:t>SimPowerSystems</a:t>
            </a:r>
            <a:r>
              <a:rPr lang="en-US" sz="2200" dirty="0" smtClean="0"/>
              <a:t> to model, simulate, and evaluate options</a:t>
            </a:r>
            <a:endParaRPr lang="de-DE" sz="2200" dirty="0"/>
          </a:p>
        </p:txBody>
      </p:sp>
      <p:sp>
        <p:nvSpPr>
          <p:cNvPr id="206852" name="Text Box 4"/>
          <p:cNvSpPr txBox="1">
            <a:spLocks noChangeArrowheads="1"/>
          </p:cNvSpPr>
          <p:nvPr/>
        </p:nvSpPr>
        <p:spPr bwMode="auto">
          <a:xfrm>
            <a:off x="95250" y="1709738"/>
            <a:ext cx="1587500" cy="457200"/>
          </a:xfrm>
          <a:prstGeom prst="rect">
            <a:avLst/>
          </a:prstGeom>
          <a:noFill/>
          <a:ln w="9525">
            <a:noFill/>
            <a:miter lim="800000"/>
            <a:headEnd/>
            <a:tailEnd/>
          </a:ln>
          <a:effectLst/>
        </p:spPr>
        <p:txBody>
          <a:bodyPr wrap="none">
            <a:spAutoFit/>
          </a:bodyPr>
          <a:lstStyle/>
          <a:p>
            <a:r>
              <a:rPr lang="en-US" sz="2400" b="1"/>
              <a:t>Situation:</a:t>
            </a:r>
            <a:endParaRPr lang="de-DE" sz="2400" b="1"/>
          </a:p>
        </p:txBody>
      </p:sp>
      <p:grpSp>
        <p:nvGrpSpPr>
          <p:cNvPr id="42" name="Gruppieren 41"/>
          <p:cNvGrpSpPr/>
          <p:nvPr/>
        </p:nvGrpSpPr>
        <p:grpSpPr>
          <a:xfrm>
            <a:off x="1592878" y="2132856"/>
            <a:ext cx="2911641" cy="1220790"/>
            <a:chOff x="5656247" y="3246272"/>
            <a:chExt cx="3442939" cy="1443552"/>
          </a:xfrm>
        </p:grpSpPr>
        <p:grpSp>
          <p:nvGrpSpPr>
            <p:cNvPr id="43" name="Gruppieren 42"/>
            <p:cNvGrpSpPr/>
            <p:nvPr/>
          </p:nvGrpSpPr>
          <p:grpSpPr>
            <a:xfrm>
              <a:off x="5656247" y="3246272"/>
              <a:ext cx="2406796" cy="1443552"/>
              <a:chOff x="4501875" y="-255272"/>
              <a:chExt cx="2406796" cy="1443552"/>
            </a:xfrm>
          </p:grpSpPr>
          <p:sp>
            <p:nvSpPr>
              <p:cNvPr id="46" name="Line 6"/>
              <p:cNvSpPr>
                <a:spLocks noChangeShapeType="1"/>
              </p:cNvSpPr>
              <p:nvPr/>
            </p:nvSpPr>
            <p:spPr bwMode="auto">
              <a:xfrm>
                <a:off x="5133110" y="30449"/>
                <a:ext cx="1656000" cy="0"/>
              </a:xfrm>
              <a:prstGeom prst="line">
                <a:avLst/>
              </a:prstGeom>
              <a:noFill/>
              <a:ln w="38100">
                <a:solidFill>
                  <a:schemeClr val="tx1"/>
                </a:solidFill>
                <a:round/>
                <a:headEnd/>
                <a:tailEnd/>
              </a:ln>
              <a:effectLst/>
            </p:spPr>
            <p:txBody>
              <a:bodyPr/>
              <a:lstStyle/>
              <a:p>
                <a:endParaRPr lang="de-DE"/>
              </a:p>
            </p:txBody>
          </p:sp>
          <p:sp>
            <p:nvSpPr>
              <p:cNvPr id="47" name="Oval 8"/>
              <p:cNvSpPr>
                <a:spLocks noChangeArrowheads="1"/>
              </p:cNvSpPr>
              <p:nvPr/>
            </p:nvSpPr>
            <p:spPr bwMode="auto">
              <a:xfrm>
                <a:off x="6796919" y="-25426"/>
                <a:ext cx="111752" cy="111752"/>
              </a:xfrm>
              <a:prstGeom prst="ellipse">
                <a:avLst/>
              </a:prstGeom>
              <a:solidFill>
                <a:schemeClr val="bg1"/>
              </a:solidFill>
              <a:ln w="38100">
                <a:solidFill>
                  <a:schemeClr val="tx1"/>
                </a:solidFill>
                <a:round/>
                <a:headEnd/>
                <a:tailEnd/>
              </a:ln>
              <a:effectLst/>
            </p:spPr>
            <p:txBody>
              <a:bodyPr wrap="none" anchor="ctr"/>
              <a:lstStyle/>
              <a:p>
                <a:pPr algn="ctr"/>
                <a:endParaRPr lang="de-DE"/>
              </a:p>
            </p:txBody>
          </p:sp>
          <p:sp>
            <p:nvSpPr>
              <p:cNvPr id="48" name="Line 10"/>
              <p:cNvSpPr>
                <a:spLocks noChangeShapeType="1"/>
              </p:cNvSpPr>
              <p:nvPr/>
            </p:nvSpPr>
            <p:spPr bwMode="auto">
              <a:xfrm>
                <a:off x="5133110" y="466504"/>
                <a:ext cx="1656000" cy="0"/>
              </a:xfrm>
              <a:prstGeom prst="line">
                <a:avLst/>
              </a:prstGeom>
              <a:noFill/>
              <a:ln w="38100">
                <a:solidFill>
                  <a:schemeClr val="tx1"/>
                </a:solidFill>
                <a:round/>
                <a:headEnd/>
                <a:tailEnd/>
              </a:ln>
              <a:effectLst/>
            </p:spPr>
            <p:txBody>
              <a:bodyPr/>
              <a:lstStyle/>
              <a:p>
                <a:endParaRPr lang="de-DE"/>
              </a:p>
            </p:txBody>
          </p:sp>
          <p:sp>
            <p:nvSpPr>
              <p:cNvPr id="49" name="Oval 12"/>
              <p:cNvSpPr>
                <a:spLocks noChangeArrowheads="1"/>
              </p:cNvSpPr>
              <p:nvPr/>
            </p:nvSpPr>
            <p:spPr bwMode="auto">
              <a:xfrm>
                <a:off x="6796918" y="410629"/>
                <a:ext cx="111752" cy="111752"/>
              </a:xfrm>
              <a:prstGeom prst="ellipse">
                <a:avLst/>
              </a:prstGeom>
              <a:solidFill>
                <a:schemeClr val="bg1"/>
              </a:solidFill>
              <a:ln w="38100">
                <a:solidFill>
                  <a:schemeClr val="tx1"/>
                </a:solidFill>
                <a:round/>
                <a:headEnd/>
                <a:tailEnd/>
              </a:ln>
              <a:effectLst/>
            </p:spPr>
            <p:txBody>
              <a:bodyPr wrap="none" anchor="ctr"/>
              <a:lstStyle/>
              <a:p>
                <a:pPr algn="ctr"/>
                <a:endParaRPr lang="de-DE"/>
              </a:p>
            </p:txBody>
          </p:sp>
          <p:sp>
            <p:nvSpPr>
              <p:cNvPr id="50" name="Line 14"/>
              <p:cNvSpPr>
                <a:spLocks noChangeShapeType="1"/>
              </p:cNvSpPr>
              <p:nvPr/>
            </p:nvSpPr>
            <p:spPr bwMode="auto">
              <a:xfrm>
                <a:off x="5133110" y="924754"/>
                <a:ext cx="1656000" cy="0"/>
              </a:xfrm>
              <a:prstGeom prst="line">
                <a:avLst/>
              </a:prstGeom>
              <a:noFill/>
              <a:ln w="38100">
                <a:solidFill>
                  <a:schemeClr val="tx1"/>
                </a:solidFill>
                <a:round/>
                <a:headEnd/>
                <a:tailEnd/>
              </a:ln>
              <a:effectLst/>
            </p:spPr>
            <p:txBody>
              <a:bodyPr/>
              <a:lstStyle/>
              <a:p>
                <a:endParaRPr lang="de-DE"/>
              </a:p>
            </p:txBody>
          </p:sp>
          <p:sp>
            <p:nvSpPr>
              <p:cNvPr id="51" name="Oval 16"/>
              <p:cNvSpPr>
                <a:spLocks noChangeArrowheads="1"/>
              </p:cNvSpPr>
              <p:nvPr/>
            </p:nvSpPr>
            <p:spPr bwMode="auto">
              <a:xfrm>
                <a:off x="6796918" y="868879"/>
                <a:ext cx="111752" cy="111752"/>
              </a:xfrm>
              <a:prstGeom prst="ellipse">
                <a:avLst/>
              </a:prstGeom>
              <a:solidFill>
                <a:schemeClr val="bg1"/>
              </a:solidFill>
              <a:ln w="38100">
                <a:solidFill>
                  <a:schemeClr val="tx1"/>
                </a:solidFill>
                <a:round/>
                <a:headEnd/>
                <a:tailEnd/>
              </a:ln>
              <a:effectLst/>
            </p:spPr>
            <p:txBody>
              <a:bodyPr wrap="none" anchor="ctr"/>
              <a:lstStyle/>
              <a:p>
                <a:pPr algn="ctr"/>
                <a:endParaRPr lang="de-DE"/>
              </a:p>
            </p:txBody>
          </p:sp>
          <p:grpSp>
            <p:nvGrpSpPr>
              <p:cNvPr id="52" name="Gruppieren 162"/>
              <p:cNvGrpSpPr/>
              <p:nvPr/>
            </p:nvGrpSpPr>
            <p:grpSpPr>
              <a:xfrm rot="10800000">
                <a:off x="4706184" y="-121667"/>
                <a:ext cx="727026" cy="1155603"/>
                <a:chOff x="1838329" y="2799518"/>
                <a:chExt cx="471464" cy="749388"/>
              </a:xfrm>
              <a:effectLst/>
            </p:grpSpPr>
            <p:grpSp>
              <p:nvGrpSpPr>
                <p:cNvPr id="55" name="Gruppieren 163"/>
                <p:cNvGrpSpPr/>
                <p:nvPr/>
              </p:nvGrpSpPr>
              <p:grpSpPr>
                <a:xfrm>
                  <a:off x="1838329" y="2799518"/>
                  <a:ext cx="367284" cy="749388"/>
                  <a:chOff x="1081896" y="2593364"/>
                  <a:chExt cx="569356" cy="1161685"/>
                </a:xfrm>
              </p:grpSpPr>
              <p:sp>
                <p:nvSpPr>
                  <p:cNvPr id="59" name="Zylinder 58"/>
                  <p:cNvSpPr/>
                  <p:nvPr/>
                </p:nvSpPr>
                <p:spPr>
                  <a:xfrm rot="5400000">
                    <a:off x="781638" y="2893622"/>
                    <a:ext cx="1161682" cy="561165"/>
                  </a:xfrm>
                  <a:prstGeom prst="can">
                    <a:avLst>
                      <a:gd name="adj" fmla="val 66500"/>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0" scaled="0"/>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Ellipse 59"/>
                  <p:cNvSpPr/>
                  <p:nvPr/>
                </p:nvSpPr>
                <p:spPr>
                  <a:xfrm>
                    <a:off x="1372152" y="2593367"/>
                    <a:ext cx="279100" cy="1161682"/>
                  </a:xfrm>
                  <a:prstGeom prst="ellipse">
                    <a:avLst/>
                  </a:prstGeom>
                  <a:solidFill>
                    <a:srgbClr val="DDDDDD"/>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56" name="Gruppieren 164"/>
                <p:cNvGrpSpPr/>
                <p:nvPr/>
              </p:nvGrpSpPr>
              <p:grpSpPr>
                <a:xfrm>
                  <a:off x="2090870" y="3124211"/>
                  <a:ext cx="218923" cy="99983"/>
                  <a:chOff x="1334689" y="3040246"/>
                  <a:chExt cx="586655" cy="267926"/>
                </a:xfrm>
              </p:grpSpPr>
              <p:sp>
                <p:nvSpPr>
                  <p:cNvPr id="57" name="Zylinder 56"/>
                  <p:cNvSpPr/>
                  <p:nvPr/>
                </p:nvSpPr>
                <p:spPr>
                  <a:xfrm rot="5400000">
                    <a:off x="1494055" y="2880883"/>
                    <a:ext cx="267923" cy="586655"/>
                  </a:xfrm>
                  <a:prstGeom prst="can">
                    <a:avLst>
                      <a:gd name="adj" fmla="val 46947"/>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0" scaled="0"/>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Ellipse 57"/>
                  <p:cNvSpPr/>
                  <p:nvPr/>
                </p:nvSpPr>
                <p:spPr>
                  <a:xfrm>
                    <a:off x="1793287" y="3040246"/>
                    <a:ext cx="125140" cy="267923"/>
                  </a:xfrm>
                  <a:prstGeom prst="ellipse">
                    <a:avLst/>
                  </a:prstGeom>
                  <a:solidFill>
                    <a:srgbClr val="DDDDDD"/>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53" name="Raute 52"/>
              <p:cNvSpPr/>
              <p:nvPr/>
            </p:nvSpPr>
            <p:spPr>
              <a:xfrm>
                <a:off x="5539646" y="-255272"/>
                <a:ext cx="1077948" cy="1443552"/>
              </a:xfrm>
              <a:prstGeom prst="diamond">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54" name="Nach unten gekrümmter Pfeil 53"/>
              <p:cNvSpPr/>
              <p:nvPr/>
            </p:nvSpPr>
            <p:spPr>
              <a:xfrm>
                <a:off x="4501875" y="142214"/>
                <a:ext cx="539725" cy="445312"/>
              </a:xfrm>
              <a:prstGeom prst="curvedDownArrow">
                <a:avLst>
                  <a:gd name="adj1" fmla="val 18262"/>
                  <a:gd name="adj2" fmla="val 50000"/>
                  <a:gd name="adj3" fmla="val 25000"/>
                </a:avLst>
              </a:prstGeom>
              <a:gradFill flip="none" rotWithShape="1">
                <a:gsLst>
                  <a:gs pos="0">
                    <a:srgbClr val="0000D0"/>
                  </a:gs>
                  <a:gs pos="30000">
                    <a:srgbClr val="B805FF"/>
                  </a:gs>
                  <a:gs pos="64999">
                    <a:srgbClr val="BA0066"/>
                  </a:gs>
                  <a:gs pos="89999">
                    <a:srgbClr val="FF0000"/>
                  </a:gs>
                  <a:gs pos="100000">
                    <a:srgbClr val="FF8200"/>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grpSp>
        <p:sp>
          <p:nvSpPr>
            <p:cNvPr id="44" name="Textfeld 43"/>
            <p:cNvSpPr txBox="1"/>
            <p:nvPr/>
          </p:nvSpPr>
          <p:spPr>
            <a:xfrm>
              <a:off x="8016470" y="3585914"/>
              <a:ext cx="1082716" cy="764269"/>
            </a:xfrm>
            <a:prstGeom prst="rect">
              <a:avLst/>
            </a:prstGeom>
            <a:noFill/>
          </p:spPr>
          <p:txBody>
            <a:bodyPr wrap="none" rtlCol="0" anchor="ctr">
              <a:spAutoFit/>
            </a:bodyPr>
            <a:lstStyle/>
            <a:p>
              <a:pPr algn="ctr"/>
              <a:r>
                <a:rPr lang="en-US" dirty="0" smtClean="0">
                  <a:latin typeface="Arial" pitchFamily="34" charset="0"/>
                  <a:cs typeface="Arial" pitchFamily="34" charset="0"/>
                </a:rPr>
                <a:t>400 Hz</a:t>
              </a:r>
            </a:p>
            <a:p>
              <a:pPr algn="ctr"/>
              <a:r>
                <a:rPr lang="en-US" dirty="0" smtClean="0">
                  <a:latin typeface="Arial" pitchFamily="34" charset="0"/>
                  <a:cs typeface="Arial" pitchFamily="34" charset="0"/>
                </a:rPr>
                <a:t>AC</a:t>
              </a:r>
              <a:endParaRPr lang="en-US" dirty="0">
                <a:latin typeface="Arial" pitchFamily="34" charset="0"/>
                <a:cs typeface="Arial" pitchFamily="34" charset="0"/>
              </a:endParaRPr>
            </a:p>
          </p:txBody>
        </p:sp>
        <p:sp>
          <p:nvSpPr>
            <p:cNvPr id="45" name="Textfeld 44"/>
            <p:cNvSpPr txBox="1"/>
            <p:nvPr/>
          </p:nvSpPr>
          <p:spPr>
            <a:xfrm>
              <a:off x="6828927" y="3683268"/>
              <a:ext cx="811441" cy="584775"/>
            </a:xfrm>
            <a:prstGeom prst="rect">
              <a:avLst/>
            </a:prstGeom>
            <a:noFill/>
          </p:spPr>
          <p:txBody>
            <a:bodyPr wrap="none" rtlCol="0">
              <a:spAutoFit/>
            </a:bodyPr>
            <a:lstStyle/>
            <a:p>
              <a:pPr algn="ctr"/>
              <a:r>
                <a:rPr lang="en-US" sz="1600" b="1" dirty="0" err="1" smtClean="0">
                  <a:solidFill>
                    <a:schemeClr val="bg1"/>
                  </a:solidFill>
                  <a:latin typeface="Arial" pitchFamily="34" charset="0"/>
                  <a:cs typeface="Arial" pitchFamily="34" charset="0"/>
                </a:rPr>
                <a:t>Cyclo</a:t>
              </a:r>
              <a:r>
                <a:rPr lang="en-US" sz="1600" b="1" dirty="0" smtClean="0">
                  <a:solidFill>
                    <a:schemeClr val="bg1"/>
                  </a:solidFill>
                  <a:latin typeface="Arial" pitchFamily="34" charset="0"/>
                  <a:cs typeface="Arial" pitchFamily="34" charset="0"/>
                </a:rPr>
                <a:t>-</a:t>
              </a:r>
              <a:br>
                <a:rPr lang="en-US" sz="1600" b="1" dirty="0" smtClean="0">
                  <a:solidFill>
                    <a:schemeClr val="bg1"/>
                  </a:solidFill>
                  <a:latin typeface="Arial" pitchFamily="34" charset="0"/>
                  <a:cs typeface="Arial" pitchFamily="34" charset="0"/>
                </a:rPr>
              </a:br>
              <a:r>
                <a:rPr lang="en-US" sz="1600" b="1" dirty="0" smtClean="0">
                  <a:solidFill>
                    <a:schemeClr val="bg1"/>
                  </a:solidFill>
                  <a:latin typeface="Arial" pitchFamily="34" charset="0"/>
                  <a:cs typeface="Arial" pitchFamily="34" charset="0"/>
                </a:rPr>
                <a:t>conv.</a:t>
              </a:r>
              <a:endParaRPr lang="en-US" sz="1600" b="1" dirty="0">
                <a:solidFill>
                  <a:schemeClr val="bg1"/>
                </a:solidFill>
                <a:latin typeface="Arial" pitchFamily="34" charset="0"/>
                <a:cs typeface="Arial" pitchFamily="34" charset="0"/>
              </a:endParaRPr>
            </a:p>
          </p:txBody>
        </p:sp>
      </p:grpSp>
      <p:grpSp>
        <p:nvGrpSpPr>
          <p:cNvPr id="61" name="Gruppieren 60"/>
          <p:cNvGrpSpPr/>
          <p:nvPr/>
        </p:nvGrpSpPr>
        <p:grpSpPr>
          <a:xfrm>
            <a:off x="1596577" y="3471620"/>
            <a:ext cx="2908512" cy="994815"/>
            <a:chOff x="5659946" y="5238912"/>
            <a:chExt cx="3439240" cy="1176342"/>
          </a:xfrm>
        </p:grpSpPr>
        <p:cxnSp>
          <p:nvCxnSpPr>
            <p:cNvPr id="62" name="Gerade Verbindung 61"/>
            <p:cNvCxnSpPr/>
            <p:nvPr/>
          </p:nvCxnSpPr>
          <p:spPr>
            <a:xfrm>
              <a:off x="6921506" y="5542209"/>
              <a:ext cx="544192" cy="0"/>
            </a:xfrm>
            <a:prstGeom prst="line">
              <a:avLst/>
            </a:prstGeom>
            <a:noFill/>
            <a:ln w="38100">
              <a:solidFill>
                <a:schemeClr val="tx1"/>
              </a:solidFill>
              <a:round/>
              <a:headEnd/>
              <a:tailEnd/>
            </a:ln>
            <a:effectLst/>
          </p:spPr>
        </p:cxnSp>
        <p:cxnSp>
          <p:nvCxnSpPr>
            <p:cNvPr id="63" name="Gerade Verbindung 62"/>
            <p:cNvCxnSpPr/>
            <p:nvPr/>
          </p:nvCxnSpPr>
          <p:spPr>
            <a:xfrm>
              <a:off x="6921506" y="6101009"/>
              <a:ext cx="544192" cy="0"/>
            </a:xfrm>
            <a:prstGeom prst="line">
              <a:avLst/>
            </a:prstGeom>
            <a:noFill/>
            <a:ln w="38100">
              <a:solidFill>
                <a:schemeClr val="tx1"/>
              </a:solidFill>
              <a:round/>
              <a:headEnd/>
              <a:tailEnd/>
            </a:ln>
            <a:effectLst/>
          </p:spPr>
        </p:cxnSp>
        <p:grpSp>
          <p:nvGrpSpPr>
            <p:cNvPr id="64" name="Gruppieren 63"/>
            <p:cNvGrpSpPr/>
            <p:nvPr/>
          </p:nvGrpSpPr>
          <p:grpSpPr>
            <a:xfrm>
              <a:off x="5659946" y="5238912"/>
              <a:ext cx="2403097" cy="1176342"/>
              <a:chOff x="6961502" y="-121667"/>
              <a:chExt cx="2403097" cy="1176342"/>
            </a:xfrm>
          </p:grpSpPr>
          <p:sp>
            <p:nvSpPr>
              <p:cNvPr id="67" name="Line 6"/>
              <p:cNvSpPr>
                <a:spLocks noChangeShapeType="1"/>
              </p:cNvSpPr>
              <p:nvPr/>
            </p:nvSpPr>
            <p:spPr bwMode="auto">
              <a:xfrm>
                <a:off x="7590560" y="30449"/>
                <a:ext cx="576000" cy="0"/>
              </a:xfrm>
              <a:prstGeom prst="line">
                <a:avLst/>
              </a:prstGeom>
              <a:noFill/>
              <a:ln w="38100">
                <a:solidFill>
                  <a:schemeClr val="tx1"/>
                </a:solidFill>
                <a:round/>
                <a:headEnd/>
                <a:tailEnd/>
              </a:ln>
              <a:effectLst/>
            </p:spPr>
            <p:txBody>
              <a:bodyPr/>
              <a:lstStyle/>
              <a:p>
                <a:endParaRPr lang="de-DE"/>
              </a:p>
            </p:txBody>
          </p:sp>
          <p:sp>
            <p:nvSpPr>
              <p:cNvPr id="68" name="Oval 8"/>
              <p:cNvSpPr>
                <a:spLocks noChangeArrowheads="1"/>
              </p:cNvSpPr>
              <p:nvPr/>
            </p:nvSpPr>
            <p:spPr bwMode="auto">
              <a:xfrm>
                <a:off x="9252847" y="-25426"/>
                <a:ext cx="111752" cy="111752"/>
              </a:xfrm>
              <a:prstGeom prst="ellipse">
                <a:avLst/>
              </a:prstGeom>
              <a:solidFill>
                <a:schemeClr val="bg1"/>
              </a:solidFill>
              <a:ln w="38100">
                <a:solidFill>
                  <a:schemeClr val="tx1"/>
                </a:solidFill>
                <a:round/>
                <a:headEnd/>
                <a:tailEnd/>
              </a:ln>
              <a:effectLst/>
            </p:spPr>
            <p:txBody>
              <a:bodyPr wrap="none" anchor="ctr"/>
              <a:lstStyle/>
              <a:p>
                <a:pPr algn="ctr"/>
                <a:endParaRPr lang="de-DE"/>
              </a:p>
            </p:txBody>
          </p:sp>
          <p:sp>
            <p:nvSpPr>
              <p:cNvPr id="69" name="Line 10"/>
              <p:cNvSpPr>
                <a:spLocks noChangeShapeType="1"/>
              </p:cNvSpPr>
              <p:nvPr/>
            </p:nvSpPr>
            <p:spPr bwMode="auto">
              <a:xfrm>
                <a:off x="7590560" y="466504"/>
                <a:ext cx="576000" cy="0"/>
              </a:xfrm>
              <a:prstGeom prst="line">
                <a:avLst/>
              </a:prstGeom>
              <a:noFill/>
              <a:ln w="38100">
                <a:solidFill>
                  <a:schemeClr val="tx1"/>
                </a:solidFill>
                <a:round/>
                <a:headEnd/>
                <a:tailEnd/>
              </a:ln>
              <a:effectLst/>
            </p:spPr>
            <p:txBody>
              <a:bodyPr/>
              <a:lstStyle/>
              <a:p>
                <a:endParaRPr lang="de-DE"/>
              </a:p>
            </p:txBody>
          </p:sp>
          <p:sp>
            <p:nvSpPr>
              <p:cNvPr id="70" name="Oval 12"/>
              <p:cNvSpPr>
                <a:spLocks noChangeArrowheads="1"/>
              </p:cNvSpPr>
              <p:nvPr/>
            </p:nvSpPr>
            <p:spPr bwMode="auto">
              <a:xfrm>
                <a:off x="9252846" y="410629"/>
                <a:ext cx="111752" cy="111752"/>
              </a:xfrm>
              <a:prstGeom prst="ellipse">
                <a:avLst/>
              </a:prstGeom>
              <a:solidFill>
                <a:schemeClr val="bg1"/>
              </a:solidFill>
              <a:ln w="38100">
                <a:solidFill>
                  <a:schemeClr val="tx1"/>
                </a:solidFill>
                <a:round/>
                <a:headEnd/>
                <a:tailEnd/>
              </a:ln>
              <a:effectLst/>
            </p:spPr>
            <p:txBody>
              <a:bodyPr wrap="none" anchor="ctr"/>
              <a:lstStyle/>
              <a:p>
                <a:pPr algn="ctr"/>
                <a:endParaRPr lang="de-DE"/>
              </a:p>
            </p:txBody>
          </p:sp>
          <p:sp>
            <p:nvSpPr>
              <p:cNvPr id="71" name="Line 14"/>
              <p:cNvSpPr>
                <a:spLocks noChangeShapeType="1"/>
              </p:cNvSpPr>
              <p:nvPr/>
            </p:nvSpPr>
            <p:spPr bwMode="auto">
              <a:xfrm>
                <a:off x="7590560" y="924754"/>
                <a:ext cx="576000" cy="0"/>
              </a:xfrm>
              <a:prstGeom prst="line">
                <a:avLst/>
              </a:prstGeom>
              <a:noFill/>
              <a:ln w="38100">
                <a:solidFill>
                  <a:schemeClr val="tx1"/>
                </a:solidFill>
                <a:round/>
                <a:headEnd/>
                <a:tailEnd/>
              </a:ln>
              <a:effectLst/>
            </p:spPr>
            <p:txBody>
              <a:bodyPr/>
              <a:lstStyle/>
              <a:p>
                <a:endParaRPr lang="de-DE"/>
              </a:p>
            </p:txBody>
          </p:sp>
          <p:sp>
            <p:nvSpPr>
              <p:cNvPr id="72" name="Oval 16"/>
              <p:cNvSpPr>
                <a:spLocks noChangeArrowheads="1"/>
              </p:cNvSpPr>
              <p:nvPr/>
            </p:nvSpPr>
            <p:spPr bwMode="auto">
              <a:xfrm>
                <a:off x="9252846" y="868879"/>
                <a:ext cx="111752" cy="111752"/>
              </a:xfrm>
              <a:prstGeom prst="ellipse">
                <a:avLst/>
              </a:prstGeom>
              <a:solidFill>
                <a:schemeClr val="bg1"/>
              </a:solidFill>
              <a:ln w="38100">
                <a:solidFill>
                  <a:schemeClr val="tx1"/>
                </a:solidFill>
                <a:round/>
                <a:headEnd/>
                <a:tailEnd/>
              </a:ln>
              <a:effectLst/>
            </p:spPr>
            <p:txBody>
              <a:bodyPr wrap="none" anchor="ctr"/>
              <a:lstStyle/>
              <a:p>
                <a:pPr algn="ctr"/>
                <a:endParaRPr lang="de-DE"/>
              </a:p>
            </p:txBody>
          </p:sp>
          <p:grpSp>
            <p:nvGrpSpPr>
              <p:cNvPr id="73" name="Gruppieren 162"/>
              <p:cNvGrpSpPr/>
              <p:nvPr/>
            </p:nvGrpSpPr>
            <p:grpSpPr>
              <a:xfrm rot="10800000">
                <a:off x="7163634" y="-121667"/>
                <a:ext cx="727026" cy="1155603"/>
                <a:chOff x="1838329" y="2799518"/>
                <a:chExt cx="471464" cy="749388"/>
              </a:xfrm>
              <a:effectLst/>
            </p:grpSpPr>
            <p:grpSp>
              <p:nvGrpSpPr>
                <p:cNvPr id="80" name="Gruppieren 163"/>
                <p:cNvGrpSpPr/>
                <p:nvPr/>
              </p:nvGrpSpPr>
              <p:grpSpPr>
                <a:xfrm>
                  <a:off x="1838329" y="2799518"/>
                  <a:ext cx="367284" cy="749388"/>
                  <a:chOff x="1081896" y="2593364"/>
                  <a:chExt cx="569356" cy="1161685"/>
                </a:xfrm>
              </p:grpSpPr>
              <p:sp>
                <p:nvSpPr>
                  <p:cNvPr id="84" name="Zylinder 83"/>
                  <p:cNvSpPr/>
                  <p:nvPr/>
                </p:nvSpPr>
                <p:spPr>
                  <a:xfrm rot="5400000">
                    <a:off x="781638" y="2893622"/>
                    <a:ext cx="1161682" cy="561165"/>
                  </a:xfrm>
                  <a:prstGeom prst="can">
                    <a:avLst>
                      <a:gd name="adj" fmla="val 66500"/>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0" scaled="0"/>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5" name="Ellipse 84"/>
                  <p:cNvSpPr/>
                  <p:nvPr/>
                </p:nvSpPr>
                <p:spPr>
                  <a:xfrm>
                    <a:off x="1372152" y="2593367"/>
                    <a:ext cx="279100" cy="1161682"/>
                  </a:xfrm>
                  <a:prstGeom prst="ellipse">
                    <a:avLst/>
                  </a:prstGeom>
                  <a:solidFill>
                    <a:srgbClr val="DDDDDD"/>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81" name="Gruppieren 164"/>
                <p:cNvGrpSpPr/>
                <p:nvPr/>
              </p:nvGrpSpPr>
              <p:grpSpPr>
                <a:xfrm>
                  <a:off x="2090870" y="3124211"/>
                  <a:ext cx="218923" cy="99983"/>
                  <a:chOff x="1334689" y="3040246"/>
                  <a:chExt cx="586655" cy="267926"/>
                </a:xfrm>
              </p:grpSpPr>
              <p:sp>
                <p:nvSpPr>
                  <p:cNvPr id="82" name="Zylinder 81"/>
                  <p:cNvSpPr/>
                  <p:nvPr/>
                </p:nvSpPr>
                <p:spPr>
                  <a:xfrm rot="5400000">
                    <a:off x="1494055" y="2880883"/>
                    <a:ext cx="267923" cy="586655"/>
                  </a:xfrm>
                  <a:prstGeom prst="can">
                    <a:avLst>
                      <a:gd name="adj" fmla="val 46947"/>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0" scaled="0"/>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Ellipse 82"/>
                  <p:cNvSpPr/>
                  <p:nvPr/>
                </p:nvSpPr>
                <p:spPr>
                  <a:xfrm>
                    <a:off x="1793287" y="3040246"/>
                    <a:ext cx="125140" cy="267923"/>
                  </a:xfrm>
                  <a:prstGeom prst="ellipse">
                    <a:avLst/>
                  </a:prstGeom>
                  <a:solidFill>
                    <a:srgbClr val="DDDDDD"/>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74" name="Rechteck 73"/>
              <p:cNvSpPr/>
              <p:nvPr/>
            </p:nvSpPr>
            <p:spPr>
              <a:xfrm>
                <a:off x="8137081" y="-121667"/>
                <a:ext cx="180000" cy="1176342"/>
              </a:xfrm>
              <a:prstGeom prst="rect">
                <a:avLst/>
              </a:prstGeom>
              <a:solidFill>
                <a:srgbClr val="33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75" name="Nach unten gekrümmter Pfeil 74"/>
              <p:cNvSpPr/>
              <p:nvPr/>
            </p:nvSpPr>
            <p:spPr>
              <a:xfrm>
                <a:off x="6961502" y="142214"/>
                <a:ext cx="539725" cy="445312"/>
              </a:xfrm>
              <a:prstGeom prst="curvedDownArrow">
                <a:avLst>
                  <a:gd name="adj1" fmla="val 18262"/>
                  <a:gd name="adj2" fmla="val 50000"/>
                  <a:gd name="adj3" fmla="val 25000"/>
                </a:avLst>
              </a:prstGeom>
              <a:gradFill flip="none" rotWithShape="1">
                <a:gsLst>
                  <a:gs pos="0">
                    <a:srgbClr val="0000D0"/>
                  </a:gs>
                  <a:gs pos="30000">
                    <a:srgbClr val="B805FF"/>
                  </a:gs>
                  <a:gs pos="64999">
                    <a:srgbClr val="BA0066"/>
                  </a:gs>
                  <a:gs pos="89999">
                    <a:srgbClr val="FF0000"/>
                  </a:gs>
                  <a:gs pos="100000">
                    <a:srgbClr val="FF8200"/>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sp>
            <p:nvSpPr>
              <p:cNvPr id="76" name="Line 6"/>
              <p:cNvSpPr>
                <a:spLocks noChangeShapeType="1"/>
              </p:cNvSpPr>
              <p:nvPr/>
            </p:nvSpPr>
            <p:spPr bwMode="auto">
              <a:xfrm>
                <a:off x="8874847" y="30449"/>
                <a:ext cx="396000" cy="0"/>
              </a:xfrm>
              <a:prstGeom prst="line">
                <a:avLst/>
              </a:prstGeom>
              <a:noFill/>
              <a:ln w="38100">
                <a:solidFill>
                  <a:schemeClr val="tx1"/>
                </a:solidFill>
                <a:round/>
                <a:headEnd/>
                <a:tailEnd/>
              </a:ln>
              <a:effectLst/>
            </p:spPr>
            <p:txBody>
              <a:bodyPr/>
              <a:lstStyle/>
              <a:p>
                <a:endParaRPr lang="de-DE"/>
              </a:p>
            </p:txBody>
          </p:sp>
          <p:sp>
            <p:nvSpPr>
              <p:cNvPr id="77" name="Line 10"/>
              <p:cNvSpPr>
                <a:spLocks noChangeShapeType="1"/>
              </p:cNvSpPr>
              <p:nvPr/>
            </p:nvSpPr>
            <p:spPr bwMode="auto">
              <a:xfrm>
                <a:off x="8874847" y="466504"/>
                <a:ext cx="396000" cy="0"/>
              </a:xfrm>
              <a:prstGeom prst="line">
                <a:avLst/>
              </a:prstGeom>
              <a:noFill/>
              <a:ln w="38100">
                <a:solidFill>
                  <a:schemeClr val="tx1"/>
                </a:solidFill>
                <a:round/>
                <a:headEnd/>
                <a:tailEnd/>
              </a:ln>
              <a:effectLst/>
            </p:spPr>
            <p:txBody>
              <a:bodyPr/>
              <a:lstStyle/>
              <a:p>
                <a:endParaRPr lang="de-DE"/>
              </a:p>
            </p:txBody>
          </p:sp>
          <p:sp>
            <p:nvSpPr>
              <p:cNvPr id="78" name="Line 14"/>
              <p:cNvSpPr>
                <a:spLocks noChangeShapeType="1"/>
              </p:cNvSpPr>
              <p:nvPr/>
            </p:nvSpPr>
            <p:spPr bwMode="auto">
              <a:xfrm>
                <a:off x="8874847" y="924754"/>
                <a:ext cx="396000" cy="0"/>
              </a:xfrm>
              <a:prstGeom prst="line">
                <a:avLst/>
              </a:prstGeom>
              <a:noFill/>
              <a:ln w="38100">
                <a:solidFill>
                  <a:schemeClr val="tx1"/>
                </a:solidFill>
                <a:round/>
                <a:headEnd/>
                <a:tailEnd/>
              </a:ln>
              <a:effectLst/>
            </p:spPr>
            <p:txBody>
              <a:bodyPr/>
              <a:lstStyle/>
              <a:p>
                <a:endParaRPr lang="de-DE"/>
              </a:p>
            </p:txBody>
          </p:sp>
          <p:sp>
            <p:nvSpPr>
              <p:cNvPr id="79" name="Rechteck 78"/>
              <p:cNvSpPr/>
              <p:nvPr/>
            </p:nvSpPr>
            <p:spPr>
              <a:xfrm>
                <a:off x="8752014" y="-121667"/>
                <a:ext cx="180000" cy="1176342"/>
              </a:xfrm>
              <a:prstGeom prst="rect">
                <a:avLst/>
              </a:prstGeom>
              <a:solidFill>
                <a:srgbClr val="33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65" name="Textfeld 64"/>
            <p:cNvSpPr txBox="1"/>
            <p:nvPr/>
          </p:nvSpPr>
          <p:spPr>
            <a:xfrm>
              <a:off x="8016470" y="5452463"/>
              <a:ext cx="1082716" cy="764269"/>
            </a:xfrm>
            <a:prstGeom prst="rect">
              <a:avLst/>
            </a:prstGeom>
            <a:noFill/>
          </p:spPr>
          <p:txBody>
            <a:bodyPr wrap="none" rtlCol="0" anchor="ctr">
              <a:spAutoFit/>
            </a:bodyPr>
            <a:lstStyle/>
            <a:p>
              <a:pPr algn="ctr"/>
              <a:r>
                <a:rPr lang="en-US" dirty="0" smtClean="0">
                  <a:latin typeface="Arial" pitchFamily="34" charset="0"/>
                  <a:cs typeface="Arial" pitchFamily="34" charset="0"/>
                </a:rPr>
                <a:t>400 Hz</a:t>
              </a:r>
            </a:p>
            <a:p>
              <a:pPr algn="ctr"/>
              <a:r>
                <a:rPr lang="en-US" dirty="0" smtClean="0">
                  <a:latin typeface="Arial" pitchFamily="34" charset="0"/>
                  <a:cs typeface="Arial" pitchFamily="34" charset="0"/>
                </a:rPr>
                <a:t>AC</a:t>
              </a:r>
              <a:endParaRPr lang="en-US" dirty="0">
                <a:latin typeface="Arial" pitchFamily="34" charset="0"/>
                <a:cs typeface="Arial" pitchFamily="34" charset="0"/>
              </a:endParaRPr>
            </a:p>
          </p:txBody>
        </p:sp>
        <p:sp>
          <p:nvSpPr>
            <p:cNvPr id="66" name="Textfeld 65"/>
            <p:cNvSpPr txBox="1"/>
            <p:nvPr/>
          </p:nvSpPr>
          <p:spPr>
            <a:xfrm>
              <a:off x="6933645" y="5647435"/>
              <a:ext cx="479619" cy="338554"/>
            </a:xfrm>
            <a:prstGeom prst="rect">
              <a:avLst/>
            </a:prstGeom>
            <a:noFill/>
          </p:spPr>
          <p:txBody>
            <a:bodyPr wrap="none" rtlCol="0">
              <a:spAutoFit/>
            </a:bodyPr>
            <a:lstStyle/>
            <a:p>
              <a:r>
                <a:rPr lang="en-US" sz="1600" dirty="0" smtClean="0">
                  <a:latin typeface="Arial" pitchFamily="34" charset="0"/>
                  <a:cs typeface="Arial" pitchFamily="34" charset="0"/>
                </a:rPr>
                <a:t>DC</a:t>
              </a:r>
              <a:endParaRPr lang="en-US" sz="1600" dirty="0">
                <a:latin typeface="Arial" pitchFamily="34" charset="0"/>
                <a:cs typeface="Arial" pitchFamily="34" charset="0"/>
              </a:endParaRPr>
            </a:p>
          </p:txBody>
        </p:sp>
      </p:grpSp>
      <p:grpSp>
        <p:nvGrpSpPr>
          <p:cNvPr id="2" name="Gruppieren 1"/>
          <p:cNvGrpSpPr/>
          <p:nvPr/>
        </p:nvGrpSpPr>
        <p:grpSpPr>
          <a:xfrm>
            <a:off x="201460" y="2734481"/>
            <a:ext cx="1368152" cy="1216294"/>
            <a:chOff x="201460" y="2734481"/>
            <a:chExt cx="1368152" cy="1216294"/>
          </a:xfrm>
        </p:grpSpPr>
        <p:sp>
          <p:nvSpPr>
            <p:cNvPr id="86" name="Textfeld 85"/>
            <p:cNvSpPr txBox="1"/>
            <p:nvPr/>
          </p:nvSpPr>
          <p:spPr>
            <a:xfrm>
              <a:off x="201460" y="2852936"/>
              <a:ext cx="1069524" cy="923330"/>
            </a:xfrm>
            <a:prstGeom prst="rect">
              <a:avLst/>
            </a:prstGeom>
            <a:noFill/>
          </p:spPr>
          <p:txBody>
            <a:bodyPr wrap="none" rtlCol="0" anchor="ctr">
              <a:spAutoFit/>
            </a:bodyPr>
            <a:lstStyle/>
            <a:p>
              <a:pPr algn="ctr"/>
              <a:r>
                <a:rPr lang="en-US" dirty="0" smtClean="0">
                  <a:latin typeface="Arial" pitchFamily="34" charset="0"/>
                  <a:cs typeface="Arial" pitchFamily="34" charset="0"/>
                </a:rPr>
                <a:t>Turbine</a:t>
              </a:r>
              <a:br>
                <a:rPr lang="en-US" dirty="0" smtClean="0">
                  <a:latin typeface="Arial" pitchFamily="34" charset="0"/>
                  <a:cs typeface="Arial" pitchFamily="34" charset="0"/>
                </a:rPr>
              </a:br>
              <a:r>
                <a:rPr lang="en-US" dirty="0" smtClean="0">
                  <a:latin typeface="Arial" pitchFamily="34" charset="0"/>
                  <a:cs typeface="Arial" pitchFamily="34" charset="0"/>
                </a:rPr>
                <a:t>(variable</a:t>
              </a:r>
              <a:br>
                <a:rPr lang="en-US" dirty="0" smtClean="0">
                  <a:latin typeface="Arial" pitchFamily="34" charset="0"/>
                  <a:cs typeface="Arial" pitchFamily="34" charset="0"/>
                </a:rPr>
              </a:br>
              <a:r>
                <a:rPr lang="en-US" dirty="0" smtClean="0">
                  <a:latin typeface="Arial" pitchFamily="34" charset="0"/>
                  <a:cs typeface="Arial" pitchFamily="34" charset="0"/>
                </a:rPr>
                <a:t>speed)</a:t>
              </a:r>
              <a:endParaRPr lang="en-US" dirty="0">
                <a:latin typeface="Arial" pitchFamily="34" charset="0"/>
                <a:cs typeface="Arial" pitchFamily="34" charset="0"/>
              </a:endParaRPr>
            </a:p>
          </p:txBody>
        </p:sp>
        <p:sp>
          <p:nvSpPr>
            <p:cNvPr id="3" name="Geschweifte Klammer links 2"/>
            <p:cNvSpPr/>
            <p:nvPr/>
          </p:nvSpPr>
          <p:spPr>
            <a:xfrm>
              <a:off x="1209572" y="2734481"/>
              <a:ext cx="360040" cy="1216294"/>
            </a:xfrm>
            <a:prstGeom prst="leftBrace">
              <a:avLst>
                <a:gd name="adj1" fmla="val 30392"/>
                <a:gd name="adj2" fmla="val 5000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92"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16586" t="20146" r="20653"/>
          <a:stretch/>
        </p:blipFill>
        <p:spPr bwMode="auto">
          <a:xfrm>
            <a:off x="4932040" y="3669674"/>
            <a:ext cx="2722855" cy="1373777"/>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9796" y="1150076"/>
            <a:ext cx="2705100" cy="1649919"/>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1666" y="2153586"/>
            <a:ext cx="2013372" cy="137275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237" y="5101408"/>
            <a:ext cx="1949803" cy="137275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751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wipe(left)">
                                      <p:cBhvr>
                                        <p:cTn id="7" dur="500"/>
                                        <p:tgtEl>
                                          <p:spTgt spid="2068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06851">
                                            <p:txEl>
                                              <p:pRg st="0" end="0"/>
                                            </p:txEl>
                                          </p:spTgt>
                                        </p:tgtEl>
                                        <p:attrNameLst>
                                          <p:attrName>style.visibility</p:attrName>
                                        </p:attrNameLst>
                                      </p:cBhvr>
                                      <p:to>
                                        <p:strVal val="visible"/>
                                      </p:to>
                                    </p:set>
                                    <p:animEffect transition="in" filter="wipe(left)">
                                      <p:cBhvr>
                                        <p:cTn id="23" dur="500"/>
                                        <p:tgtEl>
                                          <p:spTgt spid="20685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06851">
                                            <p:txEl>
                                              <p:pRg st="2" end="2"/>
                                            </p:txEl>
                                          </p:spTgt>
                                        </p:tgtEl>
                                        <p:attrNameLst>
                                          <p:attrName>style.visibility</p:attrName>
                                        </p:attrNameLst>
                                      </p:cBhvr>
                                      <p:to>
                                        <p:strVal val="visible"/>
                                      </p:to>
                                    </p:set>
                                    <p:animEffect transition="in" filter="wipe(left)">
                                      <p:cBhvr>
                                        <p:cTn id="28" dur="500"/>
                                        <p:tgtEl>
                                          <p:spTgt spid="206851">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123"/>
                                        </p:tgtEl>
                                        <p:attrNameLst>
                                          <p:attrName>style.visibility</p:attrName>
                                        </p:attrNameLst>
                                      </p:cBhvr>
                                      <p:to>
                                        <p:strVal val="visible"/>
                                      </p:to>
                                    </p:set>
                                    <p:animEffect transition="in" filter="fade">
                                      <p:cBhvr>
                                        <p:cTn id="33" dur="500"/>
                                        <p:tgtEl>
                                          <p:spTgt spid="5123"/>
                                        </p:tgtEl>
                                      </p:cBhvr>
                                    </p:animEffect>
                                  </p:childTnLst>
                                </p:cTn>
                              </p:par>
                              <p:par>
                                <p:cTn id="34" presetID="10" presetClass="entr" presetSubtype="0" fill="hold" nodeType="withEffect">
                                  <p:stCondLst>
                                    <p:cond delay="0"/>
                                  </p:stCondLst>
                                  <p:childTnLst>
                                    <p:set>
                                      <p:cBhvr>
                                        <p:cTn id="35" dur="1" fill="hold">
                                          <p:stCondLst>
                                            <p:cond delay="0"/>
                                          </p:stCondLst>
                                        </p:cTn>
                                        <p:tgtEl>
                                          <p:spTgt spid="5125"/>
                                        </p:tgtEl>
                                        <p:attrNameLst>
                                          <p:attrName>style.visibility</p:attrName>
                                        </p:attrNameLst>
                                      </p:cBhvr>
                                      <p:to>
                                        <p:strVal val="visible"/>
                                      </p:to>
                                    </p:set>
                                    <p:animEffect transition="in" filter="fade">
                                      <p:cBhvr>
                                        <p:cTn id="36" dur="500"/>
                                        <p:tgtEl>
                                          <p:spTgt spid="512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92"/>
                                        </p:tgtEl>
                                        <p:attrNameLst>
                                          <p:attrName>style.visibility</p:attrName>
                                        </p:attrNameLst>
                                      </p:cBhvr>
                                      <p:to>
                                        <p:strVal val="visible"/>
                                      </p:to>
                                    </p:set>
                                    <p:animEffect transition="in" filter="fade">
                                      <p:cBhvr>
                                        <p:cTn id="40" dur="500"/>
                                        <p:tgtEl>
                                          <p:spTgt spid="92"/>
                                        </p:tgtEl>
                                      </p:cBhvr>
                                    </p:animEffect>
                                  </p:childTnLst>
                                </p:cTn>
                              </p:par>
                              <p:par>
                                <p:cTn id="41" presetID="10" presetClass="entr" presetSubtype="0" fill="hold" nodeType="withEffect">
                                  <p:stCondLst>
                                    <p:cond delay="0"/>
                                  </p:stCondLst>
                                  <p:childTnLst>
                                    <p:set>
                                      <p:cBhvr>
                                        <p:cTn id="42" dur="1" fill="hold">
                                          <p:stCondLst>
                                            <p:cond delay="0"/>
                                          </p:stCondLst>
                                        </p:cTn>
                                        <p:tgtEl>
                                          <p:spTgt spid="5126"/>
                                        </p:tgtEl>
                                        <p:attrNameLst>
                                          <p:attrName>style.visibility</p:attrName>
                                        </p:attrNameLst>
                                      </p:cBhvr>
                                      <p:to>
                                        <p:strVal val="visible"/>
                                      </p:to>
                                    </p:set>
                                    <p:animEffect transition="in" filter="fade">
                                      <p:cBhvr>
                                        <p:cTn id="43"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AC Loads</a:t>
            </a:r>
            <a:endParaRPr lang="en-US" dirty="0"/>
          </a:p>
        </p:txBody>
      </p:sp>
      <p:sp>
        <p:nvSpPr>
          <p:cNvPr id="3" name="Inhaltsplatzhalter 2"/>
          <p:cNvSpPr>
            <a:spLocks noGrp="1"/>
          </p:cNvSpPr>
          <p:nvPr>
            <p:ph idx="1"/>
          </p:nvPr>
        </p:nvSpPr>
        <p:spPr/>
        <p:txBody>
          <a:bodyPr/>
          <a:lstStyle/>
          <a:p>
            <a:r>
              <a:rPr lang="en-US" dirty="0" smtClean="0"/>
              <a:t>Options for AC loads include:</a:t>
            </a:r>
          </a:p>
          <a:p>
            <a:pPr lvl="1"/>
            <a:r>
              <a:rPr lang="en-US" dirty="0" smtClean="0"/>
              <a:t>RLC loads and branches</a:t>
            </a:r>
          </a:p>
          <a:p>
            <a:pPr lvl="1"/>
            <a:r>
              <a:rPr lang="en-US" dirty="0" smtClean="0"/>
              <a:t>Transformers</a:t>
            </a:r>
          </a:p>
          <a:p>
            <a:pPr lvl="1"/>
            <a:r>
              <a:rPr lang="en-US" dirty="0" smtClean="0"/>
              <a:t>Machines</a:t>
            </a:r>
          </a:p>
          <a:p>
            <a:pPr lvl="1">
              <a:spcAft>
                <a:spcPts val="600"/>
              </a:spcAft>
            </a:pPr>
            <a:r>
              <a:rPr lang="en-US" dirty="0" smtClean="0"/>
              <a:t>Drives</a:t>
            </a:r>
            <a:br>
              <a:rPr lang="en-US" dirty="0" smtClean="0"/>
            </a:br>
            <a:r>
              <a:rPr lang="en-US" dirty="0" smtClean="0"/>
              <a:t>(machine + converter + control)</a:t>
            </a:r>
          </a:p>
          <a:p>
            <a:r>
              <a:rPr lang="en-US" dirty="0" smtClean="0"/>
              <a:t>Many configuration options</a:t>
            </a:r>
          </a:p>
          <a:p>
            <a:pPr lvl="1"/>
            <a:r>
              <a:rPr lang="en-US" dirty="0" smtClean="0"/>
              <a:t>Configurations and fidelity</a:t>
            </a:r>
            <a:br>
              <a:rPr lang="en-US" dirty="0" smtClean="0"/>
            </a:br>
            <a:endParaRPr lang="en-US" dirty="0" smtClean="0"/>
          </a:p>
          <a:p>
            <a:endParaRPr lang="en-US" dirty="0"/>
          </a:p>
        </p:txBody>
      </p:sp>
      <p:grpSp>
        <p:nvGrpSpPr>
          <p:cNvPr id="4" name="Gruppieren 3"/>
          <p:cNvGrpSpPr/>
          <p:nvPr/>
        </p:nvGrpSpPr>
        <p:grpSpPr>
          <a:xfrm>
            <a:off x="5462349" y="548681"/>
            <a:ext cx="3338877" cy="4176463"/>
            <a:chOff x="4136619" y="620688"/>
            <a:chExt cx="4473541" cy="5595765"/>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6619" y="2573640"/>
              <a:ext cx="2232248" cy="1804771"/>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6619" y="623104"/>
              <a:ext cx="2232248" cy="1838464"/>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307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7508" y="4509120"/>
              <a:ext cx="2231360" cy="1702149"/>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307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6900" y="4509120"/>
              <a:ext cx="1953260" cy="1707333"/>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5968" y="620688"/>
              <a:ext cx="1964191" cy="1804771"/>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3083"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l="8263" r="7622"/>
            <a:stretch/>
          </p:blipFill>
          <p:spPr bwMode="auto">
            <a:xfrm>
              <a:off x="6645967" y="2564904"/>
              <a:ext cx="1964193" cy="1804771"/>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pic>
        <p:nvPicPr>
          <p:cNvPr id="3084"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5616" y="4941168"/>
            <a:ext cx="2474024" cy="1530706"/>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3085"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1920" y="4941168"/>
            <a:ext cx="2811052" cy="870719"/>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1426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500"/>
                                        <p:tgtEl>
                                          <p:spTgt spid="3">
                                            <p:txEl>
                                              <p:pRg st="5" end="5"/>
                                            </p:txEl>
                                          </p:spTgt>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left)">
                                      <p:cBhvr>
                                        <p:cTn id="34" dur="500"/>
                                        <p:tgtEl>
                                          <p:spTgt spid="3">
                                            <p:txEl>
                                              <p:pRg st="6" end="6"/>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3084"/>
                                        </p:tgtEl>
                                        <p:attrNameLst>
                                          <p:attrName>style.visibility</p:attrName>
                                        </p:attrNameLst>
                                      </p:cBhvr>
                                      <p:to>
                                        <p:strVal val="visible"/>
                                      </p:to>
                                    </p:set>
                                    <p:animEffect transition="in" filter="fade">
                                      <p:cBhvr>
                                        <p:cTn id="38" dur="500"/>
                                        <p:tgtEl>
                                          <p:spTgt spid="3084"/>
                                        </p:tgtEl>
                                      </p:cBhvr>
                                    </p:animEffect>
                                  </p:childTnLst>
                                </p:cTn>
                              </p:par>
                              <p:par>
                                <p:cTn id="39" presetID="10" presetClass="entr" presetSubtype="0" fill="hold" nodeType="withEffect">
                                  <p:stCondLst>
                                    <p:cond delay="0"/>
                                  </p:stCondLst>
                                  <p:childTnLst>
                                    <p:set>
                                      <p:cBhvr>
                                        <p:cTn id="40" dur="1" fill="hold">
                                          <p:stCondLst>
                                            <p:cond delay="0"/>
                                          </p:stCondLst>
                                        </p:cTn>
                                        <p:tgtEl>
                                          <p:spTgt spid="3085"/>
                                        </p:tgtEl>
                                        <p:attrNameLst>
                                          <p:attrName>style.visibility</p:attrName>
                                        </p:attrNameLst>
                                      </p:cBhvr>
                                      <p:to>
                                        <p:strVal val="visible"/>
                                      </p:to>
                                    </p:set>
                                    <p:animEffect transition="in" filter="fade">
                                      <p:cBhvr>
                                        <p:cTn id="41" dur="500"/>
                                        <p:tgtEl>
                                          <p:spTgt spid="3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Analyzing Power Quality</a:t>
            </a:r>
            <a:br>
              <a:rPr lang="en-US" dirty="0" smtClean="0"/>
            </a:br>
            <a:r>
              <a:rPr lang="en-US" sz="2400" dirty="0" smtClean="0"/>
              <a:t>Total Harmonic Distortion (THD)</a:t>
            </a:r>
            <a:endParaRPr lang="en-US" dirty="0"/>
          </a:p>
        </p:txBody>
      </p:sp>
      <p:sp>
        <p:nvSpPr>
          <p:cNvPr id="3" name="Inhaltsplatzhalter 2"/>
          <p:cNvSpPr>
            <a:spLocks noGrp="1"/>
          </p:cNvSpPr>
          <p:nvPr>
            <p:ph idx="1"/>
          </p:nvPr>
        </p:nvSpPr>
        <p:spPr/>
        <p:txBody>
          <a:bodyPr/>
          <a:lstStyle/>
          <a:p>
            <a:pPr>
              <a:spcAft>
                <a:spcPts val="600"/>
              </a:spcAft>
            </a:pPr>
            <a:r>
              <a:rPr lang="en-US" dirty="0" smtClean="0"/>
              <a:t>Loading can cause distortion</a:t>
            </a:r>
            <a:br>
              <a:rPr lang="en-US" dirty="0" smtClean="0"/>
            </a:br>
            <a:r>
              <a:rPr lang="en-US" dirty="0" smtClean="0"/>
              <a:t>of supply voltage waveform</a:t>
            </a:r>
          </a:p>
          <a:p>
            <a:r>
              <a:rPr lang="en-US" dirty="0" smtClean="0"/>
              <a:t>Effects of poor power quality</a:t>
            </a:r>
          </a:p>
          <a:p>
            <a:pPr lvl="1"/>
            <a:r>
              <a:rPr lang="en-US" dirty="0" smtClean="0"/>
              <a:t>Heating in generator</a:t>
            </a:r>
          </a:p>
          <a:p>
            <a:pPr lvl="1"/>
            <a:r>
              <a:rPr lang="en-US" dirty="0" smtClean="0"/>
              <a:t>High neutral currents</a:t>
            </a:r>
            <a:endParaRPr lang="en-US" dirty="0"/>
          </a:p>
          <a:p>
            <a:pPr lvl="1">
              <a:spcAft>
                <a:spcPts val="600"/>
              </a:spcAft>
            </a:pPr>
            <a:r>
              <a:rPr lang="en-US" dirty="0" smtClean="0"/>
              <a:t>Unnecessary switching</a:t>
            </a:r>
            <a:br>
              <a:rPr lang="en-US" dirty="0" smtClean="0"/>
            </a:br>
            <a:r>
              <a:rPr lang="en-US" dirty="0" smtClean="0"/>
              <a:t>in power electronics</a:t>
            </a:r>
          </a:p>
          <a:p>
            <a:r>
              <a:rPr lang="en-US" dirty="0" smtClean="0"/>
              <a:t>THD provides a measure</a:t>
            </a:r>
            <a:br>
              <a:rPr lang="en-US" dirty="0" smtClean="0"/>
            </a:br>
            <a:r>
              <a:rPr lang="en-US" dirty="0" smtClean="0"/>
              <a:t>of AC power quality</a:t>
            </a:r>
          </a:p>
          <a:p>
            <a:pPr lvl="1"/>
            <a:r>
              <a:rPr lang="en-US" dirty="0" smtClean="0"/>
              <a:t>Important to measure under</a:t>
            </a:r>
            <a:br>
              <a:rPr lang="en-US" dirty="0" smtClean="0"/>
            </a:br>
            <a:r>
              <a:rPr lang="en-US" dirty="0" smtClean="0"/>
              <a:t>varying network conditions</a:t>
            </a:r>
          </a:p>
          <a:p>
            <a:pPr lvl="1"/>
            <a:r>
              <a:rPr lang="en-US" dirty="0" smtClean="0"/>
              <a:t>Easy to calculate with MathWorks products</a:t>
            </a:r>
          </a:p>
          <a:p>
            <a:pPr lvl="1"/>
            <a:endParaRPr lang="en-US" dirty="0" smtClean="0"/>
          </a:p>
          <a:p>
            <a:pPr lvl="1"/>
            <a:endParaRPr lang="en-US" dirty="0" smtClean="0"/>
          </a:p>
          <a:p>
            <a:endParaRPr lang="en-US" dirty="0"/>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237" t="9587" r="10967" b="12952"/>
          <a:stretch/>
        </p:blipFill>
        <p:spPr bwMode="auto">
          <a:xfrm>
            <a:off x="5495192" y="1345224"/>
            <a:ext cx="3399692" cy="1794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4236" t="9587" r="10967" b="12952"/>
          <a:stretch/>
        </p:blipFill>
        <p:spPr bwMode="auto">
          <a:xfrm>
            <a:off x="5495192" y="1345224"/>
            <a:ext cx="3399692" cy="1794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ihandform 4"/>
          <p:cNvSpPr/>
          <p:nvPr/>
        </p:nvSpPr>
        <p:spPr>
          <a:xfrm>
            <a:off x="5389684" y="1389182"/>
            <a:ext cx="3505200" cy="1840328"/>
          </a:xfrm>
          <a:custGeom>
            <a:avLst/>
            <a:gdLst>
              <a:gd name="connsiteX0" fmla="*/ 0 w 2895600"/>
              <a:gd name="connsiteY0" fmla="*/ 0 h 1452880"/>
              <a:gd name="connsiteX1" fmla="*/ 0 w 2895600"/>
              <a:gd name="connsiteY1" fmla="*/ 1452880 h 1452880"/>
              <a:gd name="connsiteX2" fmla="*/ 2895600 w 2895600"/>
              <a:gd name="connsiteY2" fmla="*/ 1452880 h 1452880"/>
            </a:gdLst>
            <a:ahLst/>
            <a:cxnLst>
              <a:cxn ang="0">
                <a:pos x="connsiteX0" y="connsiteY0"/>
              </a:cxn>
              <a:cxn ang="0">
                <a:pos x="connsiteX1" y="connsiteY1"/>
              </a:cxn>
              <a:cxn ang="0">
                <a:pos x="connsiteX2" y="connsiteY2"/>
              </a:cxn>
            </a:cxnLst>
            <a:rect l="l" t="t" r="r" b="b"/>
            <a:pathLst>
              <a:path w="2895600" h="1452880">
                <a:moveTo>
                  <a:pt x="0" y="0"/>
                </a:moveTo>
                <a:lnTo>
                  <a:pt x="0" y="1452880"/>
                </a:lnTo>
                <a:lnTo>
                  <a:pt x="2895600" y="1452880"/>
                </a:ln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9684" y="3726717"/>
            <a:ext cx="3505200" cy="1721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975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051"/>
                                        </p:tgtEl>
                                        <p:attrNameLst>
                                          <p:attrName>style.visibility</p:attrName>
                                        </p:attrNameLst>
                                      </p:cBhvr>
                                      <p:to>
                                        <p:strVal val="visible"/>
                                      </p:to>
                                    </p:set>
                                    <p:animEffect transition="in" filter="wipe(left)">
                                      <p:cBhvr>
                                        <p:cTn id="16" dur="500"/>
                                        <p:tgtEl>
                                          <p:spTgt spid="205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wipe(left)">
                                      <p:cBhvr>
                                        <p:cTn id="21" dur="500"/>
                                        <p:tgtEl>
                                          <p:spTgt spid="205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wipe(left)">
                                      <p:cBhvr>
                                        <p:cTn id="26" dur="500"/>
                                        <p:tgtEl>
                                          <p:spTgt spid="3">
                                            <p:txEl>
                                              <p:pRg st="1" end="1"/>
                                            </p:tx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wipe(left)">
                                      <p:cBhvr>
                                        <p:cTn id="30" dur="500"/>
                                        <p:tgtEl>
                                          <p:spTgt spid="3">
                                            <p:txEl>
                                              <p:pRg st="2" end="2"/>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wipe(left)">
                                      <p:cBhvr>
                                        <p:cTn id="33" dur="500"/>
                                        <p:tgtEl>
                                          <p:spTgt spid="3">
                                            <p:txEl>
                                              <p:pRg st="3" end="3"/>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wipe(left)">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wipe(left)">
                                      <p:cBhvr>
                                        <p:cTn id="41" dur="500"/>
                                        <p:tgtEl>
                                          <p:spTgt spid="3">
                                            <p:txEl>
                                              <p:pRg st="5" end="5"/>
                                            </p:txEl>
                                          </p:spTgt>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2053"/>
                                        </p:tgtEl>
                                        <p:attrNameLst>
                                          <p:attrName>style.visibility</p:attrName>
                                        </p:attrNameLst>
                                      </p:cBhvr>
                                      <p:to>
                                        <p:strVal val="visible"/>
                                      </p:to>
                                    </p:set>
                                    <p:animEffect transition="in" filter="fade">
                                      <p:cBhvr>
                                        <p:cTn id="45" dur="500"/>
                                        <p:tgtEl>
                                          <p:spTgt spid="2053"/>
                                        </p:tgtEl>
                                      </p:cBhvr>
                                    </p:animEffect>
                                  </p:childTnLst>
                                </p:cTn>
                              </p:par>
                            </p:childTnLst>
                          </p:cTn>
                        </p:par>
                        <p:par>
                          <p:cTn id="46" fill="hold">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wipe(left)">
                                      <p:cBhvr>
                                        <p:cTn id="49" dur="500"/>
                                        <p:tgtEl>
                                          <p:spTgt spid="3">
                                            <p:txEl>
                                              <p:pRg st="6" end="6"/>
                                            </p:txEl>
                                          </p:spTgt>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wipe(left)">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de-DE" dirty="0" err="1" smtClean="0"/>
              <a:t>Analyzing</a:t>
            </a:r>
            <a:r>
              <a:rPr lang="de-DE" dirty="0" smtClean="0"/>
              <a:t> Power Quality</a:t>
            </a:r>
            <a:endParaRPr lang="de-DE" dirty="0"/>
          </a:p>
        </p:txBody>
      </p:sp>
      <p:sp>
        <p:nvSpPr>
          <p:cNvPr id="206851" name="Text Box 3"/>
          <p:cNvSpPr txBox="1">
            <a:spLocks noChangeArrowheads="1"/>
          </p:cNvSpPr>
          <p:nvPr/>
        </p:nvSpPr>
        <p:spPr bwMode="auto">
          <a:xfrm>
            <a:off x="95249" y="4608513"/>
            <a:ext cx="5191645" cy="1969770"/>
          </a:xfrm>
          <a:prstGeom prst="rect">
            <a:avLst/>
          </a:prstGeom>
          <a:noFill/>
          <a:ln w="9525">
            <a:noFill/>
            <a:miter lim="800000"/>
            <a:headEnd/>
            <a:tailEnd/>
          </a:ln>
          <a:effectLst/>
        </p:spPr>
        <p:txBody>
          <a:bodyPr wrap="square">
            <a:spAutoFit/>
          </a:bodyPr>
          <a:lstStyle/>
          <a:p>
            <a:r>
              <a:rPr lang="de-DE" sz="2400" b="1" dirty="0"/>
              <a:t>Problem</a:t>
            </a:r>
            <a:r>
              <a:rPr lang="en-US" sz="2400" b="1" dirty="0" smtClean="0"/>
              <a:t>:</a:t>
            </a:r>
            <a:r>
              <a:rPr lang="en-US" sz="2200" b="1" dirty="0" smtClean="0"/>
              <a:t> </a:t>
            </a:r>
            <a:r>
              <a:rPr lang="en-US" sz="2200" dirty="0" smtClean="0"/>
              <a:t>Evaluate power quality</a:t>
            </a:r>
            <a:br>
              <a:rPr lang="en-US" sz="2200" dirty="0" smtClean="0"/>
            </a:br>
            <a:r>
              <a:rPr lang="en-US" sz="2200" dirty="0" smtClean="0"/>
              <a:t>within network under various conditions  </a:t>
            </a:r>
            <a:endParaRPr lang="en-US" sz="2200" dirty="0">
              <a:solidFill>
                <a:srgbClr val="009900"/>
              </a:solidFill>
            </a:endParaRPr>
          </a:p>
          <a:p>
            <a:endParaRPr lang="en-US" sz="800" b="1" dirty="0"/>
          </a:p>
          <a:p>
            <a:r>
              <a:rPr lang="en-US" sz="2400" b="1" dirty="0"/>
              <a:t>Solution:</a:t>
            </a:r>
            <a:r>
              <a:rPr lang="en-US" sz="2200" b="1" dirty="0"/>
              <a:t> </a:t>
            </a:r>
            <a:r>
              <a:rPr lang="en-US" sz="2200" dirty="0" smtClean="0"/>
              <a:t>Use </a:t>
            </a:r>
            <a:r>
              <a:rPr lang="en-US" sz="2200" dirty="0" err="1" smtClean="0">
                <a:solidFill>
                  <a:srgbClr val="0000FF"/>
                </a:solidFill>
              </a:rPr>
              <a:t>SimPowerSystems</a:t>
            </a:r>
            <a:r>
              <a:rPr lang="en-US" sz="2200" dirty="0"/>
              <a:t/>
            </a:r>
            <a:br>
              <a:rPr lang="en-US" sz="2200" dirty="0"/>
            </a:br>
            <a:r>
              <a:rPr lang="en-US" sz="2200" dirty="0" smtClean="0"/>
              <a:t>and </a:t>
            </a:r>
            <a:r>
              <a:rPr lang="en-US" sz="2200" dirty="0">
                <a:solidFill>
                  <a:srgbClr val="0000FF"/>
                </a:solidFill>
              </a:rPr>
              <a:t>MATLAB</a:t>
            </a:r>
            <a:r>
              <a:rPr lang="en-US" sz="2200" dirty="0" smtClean="0"/>
              <a:t> to automate calculation of total harmonic distortion (THD)</a:t>
            </a:r>
            <a:endParaRPr lang="de-DE" sz="2200" dirty="0"/>
          </a:p>
        </p:txBody>
      </p:sp>
      <p:sp>
        <p:nvSpPr>
          <p:cNvPr id="206852" name="Text Box 4"/>
          <p:cNvSpPr txBox="1">
            <a:spLocks noChangeArrowheads="1"/>
          </p:cNvSpPr>
          <p:nvPr/>
        </p:nvSpPr>
        <p:spPr bwMode="auto">
          <a:xfrm>
            <a:off x="95250" y="1709738"/>
            <a:ext cx="1587500" cy="457200"/>
          </a:xfrm>
          <a:prstGeom prst="rect">
            <a:avLst/>
          </a:prstGeom>
          <a:noFill/>
          <a:ln w="9525">
            <a:noFill/>
            <a:miter lim="800000"/>
            <a:headEnd/>
            <a:tailEnd/>
          </a:ln>
          <a:effectLst/>
        </p:spPr>
        <p:txBody>
          <a:bodyPr wrap="none">
            <a:spAutoFit/>
          </a:bodyPr>
          <a:lstStyle/>
          <a:p>
            <a:r>
              <a:rPr lang="en-US" sz="2400" b="1"/>
              <a:t>Situation:</a:t>
            </a:r>
            <a:endParaRPr lang="de-DE" sz="2400" b="1"/>
          </a:p>
        </p:txBody>
      </p:sp>
      <p:grpSp>
        <p:nvGrpSpPr>
          <p:cNvPr id="87" name="Gruppieren 86"/>
          <p:cNvGrpSpPr/>
          <p:nvPr/>
        </p:nvGrpSpPr>
        <p:grpSpPr>
          <a:xfrm>
            <a:off x="1926240" y="1992582"/>
            <a:ext cx="2717767" cy="2280982"/>
            <a:chOff x="5029200" y="1324944"/>
            <a:chExt cx="3802777" cy="3016434"/>
          </a:xfrm>
        </p:grpSpPr>
        <p:sp>
          <p:nvSpPr>
            <p:cNvPr id="88" name="Abgerundetes Rechteck 87"/>
            <p:cNvSpPr/>
            <p:nvPr/>
          </p:nvSpPr>
          <p:spPr>
            <a:xfrm>
              <a:off x="6248400" y="1324944"/>
              <a:ext cx="900000" cy="468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GEN</a:t>
              </a:r>
            </a:p>
          </p:txBody>
        </p:sp>
        <p:grpSp>
          <p:nvGrpSpPr>
            <p:cNvPr id="89" name="Gruppieren 88"/>
            <p:cNvGrpSpPr/>
            <p:nvPr/>
          </p:nvGrpSpPr>
          <p:grpSpPr>
            <a:xfrm>
              <a:off x="6489600" y="1792944"/>
              <a:ext cx="432000" cy="451440"/>
              <a:chOff x="6489600" y="1709760"/>
              <a:chExt cx="432000" cy="451440"/>
            </a:xfrm>
          </p:grpSpPr>
          <p:cxnSp>
            <p:nvCxnSpPr>
              <p:cNvPr id="152" name="Gerade Verbindung 151"/>
              <p:cNvCxnSpPr/>
              <p:nvPr/>
            </p:nvCxnSpPr>
            <p:spPr>
              <a:xfrm>
                <a:off x="6705600" y="170976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3" name="Gruppieren 152"/>
              <p:cNvGrpSpPr/>
              <p:nvPr/>
            </p:nvGrpSpPr>
            <p:grpSpPr>
              <a:xfrm>
                <a:off x="6489600" y="1889760"/>
                <a:ext cx="432000" cy="91440"/>
                <a:chOff x="6327600" y="1889760"/>
                <a:chExt cx="756000" cy="91440"/>
              </a:xfrm>
            </p:grpSpPr>
            <p:cxnSp>
              <p:nvCxnSpPr>
                <p:cNvPr id="155" name="Gerade Verbindung 154"/>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155"/>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4" name="Gerade Verbindung 153"/>
              <p:cNvCxnSpPr/>
              <p:nvPr/>
            </p:nvCxnSpPr>
            <p:spPr>
              <a:xfrm>
                <a:off x="6705600" y="198120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0" name="Gruppieren 89"/>
            <p:cNvGrpSpPr/>
            <p:nvPr/>
          </p:nvGrpSpPr>
          <p:grpSpPr>
            <a:xfrm>
              <a:off x="5173200" y="2300924"/>
              <a:ext cx="432000" cy="451440"/>
              <a:chOff x="5173200" y="2235540"/>
              <a:chExt cx="432000" cy="451440"/>
            </a:xfrm>
          </p:grpSpPr>
          <p:cxnSp>
            <p:nvCxnSpPr>
              <p:cNvPr id="147" name="Gerade Verbindung 146"/>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8" name="Gruppieren 147"/>
              <p:cNvGrpSpPr/>
              <p:nvPr/>
            </p:nvGrpSpPr>
            <p:grpSpPr>
              <a:xfrm>
                <a:off x="5173200" y="2415540"/>
                <a:ext cx="432000" cy="91440"/>
                <a:chOff x="6327600" y="1889760"/>
                <a:chExt cx="756000" cy="91440"/>
              </a:xfrm>
            </p:grpSpPr>
            <p:cxnSp>
              <p:nvCxnSpPr>
                <p:cNvPr id="150" name="Gerade Verbindung 149"/>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Gerade Verbindung 150"/>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9" name="Gerade Verbindung 148"/>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1" name="Gruppieren 90"/>
            <p:cNvGrpSpPr/>
            <p:nvPr/>
          </p:nvGrpSpPr>
          <p:grpSpPr>
            <a:xfrm>
              <a:off x="6111600" y="2300924"/>
              <a:ext cx="432000" cy="451440"/>
              <a:chOff x="5173200" y="2235540"/>
              <a:chExt cx="432000" cy="451440"/>
            </a:xfrm>
          </p:grpSpPr>
          <p:cxnSp>
            <p:nvCxnSpPr>
              <p:cNvPr id="142" name="Gerade Verbindung 141"/>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3" name="Gruppieren 142"/>
              <p:cNvGrpSpPr/>
              <p:nvPr/>
            </p:nvGrpSpPr>
            <p:grpSpPr>
              <a:xfrm>
                <a:off x="5173200" y="2415540"/>
                <a:ext cx="432000" cy="91440"/>
                <a:chOff x="6327600" y="1889760"/>
                <a:chExt cx="756000" cy="91440"/>
              </a:xfrm>
            </p:grpSpPr>
            <p:cxnSp>
              <p:nvCxnSpPr>
                <p:cNvPr id="145" name="Gerade Verbindung 144"/>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145"/>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4" name="Gerade Verbindung 143"/>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 name="Gruppieren 92"/>
            <p:cNvGrpSpPr/>
            <p:nvPr/>
          </p:nvGrpSpPr>
          <p:grpSpPr>
            <a:xfrm>
              <a:off x="7029096" y="2300924"/>
              <a:ext cx="432000" cy="451440"/>
              <a:chOff x="5173200" y="2235540"/>
              <a:chExt cx="432000" cy="451440"/>
            </a:xfrm>
          </p:grpSpPr>
          <p:cxnSp>
            <p:nvCxnSpPr>
              <p:cNvPr id="137" name="Gerade Verbindung 136"/>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8" name="Gruppieren 137"/>
              <p:cNvGrpSpPr/>
              <p:nvPr/>
            </p:nvGrpSpPr>
            <p:grpSpPr>
              <a:xfrm>
                <a:off x="5173200" y="2415540"/>
                <a:ext cx="432000" cy="91440"/>
                <a:chOff x="6327600" y="1889760"/>
                <a:chExt cx="756000" cy="91440"/>
              </a:xfrm>
            </p:grpSpPr>
            <p:cxnSp>
              <p:nvCxnSpPr>
                <p:cNvPr id="140" name="Gerade Verbindung 139"/>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Gerade Verbindung 140"/>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9" name="Gerade Verbindung 138"/>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Gruppieren 93"/>
            <p:cNvGrpSpPr/>
            <p:nvPr/>
          </p:nvGrpSpPr>
          <p:grpSpPr>
            <a:xfrm>
              <a:off x="7958400" y="2300924"/>
              <a:ext cx="432000" cy="451440"/>
              <a:chOff x="5173200" y="2235540"/>
              <a:chExt cx="432000" cy="451440"/>
            </a:xfrm>
          </p:grpSpPr>
          <p:cxnSp>
            <p:nvCxnSpPr>
              <p:cNvPr id="132" name="Gerade Verbindung 131"/>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uppieren 132"/>
              <p:cNvGrpSpPr/>
              <p:nvPr/>
            </p:nvGrpSpPr>
            <p:grpSpPr>
              <a:xfrm>
                <a:off x="5173200" y="2415540"/>
                <a:ext cx="432000" cy="91440"/>
                <a:chOff x="6327600" y="1889760"/>
                <a:chExt cx="756000" cy="91440"/>
              </a:xfrm>
            </p:grpSpPr>
            <p:cxnSp>
              <p:nvCxnSpPr>
                <p:cNvPr id="135" name="Gerade Verbindung 134"/>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Gerade Verbindung 135"/>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4" name="Gerade Verbindung 133"/>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Abgerundetes Rechteck 94"/>
            <p:cNvSpPr/>
            <p:nvPr/>
          </p:nvSpPr>
          <p:spPr>
            <a:xfrm>
              <a:off x="5029200" y="2726204"/>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b="1" dirty="0" smtClean="0">
                  <a:solidFill>
                    <a:schemeClr val="tx1"/>
                  </a:solidFill>
                  <a:latin typeface="Arial" pitchFamily="34" charset="0"/>
                  <a:cs typeface="Arial" pitchFamily="34" charset="0"/>
                </a:rPr>
                <a:t>AC1</a:t>
              </a:r>
            </a:p>
          </p:txBody>
        </p:sp>
        <p:sp>
          <p:nvSpPr>
            <p:cNvPr id="96" name="Abgerundetes Rechteck 95"/>
            <p:cNvSpPr/>
            <p:nvPr/>
          </p:nvSpPr>
          <p:spPr>
            <a:xfrm>
              <a:off x="5967600" y="2726204"/>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b="1" dirty="0" smtClean="0">
                  <a:solidFill>
                    <a:schemeClr val="tx1"/>
                  </a:solidFill>
                  <a:latin typeface="Arial" pitchFamily="34" charset="0"/>
                  <a:cs typeface="Arial" pitchFamily="34" charset="0"/>
                </a:rPr>
                <a:t>AC2</a:t>
              </a:r>
            </a:p>
          </p:txBody>
        </p:sp>
        <p:sp>
          <p:nvSpPr>
            <p:cNvPr id="97" name="Abgerundetes Rechteck 96"/>
            <p:cNvSpPr/>
            <p:nvPr/>
          </p:nvSpPr>
          <p:spPr>
            <a:xfrm>
              <a:off x="6885096" y="2726204"/>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b="1" dirty="0" smtClean="0">
                  <a:solidFill>
                    <a:schemeClr val="tx1"/>
                  </a:solidFill>
                  <a:latin typeface="Arial" pitchFamily="34" charset="0"/>
                  <a:cs typeface="Arial" pitchFamily="34" charset="0"/>
                </a:rPr>
                <a:t>AC3</a:t>
              </a:r>
            </a:p>
          </p:txBody>
        </p:sp>
        <p:sp>
          <p:nvSpPr>
            <p:cNvPr id="98" name="Abgerundetes Rechteck 97"/>
            <p:cNvSpPr/>
            <p:nvPr/>
          </p:nvSpPr>
          <p:spPr>
            <a:xfrm>
              <a:off x="7814400" y="2726204"/>
              <a:ext cx="720000" cy="432000"/>
            </a:xfrm>
            <a:prstGeom prst="roundRect">
              <a:avLst/>
            </a:prstGeom>
            <a:solidFill>
              <a:srgbClr val="9ACD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b="1" dirty="0" smtClean="0">
                  <a:solidFill>
                    <a:schemeClr val="tx1"/>
                  </a:solidFill>
                  <a:latin typeface="Arial" pitchFamily="34" charset="0"/>
                  <a:cs typeface="Arial" pitchFamily="34" charset="0"/>
                </a:rPr>
                <a:t>TRU</a:t>
              </a:r>
            </a:p>
          </p:txBody>
        </p:sp>
        <p:cxnSp>
          <p:nvCxnSpPr>
            <p:cNvPr id="99" name="Gerade Verbindung 98"/>
            <p:cNvCxnSpPr/>
            <p:nvPr/>
          </p:nvCxnSpPr>
          <p:spPr>
            <a:xfrm>
              <a:off x="8174400" y="3158204"/>
              <a:ext cx="0" cy="325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uppieren 99"/>
            <p:cNvGrpSpPr/>
            <p:nvPr/>
          </p:nvGrpSpPr>
          <p:grpSpPr>
            <a:xfrm>
              <a:off x="5470777" y="3484098"/>
              <a:ext cx="432000" cy="451440"/>
              <a:chOff x="5173200" y="2235540"/>
              <a:chExt cx="432000" cy="451440"/>
            </a:xfrm>
          </p:grpSpPr>
          <p:cxnSp>
            <p:nvCxnSpPr>
              <p:cNvPr id="127" name="Gerade Verbindung 126"/>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8" name="Gruppieren 127"/>
              <p:cNvGrpSpPr/>
              <p:nvPr/>
            </p:nvGrpSpPr>
            <p:grpSpPr>
              <a:xfrm>
                <a:off x="5173200" y="2415540"/>
                <a:ext cx="432000" cy="91440"/>
                <a:chOff x="6327600" y="1889760"/>
                <a:chExt cx="756000" cy="91440"/>
              </a:xfrm>
            </p:grpSpPr>
            <p:cxnSp>
              <p:nvCxnSpPr>
                <p:cNvPr id="130" name="Gerade Verbindung 129"/>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9" name="Gerade Verbindung 128"/>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uppieren 100"/>
            <p:cNvGrpSpPr/>
            <p:nvPr/>
          </p:nvGrpSpPr>
          <p:grpSpPr>
            <a:xfrm>
              <a:off x="6409177" y="3484098"/>
              <a:ext cx="432000" cy="451440"/>
              <a:chOff x="5173200" y="2235540"/>
              <a:chExt cx="432000" cy="451440"/>
            </a:xfrm>
          </p:grpSpPr>
          <p:cxnSp>
            <p:nvCxnSpPr>
              <p:cNvPr id="122" name="Gerade Verbindung 121"/>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Gruppieren 122"/>
              <p:cNvGrpSpPr/>
              <p:nvPr/>
            </p:nvGrpSpPr>
            <p:grpSpPr>
              <a:xfrm>
                <a:off x="5173200" y="2415540"/>
                <a:ext cx="432000" cy="91440"/>
                <a:chOff x="6327600" y="1889760"/>
                <a:chExt cx="756000" cy="91440"/>
              </a:xfrm>
            </p:grpSpPr>
            <p:cxnSp>
              <p:nvCxnSpPr>
                <p:cNvPr id="125" name="Gerade Verbindung 124"/>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4" name="Gerade Verbindung 123"/>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Gruppieren 101"/>
            <p:cNvGrpSpPr/>
            <p:nvPr/>
          </p:nvGrpSpPr>
          <p:grpSpPr>
            <a:xfrm>
              <a:off x="7326673" y="3484098"/>
              <a:ext cx="432000" cy="451440"/>
              <a:chOff x="5173200" y="2235540"/>
              <a:chExt cx="432000" cy="451440"/>
            </a:xfrm>
          </p:grpSpPr>
          <p:cxnSp>
            <p:nvCxnSpPr>
              <p:cNvPr id="117" name="Gerade Verbindung 116"/>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uppieren 117"/>
              <p:cNvGrpSpPr/>
              <p:nvPr/>
            </p:nvGrpSpPr>
            <p:grpSpPr>
              <a:xfrm>
                <a:off x="5173200" y="2415540"/>
                <a:ext cx="432000" cy="91440"/>
                <a:chOff x="6327600" y="1889760"/>
                <a:chExt cx="756000" cy="91440"/>
              </a:xfrm>
            </p:grpSpPr>
            <p:cxnSp>
              <p:nvCxnSpPr>
                <p:cNvPr id="120" name="Gerade Verbindung 119"/>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9" name="Gerade Verbindung 118"/>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3" name="Gruppieren 102"/>
            <p:cNvGrpSpPr/>
            <p:nvPr/>
          </p:nvGrpSpPr>
          <p:grpSpPr>
            <a:xfrm>
              <a:off x="8255977" y="3484098"/>
              <a:ext cx="432000" cy="451440"/>
              <a:chOff x="5173200" y="2235540"/>
              <a:chExt cx="432000" cy="451440"/>
            </a:xfrm>
          </p:grpSpPr>
          <p:cxnSp>
            <p:nvCxnSpPr>
              <p:cNvPr id="112" name="Gerade Verbindung 111"/>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3" name="Gruppieren 112"/>
              <p:cNvGrpSpPr/>
              <p:nvPr/>
            </p:nvGrpSpPr>
            <p:grpSpPr>
              <a:xfrm>
                <a:off x="5173200" y="2415540"/>
                <a:ext cx="432000" cy="91440"/>
                <a:chOff x="6327600" y="1889760"/>
                <a:chExt cx="756000" cy="91440"/>
              </a:xfrm>
            </p:grpSpPr>
            <p:cxnSp>
              <p:nvCxnSpPr>
                <p:cNvPr id="115" name="Gerade Verbindung 114"/>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4" name="Gerade Verbindung 113"/>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4" name="Abgerundetes Rechteck 103"/>
            <p:cNvSpPr/>
            <p:nvPr/>
          </p:nvSpPr>
          <p:spPr>
            <a:xfrm>
              <a:off x="5326777" y="3909378"/>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b="1" dirty="0" smtClean="0">
                  <a:solidFill>
                    <a:schemeClr val="tx1"/>
                  </a:solidFill>
                  <a:latin typeface="Arial" pitchFamily="34" charset="0"/>
                  <a:cs typeface="Arial" pitchFamily="34" charset="0"/>
                </a:rPr>
                <a:t>DC1</a:t>
              </a:r>
            </a:p>
          </p:txBody>
        </p:sp>
        <p:sp>
          <p:nvSpPr>
            <p:cNvPr id="105" name="Abgerundetes Rechteck 104"/>
            <p:cNvSpPr/>
            <p:nvPr/>
          </p:nvSpPr>
          <p:spPr>
            <a:xfrm>
              <a:off x="6265177" y="3909378"/>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b="1" dirty="0" smtClean="0">
                  <a:solidFill>
                    <a:schemeClr val="tx1"/>
                  </a:solidFill>
                  <a:latin typeface="Arial" pitchFamily="34" charset="0"/>
                  <a:cs typeface="Arial" pitchFamily="34" charset="0"/>
                </a:rPr>
                <a:t>DC2</a:t>
              </a:r>
            </a:p>
          </p:txBody>
        </p:sp>
        <p:sp>
          <p:nvSpPr>
            <p:cNvPr id="106" name="Abgerundetes Rechteck 105"/>
            <p:cNvSpPr/>
            <p:nvPr/>
          </p:nvSpPr>
          <p:spPr>
            <a:xfrm>
              <a:off x="7182673" y="3909378"/>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b="1" dirty="0" smtClean="0">
                  <a:solidFill>
                    <a:schemeClr val="tx1"/>
                  </a:solidFill>
                  <a:latin typeface="Arial" pitchFamily="34" charset="0"/>
                  <a:cs typeface="Arial" pitchFamily="34" charset="0"/>
                </a:rPr>
                <a:t>DC3</a:t>
              </a:r>
            </a:p>
          </p:txBody>
        </p:sp>
        <p:sp>
          <p:nvSpPr>
            <p:cNvPr id="107" name="Abgerundetes Rechteck 106"/>
            <p:cNvSpPr/>
            <p:nvPr/>
          </p:nvSpPr>
          <p:spPr>
            <a:xfrm>
              <a:off x="8111977" y="3909378"/>
              <a:ext cx="720000" cy="432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b="1" dirty="0" smtClean="0">
                  <a:solidFill>
                    <a:schemeClr val="tx1"/>
                  </a:solidFill>
                  <a:latin typeface="Arial" pitchFamily="34" charset="0"/>
                  <a:cs typeface="Arial" pitchFamily="34" charset="0"/>
                </a:rPr>
                <a:t>Batt</a:t>
              </a:r>
            </a:p>
          </p:txBody>
        </p:sp>
        <p:sp>
          <p:nvSpPr>
            <p:cNvPr id="108" name="Textfeld 107"/>
            <p:cNvSpPr txBox="1"/>
            <p:nvPr/>
          </p:nvSpPr>
          <p:spPr>
            <a:xfrm>
              <a:off x="7401821" y="1950361"/>
              <a:ext cx="973897" cy="345960"/>
            </a:xfrm>
            <a:prstGeom prst="rect">
              <a:avLst/>
            </a:prstGeom>
            <a:noFill/>
          </p:spPr>
          <p:txBody>
            <a:bodyPr wrap="none" rtlCol="0">
              <a:spAutoFit/>
            </a:bodyPr>
            <a:lstStyle/>
            <a:p>
              <a:r>
                <a:rPr lang="en-US" sz="1100" b="1" dirty="0" smtClean="0">
                  <a:solidFill>
                    <a:srgbClr val="E04242"/>
                  </a:solidFill>
                  <a:latin typeface="Arial" pitchFamily="34" charset="0"/>
                  <a:cs typeface="Arial" pitchFamily="34" charset="0"/>
                </a:rPr>
                <a:t>AC Bus</a:t>
              </a:r>
              <a:endParaRPr lang="en-US" sz="1100" b="1" dirty="0">
                <a:solidFill>
                  <a:srgbClr val="E04242"/>
                </a:solidFill>
                <a:latin typeface="Arial" pitchFamily="34" charset="0"/>
                <a:cs typeface="Arial" pitchFamily="34" charset="0"/>
              </a:endParaRPr>
            </a:p>
          </p:txBody>
        </p:sp>
        <p:cxnSp>
          <p:nvCxnSpPr>
            <p:cNvPr id="109" name="Gerade Verbindung 108"/>
            <p:cNvCxnSpPr/>
            <p:nvPr/>
          </p:nvCxnSpPr>
          <p:spPr>
            <a:xfrm>
              <a:off x="5266592" y="2270760"/>
              <a:ext cx="2989385" cy="0"/>
            </a:xfrm>
            <a:prstGeom prst="line">
              <a:avLst/>
            </a:prstGeom>
            <a:ln w="76200">
              <a:solidFill>
                <a:srgbClr val="E04242"/>
              </a:solidFill>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nvCxnSpPr>
          <p:spPr>
            <a:xfrm>
              <a:off x="5605200" y="3484098"/>
              <a:ext cx="3082777" cy="0"/>
            </a:xfrm>
            <a:prstGeom prst="line">
              <a:avLst/>
            </a:prstGeom>
            <a:ln w="76200">
              <a:solidFill>
                <a:srgbClr val="336699"/>
              </a:solidFill>
            </a:ln>
          </p:spPr>
          <p:style>
            <a:lnRef idx="1">
              <a:schemeClr val="accent1"/>
            </a:lnRef>
            <a:fillRef idx="0">
              <a:schemeClr val="accent1"/>
            </a:fillRef>
            <a:effectRef idx="0">
              <a:schemeClr val="accent1"/>
            </a:effectRef>
            <a:fontRef idx="minor">
              <a:schemeClr val="tx1"/>
            </a:fontRef>
          </p:style>
        </p:cxnSp>
        <p:sp>
          <p:nvSpPr>
            <p:cNvPr id="111" name="Textfeld 110"/>
            <p:cNvSpPr txBox="1"/>
            <p:nvPr/>
          </p:nvSpPr>
          <p:spPr>
            <a:xfrm>
              <a:off x="6756180" y="3176715"/>
              <a:ext cx="973897" cy="345960"/>
            </a:xfrm>
            <a:prstGeom prst="rect">
              <a:avLst/>
            </a:prstGeom>
            <a:noFill/>
          </p:spPr>
          <p:txBody>
            <a:bodyPr wrap="none" rtlCol="0">
              <a:spAutoFit/>
            </a:bodyPr>
            <a:lstStyle/>
            <a:p>
              <a:r>
                <a:rPr lang="en-US" sz="1100" b="1" dirty="0" smtClean="0">
                  <a:solidFill>
                    <a:srgbClr val="336699"/>
                  </a:solidFill>
                  <a:latin typeface="Arial" pitchFamily="34" charset="0"/>
                  <a:cs typeface="Arial" pitchFamily="34" charset="0"/>
                </a:rPr>
                <a:t>DC Bus</a:t>
              </a:r>
              <a:endParaRPr lang="en-US" sz="1100" b="1" dirty="0">
                <a:solidFill>
                  <a:srgbClr val="336699"/>
                </a:solidFill>
                <a:latin typeface="Arial" pitchFamily="34" charset="0"/>
                <a:cs typeface="Arial" pitchFamily="34" charset="0"/>
              </a:endParaRPr>
            </a:p>
          </p:txBody>
        </p:sp>
      </p:grpSp>
      <p:grpSp>
        <p:nvGrpSpPr>
          <p:cNvPr id="7" name="Gruppieren 6"/>
          <p:cNvGrpSpPr/>
          <p:nvPr/>
        </p:nvGrpSpPr>
        <p:grpSpPr>
          <a:xfrm>
            <a:off x="170995" y="3371195"/>
            <a:ext cx="1599989" cy="1212517"/>
            <a:chOff x="2039" y="2898298"/>
            <a:chExt cx="1599989" cy="1212517"/>
          </a:xfrm>
        </p:grpSpPr>
        <p:cxnSp>
          <p:nvCxnSpPr>
            <p:cNvPr id="158" name="Gerade Verbindung mit Pfeil 157"/>
            <p:cNvCxnSpPr/>
            <p:nvPr/>
          </p:nvCxnSpPr>
          <p:spPr>
            <a:xfrm>
              <a:off x="259240" y="3357558"/>
              <a:ext cx="12240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9" name="Gerade Verbindung 158"/>
            <p:cNvCxnSpPr/>
            <p:nvPr/>
          </p:nvCxnSpPr>
          <p:spPr>
            <a:xfrm>
              <a:off x="264307" y="3220224"/>
              <a:ext cx="0" cy="2505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mit Pfeil 159"/>
            <p:cNvCxnSpPr/>
            <p:nvPr/>
          </p:nvCxnSpPr>
          <p:spPr>
            <a:xfrm>
              <a:off x="259240" y="3657635"/>
              <a:ext cx="12240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1" name="Gerade Verbindung 160"/>
            <p:cNvCxnSpPr/>
            <p:nvPr/>
          </p:nvCxnSpPr>
          <p:spPr>
            <a:xfrm>
              <a:off x="264307" y="3520302"/>
              <a:ext cx="0" cy="2505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Textfeld 161"/>
            <p:cNvSpPr txBox="1"/>
            <p:nvPr/>
          </p:nvSpPr>
          <p:spPr>
            <a:xfrm>
              <a:off x="2039" y="3191587"/>
              <a:ext cx="284052" cy="307777"/>
            </a:xfrm>
            <a:prstGeom prst="rect">
              <a:avLst/>
            </a:prstGeom>
            <a:noFill/>
          </p:spPr>
          <p:txBody>
            <a:bodyPr wrap="none" rtlCol="0">
              <a:spAutoFit/>
            </a:bodyPr>
            <a:lstStyle/>
            <a:p>
              <a:r>
                <a:rPr lang="en-US" sz="1400" b="1" dirty="0" smtClean="0">
                  <a:latin typeface="Arial" pitchFamily="34" charset="0"/>
                  <a:cs typeface="Arial" pitchFamily="34" charset="0"/>
                </a:rPr>
                <a:t>1</a:t>
              </a:r>
              <a:endParaRPr lang="en-US" sz="1400" b="1" dirty="0">
                <a:latin typeface="Arial" pitchFamily="34" charset="0"/>
                <a:cs typeface="Arial" pitchFamily="34" charset="0"/>
              </a:endParaRPr>
            </a:p>
          </p:txBody>
        </p:sp>
        <p:sp>
          <p:nvSpPr>
            <p:cNvPr id="163" name="Textfeld 162"/>
            <p:cNvSpPr txBox="1"/>
            <p:nvPr/>
          </p:nvSpPr>
          <p:spPr>
            <a:xfrm>
              <a:off x="2039" y="3503746"/>
              <a:ext cx="284052" cy="307777"/>
            </a:xfrm>
            <a:prstGeom prst="rect">
              <a:avLst/>
            </a:prstGeom>
            <a:noFill/>
          </p:spPr>
          <p:txBody>
            <a:bodyPr wrap="none" rtlCol="0">
              <a:spAutoFit/>
            </a:bodyPr>
            <a:lstStyle/>
            <a:p>
              <a:r>
                <a:rPr lang="en-US" sz="1400" b="1" dirty="0" smtClean="0">
                  <a:latin typeface="Arial" pitchFamily="34" charset="0"/>
                  <a:cs typeface="Arial" pitchFamily="34" charset="0"/>
                </a:rPr>
                <a:t>2</a:t>
              </a:r>
              <a:endParaRPr lang="en-US" sz="1400" b="1" dirty="0">
                <a:latin typeface="Arial" pitchFamily="34" charset="0"/>
                <a:cs typeface="Arial" pitchFamily="34" charset="0"/>
              </a:endParaRPr>
            </a:p>
          </p:txBody>
        </p:sp>
        <p:sp>
          <p:nvSpPr>
            <p:cNvPr id="165" name="Textfeld 164"/>
            <p:cNvSpPr txBox="1"/>
            <p:nvPr/>
          </p:nvSpPr>
          <p:spPr>
            <a:xfrm>
              <a:off x="82564" y="2898298"/>
              <a:ext cx="1486304" cy="338554"/>
            </a:xfrm>
            <a:prstGeom prst="rect">
              <a:avLst/>
            </a:prstGeom>
            <a:noFill/>
          </p:spPr>
          <p:txBody>
            <a:bodyPr wrap="none" rtlCol="0">
              <a:spAutoFit/>
            </a:bodyPr>
            <a:lstStyle/>
            <a:p>
              <a:r>
                <a:rPr lang="en-US" sz="1600" b="1" dirty="0" smtClean="0">
                  <a:latin typeface="Arial" pitchFamily="34" charset="0"/>
                  <a:cs typeface="Arial" pitchFamily="34" charset="0"/>
                </a:rPr>
                <a:t>Loads On/Off</a:t>
              </a:r>
              <a:endParaRPr lang="en-US" sz="1600" b="1" dirty="0">
                <a:latin typeface="Arial" pitchFamily="34" charset="0"/>
                <a:cs typeface="Arial" pitchFamily="34" charset="0"/>
              </a:endParaRPr>
            </a:p>
          </p:txBody>
        </p:sp>
        <p:grpSp>
          <p:nvGrpSpPr>
            <p:cNvPr id="166" name="Gruppieren 165"/>
            <p:cNvGrpSpPr/>
            <p:nvPr/>
          </p:nvGrpSpPr>
          <p:grpSpPr>
            <a:xfrm>
              <a:off x="303714" y="3172521"/>
              <a:ext cx="1038233" cy="182440"/>
              <a:chOff x="7563045" y="5157191"/>
              <a:chExt cx="1373505" cy="182440"/>
            </a:xfrm>
          </p:grpSpPr>
          <p:sp>
            <p:nvSpPr>
              <p:cNvPr id="172" name="Freihandform 171"/>
              <p:cNvSpPr/>
              <p:nvPr/>
            </p:nvSpPr>
            <p:spPr>
              <a:xfrm>
                <a:off x="7564950" y="5157191"/>
                <a:ext cx="1371600" cy="182439"/>
              </a:xfrm>
              <a:custGeom>
                <a:avLst/>
                <a:gdLst>
                  <a:gd name="connsiteX0" fmla="*/ 0 w 1371600"/>
                  <a:gd name="connsiteY0" fmla="*/ 299085 h 300990"/>
                  <a:gd name="connsiteX1" fmla="*/ 55245 w 1371600"/>
                  <a:gd name="connsiteY1" fmla="*/ 299085 h 300990"/>
                  <a:gd name="connsiteX2" fmla="*/ 55245 w 1371600"/>
                  <a:gd name="connsiteY2" fmla="*/ 1905 h 300990"/>
                  <a:gd name="connsiteX3" fmla="*/ 160020 w 1371600"/>
                  <a:gd name="connsiteY3" fmla="*/ 1905 h 300990"/>
                  <a:gd name="connsiteX4" fmla="*/ 160020 w 1371600"/>
                  <a:gd name="connsiteY4" fmla="*/ 300990 h 300990"/>
                  <a:gd name="connsiteX5" fmla="*/ 371475 w 1371600"/>
                  <a:gd name="connsiteY5" fmla="*/ 300990 h 300990"/>
                  <a:gd name="connsiteX6" fmla="*/ 371475 w 1371600"/>
                  <a:gd name="connsiteY6" fmla="*/ 0 h 300990"/>
                  <a:gd name="connsiteX7" fmla="*/ 523875 w 1371600"/>
                  <a:gd name="connsiteY7" fmla="*/ 0 h 300990"/>
                  <a:gd name="connsiteX8" fmla="*/ 523875 w 1371600"/>
                  <a:gd name="connsiteY8" fmla="*/ 299085 h 300990"/>
                  <a:gd name="connsiteX9" fmla="*/ 624840 w 1371600"/>
                  <a:gd name="connsiteY9" fmla="*/ 299085 h 300990"/>
                  <a:gd name="connsiteX10" fmla="*/ 624840 w 1371600"/>
                  <a:gd name="connsiteY10" fmla="*/ 0 h 300990"/>
                  <a:gd name="connsiteX11" fmla="*/ 678180 w 1371600"/>
                  <a:gd name="connsiteY11" fmla="*/ 0 h 300990"/>
                  <a:gd name="connsiteX12" fmla="*/ 678180 w 1371600"/>
                  <a:gd name="connsiteY12" fmla="*/ 300990 h 300990"/>
                  <a:gd name="connsiteX13" fmla="*/ 720090 w 1371600"/>
                  <a:gd name="connsiteY13" fmla="*/ 300990 h 300990"/>
                  <a:gd name="connsiteX14" fmla="*/ 720090 w 1371600"/>
                  <a:gd name="connsiteY14" fmla="*/ 0 h 300990"/>
                  <a:gd name="connsiteX15" fmla="*/ 756285 w 1371600"/>
                  <a:gd name="connsiteY15" fmla="*/ 0 h 300990"/>
                  <a:gd name="connsiteX16" fmla="*/ 756285 w 1371600"/>
                  <a:gd name="connsiteY16" fmla="*/ 299085 h 300990"/>
                  <a:gd name="connsiteX17" fmla="*/ 929640 w 1371600"/>
                  <a:gd name="connsiteY17" fmla="*/ 299085 h 300990"/>
                  <a:gd name="connsiteX18" fmla="*/ 929640 w 1371600"/>
                  <a:gd name="connsiteY18" fmla="*/ 0 h 300990"/>
                  <a:gd name="connsiteX19" fmla="*/ 1082040 w 1371600"/>
                  <a:gd name="connsiteY19" fmla="*/ 0 h 300990"/>
                  <a:gd name="connsiteX20" fmla="*/ 1082040 w 1371600"/>
                  <a:gd name="connsiteY20" fmla="*/ 300990 h 300990"/>
                  <a:gd name="connsiteX21" fmla="*/ 1238250 w 1371600"/>
                  <a:gd name="connsiteY21" fmla="*/ 300990 h 300990"/>
                  <a:gd name="connsiteX22" fmla="*/ 1238250 w 1371600"/>
                  <a:gd name="connsiteY22" fmla="*/ 0 h 300990"/>
                  <a:gd name="connsiteX23" fmla="*/ 1322070 w 1371600"/>
                  <a:gd name="connsiteY23" fmla="*/ 0 h 300990"/>
                  <a:gd name="connsiteX24" fmla="*/ 1322070 w 1371600"/>
                  <a:gd name="connsiteY24" fmla="*/ 300990 h 300990"/>
                  <a:gd name="connsiteX25" fmla="*/ 1371600 w 1371600"/>
                  <a:gd name="connsiteY25" fmla="*/ 300990 h 30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71600" h="300990">
                    <a:moveTo>
                      <a:pt x="0" y="299085"/>
                    </a:moveTo>
                    <a:lnTo>
                      <a:pt x="55245" y="299085"/>
                    </a:lnTo>
                    <a:lnTo>
                      <a:pt x="55245" y="1905"/>
                    </a:lnTo>
                    <a:lnTo>
                      <a:pt x="160020" y="1905"/>
                    </a:lnTo>
                    <a:lnTo>
                      <a:pt x="160020" y="300990"/>
                    </a:lnTo>
                    <a:lnTo>
                      <a:pt x="371475" y="300990"/>
                    </a:lnTo>
                    <a:lnTo>
                      <a:pt x="371475" y="0"/>
                    </a:lnTo>
                    <a:lnTo>
                      <a:pt x="523875" y="0"/>
                    </a:lnTo>
                    <a:lnTo>
                      <a:pt x="523875" y="299085"/>
                    </a:lnTo>
                    <a:lnTo>
                      <a:pt x="624840" y="299085"/>
                    </a:lnTo>
                    <a:lnTo>
                      <a:pt x="624840" y="0"/>
                    </a:lnTo>
                    <a:lnTo>
                      <a:pt x="678180" y="0"/>
                    </a:lnTo>
                    <a:lnTo>
                      <a:pt x="678180" y="300990"/>
                    </a:lnTo>
                    <a:lnTo>
                      <a:pt x="720090" y="300990"/>
                    </a:lnTo>
                    <a:lnTo>
                      <a:pt x="720090" y="0"/>
                    </a:lnTo>
                    <a:lnTo>
                      <a:pt x="756285" y="0"/>
                    </a:lnTo>
                    <a:lnTo>
                      <a:pt x="756285" y="299085"/>
                    </a:lnTo>
                    <a:lnTo>
                      <a:pt x="929640" y="299085"/>
                    </a:lnTo>
                    <a:lnTo>
                      <a:pt x="929640" y="0"/>
                    </a:lnTo>
                    <a:lnTo>
                      <a:pt x="1082040" y="0"/>
                    </a:lnTo>
                    <a:lnTo>
                      <a:pt x="1082040" y="300990"/>
                    </a:lnTo>
                    <a:lnTo>
                      <a:pt x="1238250" y="300990"/>
                    </a:lnTo>
                    <a:lnTo>
                      <a:pt x="1238250" y="0"/>
                    </a:lnTo>
                    <a:lnTo>
                      <a:pt x="1322070" y="0"/>
                    </a:lnTo>
                    <a:lnTo>
                      <a:pt x="1322070" y="300990"/>
                    </a:lnTo>
                    <a:lnTo>
                      <a:pt x="1371600" y="300990"/>
                    </a:lnTo>
                  </a:path>
                </a:pathLst>
              </a:cu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ihandform 172"/>
              <p:cNvSpPr/>
              <p:nvPr/>
            </p:nvSpPr>
            <p:spPr>
              <a:xfrm>
                <a:off x="7563045" y="5157191"/>
                <a:ext cx="1373505" cy="182440"/>
              </a:xfrm>
              <a:custGeom>
                <a:avLst/>
                <a:gdLst>
                  <a:gd name="connsiteX0" fmla="*/ 0 w 1373505"/>
                  <a:gd name="connsiteY0" fmla="*/ 302895 h 302895"/>
                  <a:gd name="connsiteX1" fmla="*/ 112395 w 1373505"/>
                  <a:gd name="connsiteY1" fmla="*/ 302895 h 302895"/>
                  <a:gd name="connsiteX2" fmla="*/ 112395 w 1373505"/>
                  <a:gd name="connsiteY2" fmla="*/ 1905 h 302895"/>
                  <a:gd name="connsiteX3" fmla="*/ 262890 w 1373505"/>
                  <a:gd name="connsiteY3" fmla="*/ 1905 h 302895"/>
                  <a:gd name="connsiteX4" fmla="*/ 262890 w 1373505"/>
                  <a:gd name="connsiteY4" fmla="*/ 302895 h 302895"/>
                  <a:gd name="connsiteX5" fmla="*/ 340995 w 1373505"/>
                  <a:gd name="connsiteY5" fmla="*/ 302895 h 302895"/>
                  <a:gd name="connsiteX6" fmla="*/ 340995 w 1373505"/>
                  <a:gd name="connsiteY6" fmla="*/ 0 h 302895"/>
                  <a:gd name="connsiteX7" fmla="*/ 592455 w 1373505"/>
                  <a:gd name="connsiteY7" fmla="*/ 0 h 302895"/>
                  <a:gd name="connsiteX8" fmla="*/ 592455 w 1373505"/>
                  <a:gd name="connsiteY8" fmla="*/ 300990 h 302895"/>
                  <a:gd name="connsiteX9" fmla="*/ 826770 w 1373505"/>
                  <a:gd name="connsiteY9" fmla="*/ 300990 h 302895"/>
                  <a:gd name="connsiteX10" fmla="*/ 826770 w 1373505"/>
                  <a:gd name="connsiteY10" fmla="*/ 1905 h 302895"/>
                  <a:gd name="connsiteX11" fmla="*/ 855345 w 1373505"/>
                  <a:gd name="connsiteY11" fmla="*/ 1905 h 302895"/>
                  <a:gd name="connsiteX12" fmla="*/ 855345 w 1373505"/>
                  <a:gd name="connsiteY12" fmla="*/ 300990 h 302895"/>
                  <a:gd name="connsiteX13" fmla="*/ 1024890 w 1373505"/>
                  <a:gd name="connsiteY13" fmla="*/ 300990 h 302895"/>
                  <a:gd name="connsiteX14" fmla="*/ 1024890 w 1373505"/>
                  <a:gd name="connsiteY14" fmla="*/ 3810 h 302895"/>
                  <a:gd name="connsiteX15" fmla="*/ 1175385 w 1373505"/>
                  <a:gd name="connsiteY15" fmla="*/ 3810 h 302895"/>
                  <a:gd name="connsiteX16" fmla="*/ 1175385 w 1373505"/>
                  <a:gd name="connsiteY16" fmla="*/ 302895 h 302895"/>
                  <a:gd name="connsiteX17" fmla="*/ 1295400 w 1373505"/>
                  <a:gd name="connsiteY17" fmla="*/ 302895 h 302895"/>
                  <a:gd name="connsiteX18" fmla="*/ 1373505 w 1373505"/>
                  <a:gd name="connsiteY18" fmla="*/ 302895 h 30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505" h="302895">
                    <a:moveTo>
                      <a:pt x="0" y="302895"/>
                    </a:moveTo>
                    <a:lnTo>
                      <a:pt x="112395" y="302895"/>
                    </a:lnTo>
                    <a:lnTo>
                      <a:pt x="112395" y="1905"/>
                    </a:lnTo>
                    <a:lnTo>
                      <a:pt x="262890" y="1905"/>
                    </a:lnTo>
                    <a:lnTo>
                      <a:pt x="262890" y="302895"/>
                    </a:lnTo>
                    <a:lnTo>
                      <a:pt x="340995" y="302895"/>
                    </a:lnTo>
                    <a:lnTo>
                      <a:pt x="340995" y="0"/>
                    </a:lnTo>
                    <a:lnTo>
                      <a:pt x="592455" y="0"/>
                    </a:lnTo>
                    <a:lnTo>
                      <a:pt x="592455" y="300990"/>
                    </a:lnTo>
                    <a:lnTo>
                      <a:pt x="826770" y="300990"/>
                    </a:lnTo>
                    <a:lnTo>
                      <a:pt x="826770" y="1905"/>
                    </a:lnTo>
                    <a:lnTo>
                      <a:pt x="855345" y="1905"/>
                    </a:lnTo>
                    <a:lnTo>
                      <a:pt x="855345" y="300990"/>
                    </a:lnTo>
                    <a:lnTo>
                      <a:pt x="1024890" y="300990"/>
                    </a:lnTo>
                    <a:lnTo>
                      <a:pt x="1024890" y="3810"/>
                    </a:lnTo>
                    <a:lnTo>
                      <a:pt x="1175385" y="3810"/>
                    </a:lnTo>
                    <a:lnTo>
                      <a:pt x="1175385" y="302895"/>
                    </a:lnTo>
                    <a:lnTo>
                      <a:pt x="1295400" y="302895"/>
                    </a:lnTo>
                    <a:lnTo>
                      <a:pt x="1373505" y="302895"/>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uppieren 166"/>
            <p:cNvGrpSpPr/>
            <p:nvPr/>
          </p:nvGrpSpPr>
          <p:grpSpPr>
            <a:xfrm>
              <a:off x="298362" y="3467217"/>
              <a:ext cx="1043586" cy="183594"/>
              <a:chOff x="7563045" y="5451887"/>
              <a:chExt cx="1373505" cy="183594"/>
            </a:xfrm>
          </p:grpSpPr>
          <p:sp>
            <p:nvSpPr>
              <p:cNvPr id="170" name="Freihandform 169"/>
              <p:cNvSpPr/>
              <p:nvPr/>
            </p:nvSpPr>
            <p:spPr>
              <a:xfrm flipV="1">
                <a:off x="7564950" y="5453041"/>
                <a:ext cx="1371600" cy="182439"/>
              </a:xfrm>
              <a:custGeom>
                <a:avLst/>
                <a:gdLst>
                  <a:gd name="connsiteX0" fmla="*/ 0 w 1371600"/>
                  <a:gd name="connsiteY0" fmla="*/ 299085 h 300990"/>
                  <a:gd name="connsiteX1" fmla="*/ 55245 w 1371600"/>
                  <a:gd name="connsiteY1" fmla="*/ 299085 h 300990"/>
                  <a:gd name="connsiteX2" fmla="*/ 55245 w 1371600"/>
                  <a:gd name="connsiteY2" fmla="*/ 1905 h 300990"/>
                  <a:gd name="connsiteX3" fmla="*/ 160020 w 1371600"/>
                  <a:gd name="connsiteY3" fmla="*/ 1905 h 300990"/>
                  <a:gd name="connsiteX4" fmla="*/ 160020 w 1371600"/>
                  <a:gd name="connsiteY4" fmla="*/ 300990 h 300990"/>
                  <a:gd name="connsiteX5" fmla="*/ 371475 w 1371600"/>
                  <a:gd name="connsiteY5" fmla="*/ 300990 h 300990"/>
                  <a:gd name="connsiteX6" fmla="*/ 371475 w 1371600"/>
                  <a:gd name="connsiteY6" fmla="*/ 0 h 300990"/>
                  <a:gd name="connsiteX7" fmla="*/ 523875 w 1371600"/>
                  <a:gd name="connsiteY7" fmla="*/ 0 h 300990"/>
                  <a:gd name="connsiteX8" fmla="*/ 523875 w 1371600"/>
                  <a:gd name="connsiteY8" fmla="*/ 299085 h 300990"/>
                  <a:gd name="connsiteX9" fmla="*/ 624840 w 1371600"/>
                  <a:gd name="connsiteY9" fmla="*/ 299085 h 300990"/>
                  <a:gd name="connsiteX10" fmla="*/ 624840 w 1371600"/>
                  <a:gd name="connsiteY10" fmla="*/ 0 h 300990"/>
                  <a:gd name="connsiteX11" fmla="*/ 678180 w 1371600"/>
                  <a:gd name="connsiteY11" fmla="*/ 0 h 300990"/>
                  <a:gd name="connsiteX12" fmla="*/ 678180 w 1371600"/>
                  <a:gd name="connsiteY12" fmla="*/ 300990 h 300990"/>
                  <a:gd name="connsiteX13" fmla="*/ 720090 w 1371600"/>
                  <a:gd name="connsiteY13" fmla="*/ 300990 h 300990"/>
                  <a:gd name="connsiteX14" fmla="*/ 720090 w 1371600"/>
                  <a:gd name="connsiteY14" fmla="*/ 0 h 300990"/>
                  <a:gd name="connsiteX15" fmla="*/ 756285 w 1371600"/>
                  <a:gd name="connsiteY15" fmla="*/ 0 h 300990"/>
                  <a:gd name="connsiteX16" fmla="*/ 756285 w 1371600"/>
                  <a:gd name="connsiteY16" fmla="*/ 299085 h 300990"/>
                  <a:gd name="connsiteX17" fmla="*/ 929640 w 1371600"/>
                  <a:gd name="connsiteY17" fmla="*/ 299085 h 300990"/>
                  <a:gd name="connsiteX18" fmla="*/ 929640 w 1371600"/>
                  <a:gd name="connsiteY18" fmla="*/ 0 h 300990"/>
                  <a:gd name="connsiteX19" fmla="*/ 1082040 w 1371600"/>
                  <a:gd name="connsiteY19" fmla="*/ 0 h 300990"/>
                  <a:gd name="connsiteX20" fmla="*/ 1082040 w 1371600"/>
                  <a:gd name="connsiteY20" fmla="*/ 300990 h 300990"/>
                  <a:gd name="connsiteX21" fmla="*/ 1238250 w 1371600"/>
                  <a:gd name="connsiteY21" fmla="*/ 300990 h 300990"/>
                  <a:gd name="connsiteX22" fmla="*/ 1238250 w 1371600"/>
                  <a:gd name="connsiteY22" fmla="*/ 0 h 300990"/>
                  <a:gd name="connsiteX23" fmla="*/ 1322070 w 1371600"/>
                  <a:gd name="connsiteY23" fmla="*/ 0 h 300990"/>
                  <a:gd name="connsiteX24" fmla="*/ 1322070 w 1371600"/>
                  <a:gd name="connsiteY24" fmla="*/ 300990 h 300990"/>
                  <a:gd name="connsiteX25" fmla="*/ 1371600 w 1371600"/>
                  <a:gd name="connsiteY25" fmla="*/ 300990 h 30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71600" h="300990">
                    <a:moveTo>
                      <a:pt x="0" y="299085"/>
                    </a:moveTo>
                    <a:lnTo>
                      <a:pt x="55245" y="299085"/>
                    </a:lnTo>
                    <a:lnTo>
                      <a:pt x="55245" y="1905"/>
                    </a:lnTo>
                    <a:lnTo>
                      <a:pt x="160020" y="1905"/>
                    </a:lnTo>
                    <a:lnTo>
                      <a:pt x="160020" y="300990"/>
                    </a:lnTo>
                    <a:lnTo>
                      <a:pt x="371475" y="300990"/>
                    </a:lnTo>
                    <a:lnTo>
                      <a:pt x="371475" y="0"/>
                    </a:lnTo>
                    <a:lnTo>
                      <a:pt x="523875" y="0"/>
                    </a:lnTo>
                    <a:lnTo>
                      <a:pt x="523875" y="299085"/>
                    </a:lnTo>
                    <a:lnTo>
                      <a:pt x="624840" y="299085"/>
                    </a:lnTo>
                    <a:lnTo>
                      <a:pt x="624840" y="0"/>
                    </a:lnTo>
                    <a:lnTo>
                      <a:pt x="678180" y="0"/>
                    </a:lnTo>
                    <a:lnTo>
                      <a:pt x="678180" y="300990"/>
                    </a:lnTo>
                    <a:lnTo>
                      <a:pt x="720090" y="300990"/>
                    </a:lnTo>
                    <a:lnTo>
                      <a:pt x="720090" y="0"/>
                    </a:lnTo>
                    <a:lnTo>
                      <a:pt x="756285" y="0"/>
                    </a:lnTo>
                    <a:lnTo>
                      <a:pt x="756285" y="299085"/>
                    </a:lnTo>
                    <a:lnTo>
                      <a:pt x="929640" y="299085"/>
                    </a:lnTo>
                    <a:lnTo>
                      <a:pt x="929640" y="0"/>
                    </a:lnTo>
                    <a:lnTo>
                      <a:pt x="1082040" y="0"/>
                    </a:lnTo>
                    <a:lnTo>
                      <a:pt x="1082040" y="300990"/>
                    </a:lnTo>
                    <a:lnTo>
                      <a:pt x="1238250" y="300990"/>
                    </a:lnTo>
                    <a:lnTo>
                      <a:pt x="1238250" y="0"/>
                    </a:lnTo>
                    <a:lnTo>
                      <a:pt x="1322070" y="0"/>
                    </a:lnTo>
                    <a:lnTo>
                      <a:pt x="1322070" y="300990"/>
                    </a:lnTo>
                    <a:lnTo>
                      <a:pt x="1371600" y="300990"/>
                    </a:lnTo>
                  </a:path>
                </a:pathLst>
              </a:cu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ihandform 170"/>
              <p:cNvSpPr/>
              <p:nvPr/>
            </p:nvSpPr>
            <p:spPr>
              <a:xfrm flipH="1">
                <a:off x="7563045" y="5451887"/>
                <a:ext cx="1373505" cy="183594"/>
              </a:xfrm>
              <a:custGeom>
                <a:avLst/>
                <a:gdLst>
                  <a:gd name="connsiteX0" fmla="*/ 0 w 1373505"/>
                  <a:gd name="connsiteY0" fmla="*/ 302895 h 302895"/>
                  <a:gd name="connsiteX1" fmla="*/ 112395 w 1373505"/>
                  <a:gd name="connsiteY1" fmla="*/ 302895 h 302895"/>
                  <a:gd name="connsiteX2" fmla="*/ 112395 w 1373505"/>
                  <a:gd name="connsiteY2" fmla="*/ 1905 h 302895"/>
                  <a:gd name="connsiteX3" fmla="*/ 262890 w 1373505"/>
                  <a:gd name="connsiteY3" fmla="*/ 1905 h 302895"/>
                  <a:gd name="connsiteX4" fmla="*/ 262890 w 1373505"/>
                  <a:gd name="connsiteY4" fmla="*/ 302895 h 302895"/>
                  <a:gd name="connsiteX5" fmla="*/ 340995 w 1373505"/>
                  <a:gd name="connsiteY5" fmla="*/ 302895 h 302895"/>
                  <a:gd name="connsiteX6" fmla="*/ 340995 w 1373505"/>
                  <a:gd name="connsiteY6" fmla="*/ 0 h 302895"/>
                  <a:gd name="connsiteX7" fmla="*/ 592455 w 1373505"/>
                  <a:gd name="connsiteY7" fmla="*/ 0 h 302895"/>
                  <a:gd name="connsiteX8" fmla="*/ 592455 w 1373505"/>
                  <a:gd name="connsiteY8" fmla="*/ 300990 h 302895"/>
                  <a:gd name="connsiteX9" fmla="*/ 826770 w 1373505"/>
                  <a:gd name="connsiteY9" fmla="*/ 300990 h 302895"/>
                  <a:gd name="connsiteX10" fmla="*/ 826770 w 1373505"/>
                  <a:gd name="connsiteY10" fmla="*/ 1905 h 302895"/>
                  <a:gd name="connsiteX11" fmla="*/ 855345 w 1373505"/>
                  <a:gd name="connsiteY11" fmla="*/ 1905 h 302895"/>
                  <a:gd name="connsiteX12" fmla="*/ 855345 w 1373505"/>
                  <a:gd name="connsiteY12" fmla="*/ 300990 h 302895"/>
                  <a:gd name="connsiteX13" fmla="*/ 1024890 w 1373505"/>
                  <a:gd name="connsiteY13" fmla="*/ 300990 h 302895"/>
                  <a:gd name="connsiteX14" fmla="*/ 1024890 w 1373505"/>
                  <a:gd name="connsiteY14" fmla="*/ 3810 h 302895"/>
                  <a:gd name="connsiteX15" fmla="*/ 1175385 w 1373505"/>
                  <a:gd name="connsiteY15" fmla="*/ 3810 h 302895"/>
                  <a:gd name="connsiteX16" fmla="*/ 1175385 w 1373505"/>
                  <a:gd name="connsiteY16" fmla="*/ 302895 h 302895"/>
                  <a:gd name="connsiteX17" fmla="*/ 1295400 w 1373505"/>
                  <a:gd name="connsiteY17" fmla="*/ 302895 h 302895"/>
                  <a:gd name="connsiteX18" fmla="*/ 1373505 w 1373505"/>
                  <a:gd name="connsiteY18" fmla="*/ 302895 h 30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3505" h="302895">
                    <a:moveTo>
                      <a:pt x="0" y="302895"/>
                    </a:moveTo>
                    <a:lnTo>
                      <a:pt x="112395" y="302895"/>
                    </a:lnTo>
                    <a:lnTo>
                      <a:pt x="112395" y="1905"/>
                    </a:lnTo>
                    <a:lnTo>
                      <a:pt x="262890" y="1905"/>
                    </a:lnTo>
                    <a:lnTo>
                      <a:pt x="262890" y="302895"/>
                    </a:lnTo>
                    <a:lnTo>
                      <a:pt x="340995" y="302895"/>
                    </a:lnTo>
                    <a:lnTo>
                      <a:pt x="340995" y="0"/>
                    </a:lnTo>
                    <a:lnTo>
                      <a:pt x="592455" y="0"/>
                    </a:lnTo>
                    <a:lnTo>
                      <a:pt x="592455" y="300990"/>
                    </a:lnTo>
                    <a:lnTo>
                      <a:pt x="826770" y="300990"/>
                    </a:lnTo>
                    <a:lnTo>
                      <a:pt x="826770" y="1905"/>
                    </a:lnTo>
                    <a:lnTo>
                      <a:pt x="855345" y="1905"/>
                    </a:lnTo>
                    <a:lnTo>
                      <a:pt x="855345" y="300990"/>
                    </a:lnTo>
                    <a:lnTo>
                      <a:pt x="1024890" y="300990"/>
                    </a:lnTo>
                    <a:lnTo>
                      <a:pt x="1024890" y="3810"/>
                    </a:lnTo>
                    <a:lnTo>
                      <a:pt x="1175385" y="3810"/>
                    </a:lnTo>
                    <a:lnTo>
                      <a:pt x="1175385" y="302895"/>
                    </a:lnTo>
                    <a:lnTo>
                      <a:pt x="1295400" y="302895"/>
                    </a:lnTo>
                    <a:lnTo>
                      <a:pt x="1373505" y="302895"/>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8" name="Textfeld 167"/>
            <p:cNvSpPr txBox="1"/>
            <p:nvPr/>
          </p:nvSpPr>
          <p:spPr>
            <a:xfrm rot="5400000">
              <a:off x="402922" y="3690187"/>
              <a:ext cx="441146" cy="400110"/>
            </a:xfrm>
            <a:prstGeom prst="rect">
              <a:avLst/>
            </a:prstGeom>
            <a:noFill/>
          </p:spPr>
          <p:txBody>
            <a:bodyPr wrap="none" rtlCol="0">
              <a:spAutoFit/>
            </a:bodyPr>
            <a:lstStyle/>
            <a:p>
              <a:r>
                <a:rPr lang="en-US" sz="2000" dirty="0" smtClean="0">
                  <a:latin typeface="Arial" pitchFamily="34" charset="0"/>
                  <a:cs typeface="Arial" pitchFamily="34" charset="0"/>
                </a:rPr>
                <a:t>…</a:t>
              </a:r>
              <a:endParaRPr lang="en-US" sz="2000" dirty="0">
                <a:latin typeface="Arial" pitchFamily="34" charset="0"/>
                <a:cs typeface="Arial" pitchFamily="34" charset="0"/>
              </a:endParaRPr>
            </a:p>
          </p:txBody>
        </p:sp>
        <p:sp>
          <p:nvSpPr>
            <p:cNvPr id="169" name="Textfeld 168"/>
            <p:cNvSpPr txBox="1"/>
            <p:nvPr/>
          </p:nvSpPr>
          <p:spPr>
            <a:xfrm>
              <a:off x="899592" y="3713743"/>
              <a:ext cx="702436" cy="307777"/>
            </a:xfrm>
            <a:prstGeom prst="rect">
              <a:avLst/>
            </a:prstGeom>
            <a:noFill/>
          </p:spPr>
          <p:txBody>
            <a:bodyPr wrap="none" rtlCol="0">
              <a:spAutoFit/>
            </a:bodyPr>
            <a:lstStyle/>
            <a:p>
              <a:r>
                <a:rPr lang="en-US" sz="1400" b="1" dirty="0" smtClean="0">
                  <a:latin typeface="Arial" pitchFamily="34" charset="0"/>
                  <a:cs typeface="Arial" pitchFamily="34" charset="0"/>
                </a:rPr>
                <a:t>Hours</a:t>
              </a:r>
              <a:endParaRPr lang="en-US" sz="1400" b="1" dirty="0">
                <a:latin typeface="Arial" pitchFamily="34" charset="0"/>
                <a:cs typeface="Arial" pitchFamily="34" charset="0"/>
              </a:endParaRPr>
            </a:p>
          </p:txBody>
        </p:sp>
      </p:grpSp>
      <p:pic>
        <p:nvPicPr>
          <p:cNvPr id="174" name="Picture 4" descr="C:\Users\smiller\AppData\Local\Temp\SNAGHTML14d7bb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5253648"/>
            <a:ext cx="3362325" cy="12192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5" name="Picture 2" descr="C:\Users\smiller\AppData\Local\Temp\SNAGHTML72c217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335" y="962200"/>
            <a:ext cx="3997552" cy="399170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2" name="Gruppieren 11"/>
          <p:cNvGrpSpPr/>
          <p:nvPr/>
        </p:nvGrpSpPr>
        <p:grpSpPr>
          <a:xfrm>
            <a:off x="380581" y="2227014"/>
            <a:ext cx="1121307" cy="1035632"/>
            <a:chOff x="380581" y="3495179"/>
            <a:chExt cx="1121307" cy="1035632"/>
          </a:xfrm>
        </p:grpSpPr>
        <p:sp>
          <p:nvSpPr>
            <p:cNvPr id="179" name="Freihandform 178"/>
            <p:cNvSpPr/>
            <p:nvPr/>
          </p:nvSpPr>
          <p:spPr>
            <a:xfrm>
              <a:off x="380581" y="3644314"/>
              <a:ext cx="1121307" cy="765598"/>
            </a:xfrm>
            <a:custGeom>
              <a:avLst/>
              <a:gdLst>
                <a:gd name="connsiteX0" fmla="*/ 0 w 2895600"/>
                <a:gd name="connsiteY0" fmla="*/ 0 h 1452880"/>
                <a:gd name="connsiteX1" fmla="*/ 0 w 2895600"/>
                <a:gd name="connsiteY1" fmla="*/ 1452880 h 1452880"/>
                <a:gd name="connsiteX2" fmla="*/ 2895600 w 2895600"/>
                <a:gd name="connsiteY2" fmla="*/ 1452880 h 1452880"/>
              </a:gdLst>
              <a:ahLst/>
              <a:cxnLst>
                <a:cxn ang="0">
                  <a:pos x="connsiteX0" y="connsiteY0"/>
                </a:cxn>
                <a:cxn ang="0">
                  <a:pos x="connsiteX1" y="connsiteY1"/>
                </a:cxn>
                <a:cxn ang="0">
                  <a:pos x="connsiteX2" y="connsiteY2"/>
                </a:cxn>
              </a:cxnLst>
              <a:rect l="l" t="t" r="r" b="b"/>
              <a:pathLst>
                <a:path w="2895600" h="1452880">
                  <a:moveTo>
                    <a:pt x="0" y="0"/>
                  </a:moveTo>
                  <a:lnTo>
                    <a:pt x="0" y="1452880"/>
                  </a:lnTo>
                  <a:lnTo>
                    <a:pt x="2895600" y="1452880"/>
                  </a:lnTo>
                </a:path>
              </a:pathLst>
            </a:cu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9102" y="3798974"/>
              <a:ext cx="998537" cy="73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feld 10"/>
            <p:cNvSpPr txBox="1"/>
            <p:nvPr/>
          </p:nvSpPr>
          <p:spPr>
            <a:xfrm>
              <a:off x="402540" y="3495179"/>
              <a:ext cx="909993" cy="338554"/>
            </a:xfrm>
            <a:prstGeom prst="rect">
              <a:avLst/>
            </a:prstGeom>
            <a:noFill/>
          </p:spPr>
          <p:txBody>
            <a:bodyPr wrap="none" rtlCol="0">
              <a:spAutoFit/>
            </a:bodyPr>
            <a:lstStyle/>
            <a:p>
              <a:r>
                <a:rPr lang="en-US" sz="1600" b="1" dirty="0" smtClean="0">
                  <a:latin typeface="Arial" pitchFamily="34" charset="0"/>
                  <a:cs typeface="Arial" pitchFamily="34" charset="0"/>
                </a:rPr>
                <a:t>Voltage</a:t>
              </a:r>
              <a:endParaRPr lang="en-US" sz="1600" b="1" dirty="0">
                <a:latin typeface="Arial" pitchFamily="34" charset="0"/>
                <a:cs typeface="Arial" pitchFamily="34" charset="0"/>
              </a:endParaRPr>
            </a:p>
          </p:txBody>
        </p:sp>
      </p:grpSp>
    </p:spTree>
    <p:extLst>
      <p:ext uri="{BB962C8B-B14F-4D97-AF65-F5344CB8AC3E}">
        <p14:creationId xmlns:p14="http://schemas.microsoft.com/office/powerpoint/2010/main" val="400611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wipe(left)">
                                      <p:cBhvr>
                                        <p:cTn id="7" dur="500"/>
                                        <p:tgtEl>
                                          <p:spTgt spid="2068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06851">
                                            <p:txEl>
                                              <p:pRg st="0" end="0"/>
                                            </p:txEl>
                                          </p:spTgt>
                                        </p:tgtEl>
                                        <p:attrNameLst>
                                          <p:attrName>style.visibility</p:attrName>
                                        </p:attrNameLst>
                                      </p:cBhvr>
                                      <p:to>
                                        <p:strVal val="visible"/>
                                      </p:to>
                                    </p:set>
                                    <p:animEffect transition="in" filter="wipe(left)">
                                      <p:cBhvr>
                                        <p:cTn id="24" dur="500"/>
                                        <p:tgtEl>
                                          <p:spTgt spid="20685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06851">
                                            <p:txEl>
                                              <p:pRg st="2" end="2"/>
                                            </p:txEl>
                                          </p:spTgt>
                                        </p:tgtEl>
                                        <p:attrNameLst>
                                          <p:attrName>style.visibility</p:attrName>
                                        </p:attrNameLst>
                                      </p:cBhvr>
                                      <p:to>
                                        <p:strVal val="visible"/>
                                      </p:to>
                                    </p:set>
                                    <p:animEffect transition="in" filter="wipe(left)">
                                      <p:cBhvr>
                                        <p:cTn id="29" dur="500"/>
                                        <p:tgtEl>
                                          <p:spTgt spid="206851">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5"/>
                                        </p:tgtEl>
                                        <p:attrNameLst>
                                          <p:attrName>style.visibility</p:attrName>
                                        </p:attrNameLst>
                                      </p:cBhvr>
                                      <p:to>
                                        <p:strVal val="visible"/>
                                      </p:to>
                                    </p:set>
                                    <p:animEffect transition="in" filter="fade">
                                      <p:cBhvr>
                                        <p:cTn id="34" dur="500"/>
                                        <p:tgtEl>
                                          <p:spTgt spid="175"/>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74"/>
                                        </p:tgtEl>
                                        <p:attrNameLst>
                                          <p:attrName>style.visibility</p:attrName>
                                        </p:attrNameLst>
                                      </p:cBhvr>
                                      <p:to>
                                        <p:strVal val="visible"/>
                                      </p:to>
                                    </p:set>
                                    <p:animEffect transition="in" filter="fade">
                                      <p:cBhvr>
                                        <p:cTn id="38"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DC Loads</a:t>
            </a:r>
            <a:endParaRPr lang="en-US" dirty="0"/>
          </a:p>
        </p:txBody>
      </p:sp>
      <p:sp>
        <p:nvSpPr>
          <p:cNvPr id="3" name="Inhaltsplatzhalter 2"/>
          <p:cNvSpPr>
            <a:spLocks noGrp="1"/>
          </p:cNvSpPr>
          <p:nvPr>
            <p:ph idx="1"/>
          </p:nvPr>
        </p:nvSpPr>
        <p:spPr/>
        <p:txBody>
          <a:bodyPr/>
          <a:lstStyle/>
          <a:p>
            <a:r>
              <a:rPr lang="en-US" dirty="0" smtClean="0"/>
              <a:t>Pure electrical and</a:t>
            </a:r>
            <a:br>
              <a:rPr lang="en-US" dirty="0" smtClean="0"/>
            </a:br>
            <a:r>
              <a:rPr lang="en-US" dirty="0" err="1" smtClean="0"/>
              <a:t>multidomain</a:t>
            </a:r>
            <a:r>
              <a:rPr lang="en-US" dirty="0" smtClean="0"/>
              <a:t> options</a:t>
            </a:r>
            <a:endParaRPr lang="en-US" dirty="0"/>
          </a:p>
        </p:txBody>
      </p:sp>
      <p:pic>
        <p:nvPicPr>
          <p:cNvPr id="5127"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1" r="-322" b="4555"/>
          <a:stretch/>
        </p:blipFill>
        <p:spPr bwMode="auto">
          <a:xfrm>
            <a:off x="4572000" y="2276872"/>
            <a:ext cx="3818676" cy="2134474"/>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1" name="Textfeld 10"/>
          <p:cNvSpPr txBox="1"/>
          <p:nvPr/>
        </p:nvSpPr>
        <p:spPr>
          <a:xfrm>
            <a:off x="5697309" y="1628800"/>
            <a:ext cx="1568058" cy="400110"/>
          </a:xfrm>
          <a:prstGeom prst="rect">
            <a:avLst/>
          </a:prstGeom>
          <a:noFill/>
        </p:spPr>
        <p:txBody>
          <a:bodyPr wrap="none" rtlCol="0">
            <a:spAutoFit/>
          </a:bodyPr>
          <a:lstStyle/>
          <a:p>
            <a:pPr algn="ctr"/>
            <a:r>
              <a:rPr lang="en-US" sz="2000" u="sng" dirty="0" err="1" smtClean="0">
                <a:latin typeface="Arial" pitchFamily="34" charset="0"/>
                <a:cs typeface="Arial" pitchFamily="34" charset="0"/>
              </a:rPr>
              <a:t>Multidomain</a:t>
            </a:r>
            <a:endParaRPr lang="en-US" sz="2000" u="sng" dirty="0">
              <a:latin typeface="Arial" pitchFamily="34" charset="0"/>
              <a:cs typeface="Arial" pitchFamily="34" charset="0"/>
            </a:endParaRPr>
          </a:p>
        </p:txBody>
      </p:sp>
      <p:pic>
        <p:nvPicPr>
          <p:cNvPr id="5128"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t="2793"/>
          <a:stretch/>
        </p:blipFill>
        <p:spPr bwMode="auto">
          <a:xfrm>
            <a:off x="4572000" y="4725144"/>
            <a:ext cx="4310905" cy="1729048"/>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5129"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l="10531"/>
          <a:stretch/>
        </p:blipFill>
        <p:spPr bwMode="auto">
          <a:xfrm>
            <a:off x="114300" y="2492896"/>
            <a:ext cx="3663752" cy="4278271"/>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cxnSp>
        <p:nvCxnSpPr>
          <p:cNvPr id="6" name="Gerade Verbindung mit Pfeil 5"/>
          <p:cNvCxnSpPr/>
          <p:nvPr/>
        </p:nvCxnSpPr>
        <p:spPr>
          <a:xfrm flipV="1">
            <a:off x="3635896" y="3861048"/>
            <a:ext cx="1008000" cy="288032"/>
          </a:xfrm>
          <a:prstGeom prst="straightConnector1">
            <a:avLst/>
          </a:prstGeom>
          <a:noFill/>
          <a:ln w="57150">
            <a:solidFill>
              <a:srgbClr val="A591BD"/>
            </a:solidFill>
            <a:round/>
            <a:headEnd/>
            <a:tailEnd type="triangle" w="med" len="med"/>
          </a:ln>
          <a:effectLst>
            <a:outerShdw blurRad="50800" dist="38100" dir="2700000" algn="tl" rotWithShape="0">
              <a:prstClr val="black">
                <a:alpha val="40000"/>
              </a:prstClr>
            </a:outerShdw>
          </a:effectLst>
        </p:spPr>
      </p:cxnSp>
      <p:cxnSp>
        <p:nvCxnSpPr>
          <p:cNvPr id="17" name="Gerade Verbindung mit Pfeil 16"/>
          <p:cNvCxnSpPr/>
          <p:nvPr/>
        </p:nvCxnSpPr>
        <p:spPr>
          <a:xfrm flipV="1">
            <a:off x="3635896" y="4901902"/>
            <a:ext cx="1008000" cy="288032"/>
          </a:xfrm>
          <a:prstGeom prst="straightConnector1">
            <a:avLst/>
          </a:prstGeom>
          <a:noFill/>
          <a:ln w="57150">
            <a:solidFill>
              <a:srgbClr val="A591BD"/>
            </a:solidFill>
            <a:round/>
            <a:headEnd/>
            <a:tailEnd type="triangle" w="med" len="med"/>
          </a:ln>
          <a:effectLst>
            <a:outerShdw blurRad="50800" dist="38100" dir="2700000" algn="tl" rotWithShape="0">
              <a:prstClr val="black">
                <a:alpha val="40000"/>
              </a:prstClr>
            </a:outerShdw>
          </a:effectLst>
        </p:spPr>
      </p:cxnSp>
      <p:sp>
        <p:nvSpPr>
          <p:cNvPr id="18" name="Textfeld 17"/>
          <p:cNvSpPr txBox="1"/>
          <p:nvPr/>
        </p:nvSpPr>
        <p:spPr>
          <a:xfrm>
            <a:off x="4167877" y="2060848"/>
            <a:ext cx="2132315" cy="338554"/>
          </a:xfrm>
          <a:prstGeom prst="rect">
            <a:avLst/>
          </a:prstGeom>
          <a:solidFill>
            <a:schemeClr val="bg1"/>
          </a:solidFill>
          <a:ln w="12700">
            <a:solidFill>
              <a:srgbClr val="B2B2B2"/>
            </a:solidFill>
            <a:miter lim="800000"/>
            <a:headEnd/>
            <a:tailEnd/>
          </a:ln>
          <a:effectLst>
            <a:outerShdw blurRad="50800" dist="38100" dir="2700000" algn="tl" rotWithShape="0">
              <a:prstClr val="black">
                <a:alpha val="40000"/>
              </a:prstClr>
            </a:outerShdw>
          </a:effectLst>
        </p:spPr>
        <p:txBody>
          <a:bodyPr wrap="none" rtlCol="0">
            <a:spAutoFit/>
          </a:bodyPr>
          <a:lstStyle/>
          <a:p>
            <a:pPr algn="ctr"/>
            <a:r>
              <a:rPr lang="de-DE" sz="1600" b="1" dirty="0" err="1" smtClean="0">
                <a:solidFill>
                  <a:srgbClr val="008000"/>
                </a:solidFill>
                <a:latin typeface="Arial" pitchFamily="34" charset="0"/>
                <a:cs typeface="Arial" pitchFamily="34" charset="0"/>
              </a:rPr>
              <a:t>Electrical</a:t>
            </a:r>
            <a:r>
              <a:rPr lang="de-DE" sz="1600" b="1" dirty="0" smtClean="0">
                <a:latin typeface="Arial" pitchFamily="34" charset="0"/>
                <a:cs typeface="Arial" pitchFamily="34" charset="0"/>
              </a:rPr>
              <a:t> + </a:t>
            </a:r>
            <a:r>
              <a:rPr lang="de-DE" sz="1600" b="1" dirty="0" smtClean="0">
                <a:solidFill>
                  <a:srgbClr val="CC00CC"/>
                </a:solidFill>
                <a:latin typeface="Arial" pitchFamily="34" charset="0"/>
                <a:cs typeface="Arial" pitchFamily="34" charset="0"/>
              </a:rPr>
              <a:t>Thermal</a:t>
            </a:r>
            <a:endParaRPr lang="de-DE" sz="1600" b="1" dirty="0">
              <a:solidFill>
                <a:srgbClr val="CC00CC"/>
              </a:solidFill>
              <a:latin typeface="Arial" pitchFamily="34" charset="0"/>
              <a:cs typeface="Arial" pitchFamily="34" charset="0"/>
            </a:endParaRPr>
          </a:p>
        </p:txBody>
      </p:sp>
      <p:sp>
        <p:nvSpPr>
          <p:cNvPr id="19" name="Textfeld 18"/>
          <p:cNvSpPr txBox="1"/>
          <p:nvPr/>
        </p:nvSpPr>
        <p:spPr>
          <a:xfrm>
            <a:off x="4167877" y="4462754"/>
            <a:ext cx="3610284" cy="338554"/>
          </a:xfrm>
          <a:prstGeom prst="rect">
            <a:avLst/>
          </a:prstGeom>
          <a:solidFill>
            <a:schemeClr val="bg1"/>
          </a:solidFill>
          <a:ln>
            <a:solidFill>
              <a:srgbClr val="B2B2B2"/>
            </a:solidFill>
          </a:ln>
          <a:effectLst>
            <a:outerShdw blurRad="50800" dist="38100" dir="2700000" algn="tl" rotWithShape="0">
              <a:prstClr val="black">
                <a:alpha val="40000"/>
              </a:prstClr>
            </a:outerShdw>
          </a:effectLst>
        </p:spPr>
        <p:txBody>
          <a:bodyPr wrap="none" rtlCol="0">
            <a:spAutoFit/>
          </a:bodyPr>
          <a:lstStyle/>
          <a:p>
            <a:pPr algn="ctr"/>
            <a:r>
              <a:rPr lang="de-DE" sz="1600" b="1" dirty="0" err="1" smtClean="0">
                <a:solidFill>
                  <a:srgbClr val="008000"/>
                </a:solidFill>
                <a:latin typeface="Arial" pitchFamily="34" charset="0"/>
                <a:cs typeface="Arial" pitchFamily="34" charset="0"/>
              </a:rPr>
              <a:t>Electrical</a:t>
            </a:r>
            <a:r>
              <a:rPr lang="de-DE" sz="1600" b="1" dirty="0" smtClean="0">
                <a:solidFill>
                  <a:srgbClr val="008000"/>
                </a:solidFill>
                <a:latin typeface="Arial" pitchFamily="34" charset="0"/>
                <a:cs typeface="Arial" pitchFamily="34" charset="0"/>
              </a:rPr>
              <a:t> </a:t>
            </a:r>
            <a:r>
              <a:rPr lang="de-DE" sz="1600" b="1" dirty="0" smtClean="0">
                <a:latin typeface="Arial" pitchFamily="34" charset="0"/>
                <a:cs typeface="Arial" pitchFamily="34" charset="0"/>
              </a:rPr>
              <a:t>+ </a:t>
            </a:r>
            <a:r>
              <a:rPr lang="de-DE" sz="1600" b="1" dirty="0" err="1" smtClean="0">
                <a:solidFill>
                  <a:srgbClr val="336699"/>
                </a:solidFill>
                <a:latin typeface="Arial" pitchFamily="34" charset="0"/>
                <a:cs typeface="Arial" pitchFamily="34" charset="0"/>
              </a:rPr>
              <a:t>Mechanical</a:t>
            </a:r>
            <a:r>
              <a:rPr lang="de-DE" sz="1600" b="1" dirty="0" smtClean="0">
                <a:latin typeface="Arial" pitchFamily="34" charset="0"/>
                <a:cs typeface="Arial" pitchFamily="34" charset="0"/>
              </a:rPr>
              <a:t> + </a:t>
            </a:r>
            <a:r>
              <a:rPr lang="de-DE" sz="1600" b="1" dirty="0" err="1" smtClean="0">
                <a:solidFill>
                  <a:srgbClr val="CC3300"/>
                </a:solidFill>
                <a:latin typeface="Arial" pitchFamily="34" charset="0"/>
                <a:cs typeface="Arial" pitchFamily="34" charset="0"/>
              </a:rPr>
              <a:t>Hydraulic</a:t>
            </a:r>
            <a:endParaRPr lang="de-DE" sz="1600" b="1" dirty="0">
              <a:solidFill>
                <a:srgbClr val="CC3300"/>
              </a:solidFill>
              <a:latin typeface="Arial" pitchFamily="34" charset="0"/>
              <a:cs typeface="Arial" pitchFamily="34" charset="0"/>
            </a:endParaRPr>
          </a:p>
        </p:txBody>
      </p:sp>
      <p:sp>
        <p:nvSpPr>
          <p:cNvPr id="8" name="Freihandform 7"/>
          <p:cNvSpPr/>
          <p:nvPr/>
        </p:nvSpPr>
        <p:spPr>
          <a:xfrm>
            <a:off x="5629275" y="2881114"/>
            <a:ext cx="2667000" cy="1123950"/>
          </a:xfrm>
          <a:custGeom>
            <a:avLst/>
            <a:gdLst>
              <a:gd name="connsiteX0" fmla="*/ 0 w 2667000"/>
              <a:gd name="connsiteY0" fmla="*/ 371475 h 1123950"/>
              <a:gd name="connsiteX1" fmla="*/ 0 w 2667000"/>
              <a:gd name="connsiteY1" fmla="*/ 0 h 1123950"/>
              <a:gd name="connsiteX2" fmla="*/ 2667000 w 2667000"/>
              <a:gd name="connsiteY2" fmla="*/ 0 h 1123950"/>
              <a:gd name="connsiteX3" fmla="*/ 2667000 w 2667000"/>
              <a:gd name="connsiteY3" fmla="*/ 1123950 h 1123950"/>
              <a:gd name="connsiteX4" fmla="*/ 2486025 w 2667000"/>
              <a:gd name="connsiteY4" fmla="*/ 1123950 h 1123950"/>
              <a:gd name="connsiteX5" fmla="*/ 2486025 w 2667000"/>
              <a:gd name="connsiteY5" fmla="*/ 152400 h 1123950"/>
              <a:gd name="connsiteX6" fmla="*/ 161925 w 2667000"/>
              <a:gd name="connsiteY6" fmla="*/ 152400 h 1123950"/>
              <a:gd name="connsiteX7" fmla="*/ 161925 w 2667000"/>
              <a:gd name="connsiteY7" fmla="*/ 381000 h 1123950"/>
              <a:gd name="connsiteX8" fmla="*/ 0 w 2667000"/>
              <a:gd name="connsiteY8" fmla="*/ 371475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000" h="1123950">
                <a:moveTo>
                  <a:pt x="0" y="371475"/>
                </a:moveTo>
                <a:lnTo>
                  <a:pt x="0" y="0"/>
                </a:lnTo>
                <a:lnTo>
                  <a:pt x="2667000" y="0"/>
                </a:lnTo>
                <a:lnTo>
                  <a:pt x="2667000" y="1123950"/>
                </a:lnTo>
                <a:lnTo>
                  <a:pt x="2486025" y="1123950"/>
                </a:lnTo>
                <a:lnTo>
                  <a:pt x="2486025" y="152400"/>
                </a:lnTo>
                <a:lnTo>
                  <a:pt x="161925" y="152400"/>
                </a:lnTo>
                <a:lnTo>
                  <a:pt x="161925" y="381000"/>
                </a:lnTo>
                <a:lnTo>
                  <a:pt x="0" y="371475"/>
                </a:lnTo>
                <a:close/>
              </a:path>
            </a:pathLst>
          </a:custGeom>
          <a:solidFill>
            <a:srgbClr val="FF93FF">
              <a:alpha val="21961"/>
            </a:srgbClr>
          </a:solidFill>
          <a:ln>
            <a:noFill/>
          </a:ln>
          <a:effectLst>
            <a:glow rad="63500">
              <a:srgbClr val="FF93F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 name="Freihandform 9"/>
          <p:cNvSpPr/>
          <p:nvPr/>
        </p:nvSpPr>
        <p:spPr>
          <a:xfrm>
            <a:off x="5019675" y="3009900"/>
            <a:ext cx="542925" cy="1323975"/>
          </a:xfrm>
          <a:custGeom>
            <a:avLst/>
            <a:gdLst>
              <a:gd name="connsiteX0" fmla="*/ 0 w 542925"/>
              <a:gd name="connsiteY0" fmla="*/ 0 h 1323975"/>
              <a:gd name="connsiteX1" fmla="*/ 542925 w 542925"/>
              <a:gd name="connsiteY1" fmla="*/ 0 h 1323975"/>
              <a:gd name="connsiteX2" fmla="*/ 542925 w 542925"/>
              <a:gd name="connsiteY2" fmla="*/ 1323975 h 1323975"/>
              <a:gd name="connsiteX3" fmla="*/ 0 w 542925"/>
              <a:gd name="connsiteY3" fmla="*/ 1323975 h 1323975"/>
              <a:gd name="connsiteX4" fmla="*/ 0 w 542925"/>
              <a:gd name="connsiteY4" fmla="*/ 1181100 h 1323975"/>
              <a:gd name="connsiteX5" fmla="*/ 419100 w 542925"/>
              <a:gd name="connsiteY5" fmla="*/ 1181100 h 1323975"/>
              <a:gd name="connsiteX6" fmla="*/ 419100 w 542925"/>
              <a:gd name="connsiteY6" fmla="*/ 152400 h 1323975"/>
              <a:gd name="connsiteX7" fmla="*/ 0 w 542925"/>
              <a:gd name="connsiteY7" fmla="*/ 152400 h 1323975"/>
              <a:gd name="connsiteX8" fmla="*/ 0 w 542925"/>
              <a:gd name="connsiteY8" fmla="*/ 0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925" h="1323975">
                <a:moveTo>
                  <a:pt x="0" y="0"/>
                </a:moveTo>
                <a:lnTo>
                  <a:pt x="542925" y="0"/>
                </a:lnTo>
                <a:lnTo>
                  <a:pt x="542925" y="1323975"/>
                </a:lnTo>
                <a:lnTo>
                  <a:pt x="0" y="1323975"/>
                </a:lnTo>
                <a:lnTo>
                  <a:pt x="0" y="1181100"/>
                </a:lnTo>
                <a:lnTo>
                  <a:pt x="419100" y="1181100"/>
                </a:lnTo>
                <a:lnTo>
                  <a:pt x="419100" y="152400"/>
                </a:lnTo>
                <a:lnTo>
                  <a:pt x="0" y="152400"/>
                </a:lnTo>
                <a:lnTo>
                  <a:pt x="0" y="0"/>
                </a:lnTo>
                <a:close/>
              </a:path>
            </a:pathLst>
          </a:custGeom>
          <a:solidFill>
            <a:srgbClr val="829D01">
              <a:alpha val="21961"/>
            </a:srgbClr>
          </a:solidFill>
          <a:ln>
            <a:noFill/>
          </a:ln>
          <a:effectLst>
            <a:glow rad="63500">
              <a:srgbClr val="829D01">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5" name="Freihandform 34"/>
          <p:cNvSpPr/>
          <p:nvPr/>
        </p:nvSpPr>
        <p:spPr>
          <a:xfrm>
            <a:off x="5036301" y="5153902"/>
            <a:ext cx="626050" cy="1136514"/>
          </a:xfrm>
          <a:custGeom>
            <a:avLst/>
            <a:gdLst>
              <a:gd name="connsiteX0" fmla="*/ 0 w 542925"/>
              <a:gd name="connsiteY0" fmla="*/ 0 h 1323975"/>
              <a:gd name="connsiteX1" fmla="*/ 542925 w 542925"/>
              <a:gd name="connsiteY1" fmla="*/ 0 h 1323975"/>
              <a:gd name="connsiteX2" fmla="*/ 542925 w 542925"/>
              <a:gd name="connsiteY2" fmla="*/ 1323975 h 1323975"/>
              <a:gd name="connsiteX3" fmla="*/ 0 w 542925"/>
              <a:gd name="connsiteY3" fmla="*/ 1323975 h 1323975"/>
              <a:gd name="connsiteX4" fmla="*/ 0 w 542925"/>
              <a:gd name="connsiteY4" fmla="*/ 1181100 h 1323975"/>
              <a:gd name="connsiteX5" fmla="*/ 419100 w 542925"/>
              <a:gd name="connsiteY5" fmla="*/ 1181100 h 1323975"/>
              <a:gd name="connsiteX6" fmla="*/ 419100 w 542925"/>
              <a:gd name="connsiteY6" fmla="*/ 152400 h 1323975"/>
              <a:gd name="connsiteX7" fmla="*/ 0 w 542925"/>
              <a:gd name="connsiteY7" fmla="*/ 152400 h 1323975"/>
              <a:gd name="connsiteX8" fmla="*/ 0 w 542925"/>
              <a:gd name="connsiteY8" fmla="*/ 0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925" h="1323975">
                <a:moveTo>
                  <a:pt x="0" y="0"/>
                </a:moveTo>
                <a:lnTo>
                  <a:pt x="542925" y="0"/>
                </a:lnTo>
                <a:lnTo>
                  <a:pt x="542925" y="1323975"/>
                </a:lnTo>
                <a:lnTo>
                  <a:pt x="0" y="1323975"/>
                </a:lnTo>
                <a:lnTo>
                  <a:pt x="0" y="1181100"/>
                </a:lnTo>
                <a:lnTo>
                  <a:pt x="419100" y="1181100"/>
                </a:lnTo>
                <a:lnTo>
                  <a:pt x="419100" y="152400"/>
                </a:lnTo>
                <a:lnTo>
                  <a:pt x="0" y="152400"/>
                </a:lnTo>
                <a:lnTo>
                  <a:pt x="0" y="0"/>
                </a:lnTo>
                <a:close/>
              </a:path>
            </a:pathLst>
          </a:custGeom>
          <a:solidFill>
            <a:srgbClr val="829D01">
              <a:alpha val="21961"/>
            </a:srgbClr>
          </a:solidFill>
          <a:ln>
            <a:noFill/>
          </a:ln>
          <a:effectLst>
            <a:glow rad="63500">
              <a:srgbClr val="829D01">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2" name="Rechteck 11"/>
          <p:cNvSpPr/>
          <p:nvPr/>
        </p:nvSpPr>
        <p:spPr>
          <a:xfrm>
            <a:off x="5973019" y="5153902"/>
            <a:ext cx="183157" cy="1051882"/>
          </a:xfrm>
          <a:prstGeom prst="rect">
            <a:avLst/>
          </a:prstGeom>
          <a:solidFill>
            <a:schemeClr val="accent1">
              <a:alpha val="22000"/>
            </a:schemeClr>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3" name="Freihandform 12"/>
          <p:cNvSpPr/>
          <p:nvPr/>
        </p:nvSpPr>
        <p:spPr>
          <a:xfrm>
            <a:off x="7019925" y="4924425"/>
            <a:ext cx="1771650" cy="1219200"/>
          </a:xfrm>
          <a:custGeom>
            <a:avLst/>
            <a:gdLst>
              <a:gd name="connsiteX0" fmla="*/ 714375 w 1771650"/>
              <a:gd name="connsiteY0" fmla="*/ 1209675 h 1219200"/>
              <a:gd name="connsiteX1" fmla="*/ 476250 w 1771650"/>
              <a:gd name="connsiteY1" fmla="*/ 1209675 h 1219200"/>
              <a:gd name="connsiteX2" fmla="*/ 476250 w 1771650"/>
              <a:gd name="connsiteY2" fmla="*/ 533400 h 1219200"/>
              <a:gd name="connsiteX3" fmla="*/ 0 w 1771650"/>
              <a:gd name="connsiteY3" fmla="*/ 533400 h 1219200"/>
              <a:gd name="connsiteX4" fmla="*/ 0 w 1771650"/>
              <a:gd name="connsiteY4" fmla="*/ 0 h 1219200"/>
              <a:gd name="connsiteX5" fmla="*/ 1771650 w 1771650"/>
              <a:gd name="connsiteY5" fmla="*/ 0 h 1219200"/>
              <a:gd name="connsiteX6" fmla="*/ 1771650 w 1771650"/>
              <a:gd name="connsiteY6" fmla="*/ 1209675 h 1219200"/>
              <a:gd name="connsiteX7" fmla="*/ 1581150 w 1771650"/>
              <a:gd name="connsiteY7" fmla="*/ 1209675 h 1219200"/>
              <a:gd name="connsiteX8" fmla="*/ 1581150 w 1771650"/>
              <a:gd name="connsiteY8" fmla="*/ 161925 h 1219200"/>
              <a:gd name="connsiteX9" fmla="*/ 161925 w 1771650"/>
              <a:gd name="connsiteY9" fmla="*/ 161925 h 1219200"/>
              <a:gd name="connsiteX10" fmla="*/ 161925 w 1771650"/>
              <a:gd name="connsiteY10" fmla="*/ 381000 h 1219200"/>
              <a:gd name="connsiteX11" fmla="*/ 647700 w 1771650"/>
              <a:gd name="connsiteY11" fmla="*/ 381000 h 1219200"/>
              <a:gd name="connsiteX12" fmla="*/ 647700 w 1771650"/>
              <a:gd name="connsiteY12" fmla="*/ 1219200 h 1219200"/>
              <a:gd name="connsiteX13" fmla="*/ 714375 w 1771650"/>
              <a:gd name="connsiteY13" fmla="*/ 1209675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1650" h="1219200">
                <a:moveTo>
                  <a:pt x="714375" y="1209675"/>
                </a:moveTo>
                <a:lnTo>
                  <a:pt x="476250" y="1209675"/>
                </a:lnTo>
                <a:lnTo>
                  <a:pt x="476250" y="533400"/>
                </a:lnTo>
                <a:lnTo>
                  <a:pt x="0" y="533400"/>
                </a:lnTo>
                <a:lnTo>
                  <a:pt x="0" y="0"/>
                </a:lnTo>
                <a:lnTo>
                  <a:pt x="1771650" y="0"/>
                </a:lnTo>
                <a:lnTo>
                  <a:pt x="1771650" y="1209675"/>
                </a:lnTo>
                <a:lnTo>
                  <a:pt x="1581150" y="1209675"/>
                </a:lnTo>
                <a:lnTo>
                  <a:pt x="1581150" y="161925"/>
                </a:lnTo>
                <a:lnTo>
                  <a:pt x="161925" y="161925"/>
                </a:lnTo>
                <a:lnTo>
                  <a:pt x="161925" y="381000"/>
                </a:lnTo>
                <a:lnTo>
                  <a:pt x="647700" y="381000"/>
                </a:lnTo>
                <a:lnTo>
                  <a:pt x="647700" y="1219200"/>
                </a:lnTo>
                <a:lnTo>
                  <a:pt x="714375" y="1209675"/>
                </a:lnTo>
                <a:close/>
              </a:path>
            </a:pathLst>
          </a:custGeom>
          <a:solidFill>
            <a:srgbClr val="FFC9CA">
              <a:alpha val="48000"/>
            </a:srgbClr>
          </a:solidFill>
          <a:ln>
            <a:noFill/>
          </a:ln>
          <a:effectLst>
            <a:glow rad="63500">
              <a:schemeClr val="accent2">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275052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9"/>
                                        </p:tgtEl>
                                        <p:attrNameLst>
                                          <p:attrName>style.visibility</p:attrName>
                                        </p:attrNameLst>
                                      </p:cBhvr>
                                      <p:to>
                                        <p:strVal val="visible"/>
                                      </p:to>
                                    </p:set>
                                    <p:animEffect transition="in" filter="fade">
                                      <p:cBhvr>
                                        <p:cTn id="12" dur="500"/>
                                        <p:tgtEl>
                                          <p:spTgt spid="51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10" presetClass="entr" presetSubtype="0" fill="hold" nodeType="withEffect">
                                  <p:stCondLst>
                                    <p:cond delay="250"/>
                                  </p:stCondLst>
                                  <p:childTnLst>
                                    <p:set>
                                      <p:cBhvr>
                                        <p:cTn id="19" dur="1" fill="hold">
                                          <p:stCondLst>
                                            <p:cond delay="0"/>
                                          </p:stCondLst>
                                        </p:cTn>
                                        <p:tgtEl>
                                          <p:spTgt spid="5127"/>
                                        </p:tgtEl>
                                        <p:attrNameLst>
                                          <p:attrName>style.visibility</p:attrName>
                                        </p:attrNameLst>
                                      </p:cBhvr>
                                      <p:to>
                                        <p:strVal val="visible"/>
                                      </p:to>
                                    </p:set>
                                    <p:animEffect transition="in" filter="fade">
                                      <p:cBhvr>
                                        <p:cTn id="20" dur="500"/>
                                        <p:tgtEl>
                                          <p:spTgt spid="5127"/>
                                        </p:tgtEl>
                                      </p:cBhvr>
                                    </p:animEffect>
                                  </p:childTnLst>
                                </p:cTn>
                              </p:par>
                            </p:childTnLst>
                          </p:cTn>
                        </p:par>
                        <p:par>
                          <p:cTn id="21" fill="hold">
                            <p:stCondLst>
                              <p:cond delay="750"/>
                            </p:stCondLst>
                            <p:childTnLst>
                              <p:par>
                                <p:cTn id="22" presetID="10" presetClass="entr" presetSubtype="0" fill="hold" grpId="1"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par>
                                <p:cTn id="36" presetID="10" presetClass="entr" presetSubtype="0" fill="hold" nodeType="withEffect">
                                  <p:stCondLst>
                                    <p:cond delay="250"/>
                                  </p:stCondLst>
                                  <p:childTnLst>
                                    <p:set>
                                      <p:cBhvr>
                                        <p:cTn id="37" dur="1" fill="hold">
                                          <p:stCondLst>
                                            <p:cond delay="0"/>
                                          </p:stCondLst>
                                        </p:cTn>
                                        <p:tgtEl>
                                          <p:spTgt spid="5128"/>
                                        </p:tgtEl>
                                        <p:attrNameLst>
                                          <p:attrName>style.visibility</p:attrName>
                                        </p:attrNameLst>
                                      </p:cBhvr>
                                      <p:to>
                                        <p:strVal val="visible"/>
                                      </p:to>
                                    </p:set>
                                    <p:animEffect transition="in" filter="fade">
                                      <p:cBhvr>
                                        <p:cTn id="38" dur="500"/>
                                        <p:tgtEl>
                                          <p:spTgt spid="5128"/>
                                        </p:tgtEl>
                                      </p:cBhvr>
                                    </p:animEffect>
                                  </p:childTnLst>
                                </p:cTn>
                              </p:par>
                            </p:childTnLst>
                          </p:cTn>
                        </p:par>
                        <p:par>
                          <p:cTn id="39" fill="hold">
                            <p:stCondLst>
                              <p:cond delay="750"/>
                            </p:stCondLst>
                            <p:childTnLst>
                              <p:par>
                                <p:cTn id="40" presetID="10" presetClass="entr" presetSubtype="0" fill="hold" grpId="1"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1250"/>
                            </p:stCondLst>
                            <p:childTnLst>
                              <p:par>
                                <p:cTn id="53" presetID="10" presetClass="entr" presetSubtype="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8" grpId="1" animBg="1"/>
      <p:bldP spid="19" grpId="1" animBg="1"/>
      <p:bldP spid="8" grpId="0" animBg="1"/>
      <p:bldP spid="10" grpId="0" animBg="1"/>
      <p:bldP spid="35"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p:spPr>
        <p:txBody>
          <a:bodyPr/>
          <a:lstStyle/>
          <a:p>
            <a:r>
              <a:rPr lang="en-US" dirty="0" smtClean="0"/>
              <a:t>Modeling Physical Systems </a:t>
            </a:r>
          </a:p>
        </p:txBody>
      </p:sp>
      <p:sp>
        <p:nvSpPr>
          <p:cNvPr id="1728515" name="Rectangle 3"/>
          <p:cNvSpPr>
            <a:spLocks noGrp="1" noChangeArrowheads="1"/>
          </p:cNvSpPr>
          <p:nvPr>
            <p:ph idx="1"/>
          </p:nvPr>
        </p:nvSpPr>
        <p:spPr>
          <a:noFill/>
        </p:spPr>
        <p:txBody>
          <a:bodyPr/>
          <a:lstStyle/>
          <a:p>
            <a:r>
              <a:rPr lang="en-US" dirty="0" smtClean="0">
                <a:ea typeface="ＭＳ Ｐゴシック" charset="-128"/>
              </a:rPr>
              <a:t>Foundation library of </a:t>
            </a:r>
            <a:br>
              <a:rPr lang="en-US" dirty="0" smtClean="0">
                <a:ea typeface="ＭＳ Ｐゴシック" charset="-128"/>
              </a:rPr>
            </a:br>
            <a:r>
              <a:rPr lang="en-US" dirty="0" smtClean="0">
                <a:ea typeface="ＭＳ Ｐゴシック" charset="-128"/>
              </a:rPr>
              <a:t>physical elements</a:t>
            </a:r>
          </a:p>
          <a:p>
            <a:pPr lvl="1"/>
            <a:r>
              <a:rPr lang="en-US" dirty="0" smtClean="0">
                <a:ea typeface="ＭＳ Ｐゴシック" charset="-128"/>
              </a:rPr>
              <a:t>Mechanical, hydraulic, electrical…</a:t>
            </a:r>
          </a:p>
          <a:p>
            <a:r>
              <a:rPr lang="en-US" dirty="0" smtClean="0">
                <a:ea typeface="ＭＳ Ｐゴシック" charset="-128"/>
              </a:rPr>
              <a:t>Create custom components</a:t>
            </a:r>
            <a:br>
              <a:rPr lang="en-US" dirty="0" smtClean="0">
                <a:ea typeface="ＭＳ Ｐゴシック" charset="-128"/>
              </a:rPr>
            </a:br>
            <a:r>
              <a:rPr lang="en-US" dirty="0" smtClean="0">
                <a:ea typeface="ＭＳ Ｐゴシック" charset="-128"/>
              </a:rPr>
              <a:t>using Simscape</a:t>
            </a:r>
            <a:r>
              <a:rPr lang="en-US" sz="2200" dirty="0" smtClean="0"/>
              <a:t>™</a:t>
            </a:r>
            <a:r>
              <a:rPr lang="en-US" dirty="0" smtClean="0"/>
              <a:t> </a:t>
            </a:r>
            <a:r>
              <a:rPr lang="en-US" dirty="0" smtClean="0">
                <a:ea typeface="ＭＳ Ｐゴシック" charset="-128"/>
              </a:rPr>
              <a:t>Language</a:t>
            </a:r>
          </a:p>
        </p:txBody>
      </p:sp>
      <p:pic>
        <p:nvPicPr>
          <p:cNvPr id="28673" name="Picture 1"/>
          <p:cNvPicPr>
            <a:picLocks noChangeAspect="1" noChangeArrowheads="1"/>
          </p:cNvPicPr>
          <p:nvPr/>
        </p:nvPicPr>
        <p:blipFill rotWithShape="1">
          <a:blip r:embed="rId3" cstate="print"/>
          <a:srcRect l="2810" t="23311" r="3045" b="8803"/>
          <a:stretch/>
        </p:blipFill>
        <p:spPr bwMode="auto">
          <a:xfrm>
            <a:off x="202356" y="4902889"/>
            <a:ext cx="4956726" cy="1730280"/>
          </a:xfrm>
          <a:prstGeom prst="rect">
            <a:avLst/>
          </a:prstGeom>
          <a:noFill/>
          <a:ln w="9525">
            <a:solidFill>
              <a:srgbClr val="C0C0C0"/>
            </a:solidFill>
            <a:miter lim="800000"/>
            <a:headEnd/>
            <a:tailEnd/>
          </a:ln>
          <a:effectLst>
            <a:outerShdw blurRad="50800" dist="38100" dir="2700000" algn="tl" rotWithShape="0">
              <a:prstClr val="black">
                <a:alpha val="40000"/>
              </a:prstClr>
            </a:outerShdw>
          </a:effectLst>
        </p:spPr>
      </p:pic>
      <p:grpSp>
        <p:nvGrpSpPr>
          <p:cNvPr id="217" name="Gruppieren 216"/>
          <p:cNvGrpSpPr/>
          <p:nvPr/>
        </p:nvGrpSpPr>
        <p:grpSpPr>
          <a:xfrm>
            <a:off x="1983964" y="3606800"/>
            <a:ext cx="3233737" cy="1520825"/>
            <a:chOff x="2156684" y="3606800"/>
            <a:chExt cx="3233737" cy="1520825"/>
          </a:xfrm>
        </p:grpSpPr>
        <p:sp>
          <p:nvSpPr>
            <p:cNvPr id="9289" name="AutoShape 6"/>
            <p:cNvSpPr>
              <a:spLocks noChangeArrowheads="1"/>
            </p:cNvSpPr>
            <p:nvPr/>
          </p:nvSpPr>
          <p:spPr bwMode="auto">
            <a:xfrm flipH="1">
              <a:off x="4403280" y="4165760"/>
              <a:ext cx="707735" cy="707921"/>
            </a:xfrm>
            <a:prstGeom prst="cube">
              <a:avLst>
                <a:gd name="adj" fmla="val 73343"/>
              </a:avLst>
            </a:prstGeom>
            <a:gradFill rotWithShape="1">
              <a:gsLst>
                <a:gs pos="0">
                  <a:srgbClr val="0000FF">
                    <a:gamma/>
                    <a:shade val="46275"/>
                    <a:invGamma/>
                  </a:srgbClr>
                </a:gs>
                <a:gs pos="50000">
                  <a:srgbClr val="0000FF"/>
                </a:gs>
                <a:gs pos="100000">
                  <a:srgbClr val="0000FF">
                    <a:gamma/>
                    <a:shade val="46275"/>
                    <a:invGamma/>
                  </a:srgbClr>
                </a:gs>
              </a:gsLst>
              <a:lin ang="2700000" scaled="1"/>
            </a:gradFill>
            <a:ln w="9525">
              <a:noFill/>
              <a:miter lim="800000"/>
              <a:headEnd/>
              <a:tailEnd/>
            </a:ln>
            <a:effectLst/>
          </p:spPr>
          <p:txBody>
            <a:bodyPr rot="10800000" vert="eaVert" wrap="none" anchor="ctr"/>
            <a:lstStyle/>
            <a:p>
              <a:pPr algn="ctr">
                <a:defRPr/>
              </a:pPr>
              <a:endParaRPr lang="de-DE" sz="1400">
                <a:latin typeface="Arial" charset="0"/>
              </a:endParaRPr>
            </a:p>
          </p:txBody>
        </p:sp>
        <p:sp>
          <p:nvSpPr>
            <p:cNvPr id="9290" name="AutoShape 7"/>
            <p:cNvSpPr>
              <a:spLocks noChangeArrowheads="1"/>
            </p:cNvSpPr>
            <p:nvPr/>
          </p:nvSpPr>
          <p:spPr bwMode="auto">
            <a:xfrm rot="16200000">
              <a:off x="3601830" y="4465167"/>
              <a:ext cx="817160" cy="500662"/>
            </a:xfrm>
            <a:prstGeom prst="can">
              <a:avLst>
                <a:gd name="adj" fmla="val 50000"/>
              </a:avLst>
            </a:prstGeom>
            <a:gradFill flip="none" rotWithShape="1">
              <a:gsLst>
                <a:gs pos="0">
                  <a:schemeClr val="tx1"/>
                </a:gs>
                <a:gs pos="50000">
                  <a:schemeClr val="tx1">
                    <a:gamma/>
                    <a:tint val="35294"/>
                    <a:invGamma/>
                  </a:schemeClr>
                </a:gs>
                <a:gs pos="100000">
                  <a:schemeClr val="tx1"/>
                </a:gs>
              </a:gsLst>
              <a:lin ang="0" scaled="1"/>
              <a:tileRect/>
            </a:gradFill>
            <a:ln w="9525">
              <a:solidFill>
                <a:srgbClr val="777777"/>
              </a:solidFill>
              <a:miter lim="800000"/>
              <a:headEnd/>
              <a:tailEnd/>
            </a:ln>
            <a:effectLst/>
          </p:spPr>
          <p:txBody>
            <a:bodyPr rot="10800000" wrap="none" anchor="ctr"/>
            <a:lstStyle/>
            <a:p>
              <a:pPr algn="ctr">
                <a:defRPr/>
              </a:pPr>
              <a:endParaRPr lang="de-DE"/>
            </a:p>
          </p:txBody>
        </p:sp>
        <p:sp>
          <p:nvSpPr>
            <p:cNvPr id="9291" name="AutoShape 8"/>
            <p:cNvSpPr>
              <a:spLocks noChangeArrowheads="1"/>
            </p:cNvSpPr>
            <p:nvPr/>
          </p:nvSpPr>
          <p:spPr bwMode="auto">
            <a:xfrm rot="5400000" flipV="1">
              <a:off x="3426031" y="4346030"/>
              <a:ext cx="280899" cy="740356"/>
            </a:xfrm>
            <a:prstGeom prst="can">
              <a:avLst>
                <a:gd name="adj" fmla="val 39777"/>
              </a:avLst>
            </a:prstGeom>
            <a:gradFill flip="none" rotWithShape="1">
              <a:gsLst>
                <a:gs pos="0">
                  <a:srgbClr val="A50021"/>
                </a:gs>
                <a:gs pos="50000">
                  <a:srgbClr val="FF7C80"/>
                </a:gs>
                <a:gs pos="100000">
                  <a:srgbClr val="A500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solidFill>
                  <a:schemeClr val="lt1"/>
                </a:solidFill>
                <a:latin typeface="Arial" pitchFamily="34" charset="0"/>
                <a:cs typeface="Arial" pitchFamily="34" charset="0"/>
              </a:endParaRPr>
            </a:p>
          </p:txBody>
        </p:sp>
        <p:sp>
          <p:nvSpPr>
            <p:cNvPr id="9292" name="AutoShape 9"/>
            <p:cNvSpPr>
              <a:spLocks noChangeArrowheads="1"/>
            </p:cNvSpPr>
            <p:nvPr/>
          </p:nvSpPr>
          <p:spPr bwMode="auto">
            <a:xfrm rot="16200000">
              <a:off x="2701206" y="4465167"/>
              <a:ext cx="817160" cy="500662"/>
            </a:xfrm>
            <a:prstGeom prst="can">
              <a:avLst>
                <a:gd name="adj" fmla="val 50000"/>
              </a:avLst>
            </a:prstGeom>
            <a:gradFill flip="none" rotWithShape="1">
              <a:gsLst>
                <a:gs pos="0">
                  <a:schemeClr val="tx1"/>
                </a:gs>
                <a:gs pos="50000">
                  <a:schemeClr val="tx1">
                    <a:gamma/>
                    <a:tint val="35294"/>
                    <a:invGamma/>
                  </a:schemeClr>
                </a:gs>
                <a:gs pos="100000">
                  <a:schemeClr val="tx1"/>
                </a:gs>
              </a:gsLst>
              <a:lin ang="0" scaled="1"/>
              <a:tileRect/>
            </a:gradFill>
            <a:ln w="9525">
              <a:solidFill>
                <a:srgbClr val="777777"/>
              </a:solidFill>
              <a:miter lim="800000"/>
              <a:headEnd/>
              <a:tailEnd/>
            </a:ln>
            <a:effectLst/>
          </p:spPr>
          <p:txBody>
            <a:bodyPr rot="10800000" wrap="none" anchor="ctr"/>
            <a:lstStyle/>
            <a:p>
              <a:pPr algn="ctr">
                <a:defRPr/>
              </a:pPr>
              <a:endParaRPr lang="de-DE"/>
            </a:p>
          </p:txBody>
        </p:sp>
        <p:sp>
          <p:nvSpPr>
            <p:cNvPr id="9293" name="AutoShape 10"/>
            <p:cNvSpPr>
              <a:spLocks noChangeArrowheads="1"/>
            </p:cNvSpPr>
            <p:nvPr/>
          </p:nvSpPr>
          <p:spPr bwMode="auto">
            <a:xfrm rot="5400000" flipV="1">
              <a:off x="2525406" y="4346030"/>
              <a:ext cx="280899" cy="740356"/>
            </a:xfrm>
            <a:prstGeom prst="can">
              <a:avLst>
                <a:gd name="adj" fmla="val 39777"/>
              </a:avLst>
            </a:prstGeom>
            <a:gradFill flip="none" rotWithShape="1">
              <a:gsLst>
                <a:gs pos="0">
                  <a:srgbClr val="A50021"/>
                </a:gs>
                <a:gs pos="50000">
                  <a:srgbClr val="FF7C80"/>
                </a:gs>
                <a:gs pos="100000">
                  <a:srgbClr val="A500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solidFill>
                  <a:schemeClr val="lt1"/>
                </a:solidFill>
                <a:latin typeface="Arial" pitchFamily="34" charset="0"/>
                <a:cs typeface="Arial" pitchFamily="34" charset="0"/>
              </a:endParaRPr>
            </a:p>
          </p:txBody>
        </p:sp>
        <p:sp>
          <p:nvSpPr>
            <p:cNvPr id="9294" name="AutoShape 11"/>
            <p:cNvSpPr>
              <a:spLocks noChangeArrowheads="1"/>
            </p:cNvSpPr>
            <p:nvPr/>
          </p:nvSpPr>
          <p:spPr bwMode="auto">
            <a:xfrm rot="16200000">
              <a:off x="4383357" y="3887740"/>
              <a:ext cx="507887" cy="312027"/>
            </a:xfrm>
            <a:prstGeom prst="can">
              <a:avLst>
                <a:gd name="adj" fmla="val 50000"/>
              </a:avLst>
            </a:prstGeom>
            <a:gradFill flip="none" rotWithShape="1">
              <a:gsLst>
                <a:gs pos="0">
                  <a:schemeClr val="tx1"/>
                </a:gs>
                <a:gs pos="50000">
                  <a:schemeClr val="tx1">
                    <a:gamma/>
                    <a:tint val="35294"/>
                    <a:invGamma/>
                  </a:schemeClr>
                </a:gs>
                <a:gs pos="100000">
                  <a:schemeClr val="tx1"/>
                </a:gs>
              </a:gsLst>
              <a:lin ang="0" scaled="1"/>
              <a:tileRect/>
            </a:gradFill>
            <a:ln w="9525">
              <a:solidFill>
                <a:srgbClr val="777777"/>
              </a:solidFill>
              <a:miter lim="800000"/>
              <a:headEnd/>
              <a:tailEnd/>
            </a:ln>
            <a:effectLst/>
          </p:spPr>
          <p:txBody>
            <a:bodyPr rot="10800000" wrap="none" anchor="ctr"/>
            <a:lstStyle/>
            <a:p>
              <a:pPr algn="ctr">
                <a:defRPr/>
              </a:pPr>
              <a:endParaRPr lang="de-DE"/>
            </a:p>
          </p:txBody>
        </p:sp>
        <p:sp>
          <p:nvSpPr>
            <p:cNvPr id="9295" name="AutoShape 12"/>
            <p:cNvSpPr>
              <a:spLocks noChangeArrowheads="1"/>
            </p:cNvSpPr>
            <p:nvPr/>
          </p:nvSpPr>
          <p:spPr bwMode="auto">
            <a:xfrm rot="5400000" flipV="1">
              <a:off x="4227387" y="3813988"/>
              <a:ext cx="173079" cy="459531"/>
            </a:xfrm>
            <a:prstGeom prst="can">
              <a:avLst>
                <a:gd name="adj" fmla="val 40070"/>
              </a:avLst>
            </a:prstGeom>
            <a:gradFill flip="none" rotWithShape="1">
              <a:gsLst>
                <a:gs pos="0">
                  <a:srgbClr val="A50021"/>
                </a:gs>
                <a:gs pos="50000">
                  <a:srgbClr val="FF7C80"/>
                </a:gs>
                <a:gs pos="100000">
                  <a:srgbClr val="A500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a:solidFill>
                  <a:schemeClr val="lt1"/>
                </a:solidFill>
                <a:latin typeface="Arial" pitchFamily="34" charset="0"/>
                <a:cs typeface="Arial" pitchFamily="34" charset="0"/>
              </a:endParaRPr>
            </a:p>
          </p:txBody>
        </p:sp>
        <p:sp>
          <p:nvSpPr>
            <p:cNvPr id="9296" name="AutoShape 13"/>
            <p:cNvSpPr>
              <a:spLocks noChangeArrowheads="1"/>
            </p:cNvSpPr>
            <p:nvPr/>
          </p:nvSpPr>
          <p:spPr bwMode="auto">
            <a:xfrm rot="16200000">
              <a:off x="3755048" y="3887740"/>
              <a:ext cx="507887" cy="312027"/>
            </a:xfrm>
            <a:prstGeom prst="can">
              <a:avLst>
                <a:gd name="adj" fmla="val 50000"/>
              </a:avLst>
            </a:prstGeom>
            <a:gradFill flip="none" rotWithShape="1">
              <a:gsLst>
                <a:gs pos="0">
                  <a:schemeClr val="tx1"/>
                </a:gs>
                <a:gs pos="50000">
                  <a:schemeClr val="tx1">
                    <a:gamma/>
                    <a:tint val="35294"/>
                    <a:invGamma/>
                  </a:schemeClr>
                </a:gs>
                <a:gs pos="100000">
                  <a:schemeClr val="tx1"/>
                </a:gs>
              </a:gsLst>
              <a:lin ang="0" scaled="1"/>
              <a:tileRect/>
            </a:gradFill>
            <a:ln w="9525">
              <a:solidFill>
                <a:srgbClr val="777777"/>
              </a:solidFill>
              <a:miter lim="800000"/>
              <a:headEnd/>
              <a:tailEnd/>
            </a:ln>
            <a:effectLst/>
          </p:spPr>
          <p:txBody>
            <a:bodyPr rot="10800000" wrap="none" anchor="ctr"/>
            <a:lstStyle/>
            <a:p>
              <a:pPr algn="ctr">
                <a:defRPr/>
              </a:pPr>
              <a:endParaRPr lang="de-DE"/>
            </a:p>
          </p:txBody>
        </p:sp>
        <p:sp>
          <p:nvSpPr>
            <p:cNvPr id="9297" name="Freeform 14"/>
            <p:cNvSpPr>
              <a:spLocks/>
            </p:cNvSpPr>
            <p:nvPr/>
          </p:nvSpPr>
          <p:spPr bwMode="auto">
            <a:xfrm rot="5482524" flipH="1">
              <a:off x="4762035" y="4378651"/>
              <a:ext cx="580240" cy="676532"/>
            </a:xfrm>
            <a:custGeom>
              <a:avLst/>
              <a:gdLst>
                <a:gd name="T0" fmla="*/ 0 w 409"/>
                <a:gd name="T1" fmla="*/ 24 h 477"/>
                <a:gd name="T2" fmla="*/ 73 w 409"/>
                <a:gd name="T3" fmla="*/ 0 h 477"/>
                <a:gd name="T4" fmla="*/ 72 w 409"/>
                <a:gd name="T5" fmla="*/ 68 h 477"/>
                <a:gd name="T6" fmla="*/ 337 w 409"/>
                <a:gd name="T7" fmla="*/ 350 h 477"/>
                <a:gd name="T8" fmla="*/ 337 w 409"/>
                <a:gd name="T9" fmla="*/ 291 h 477"/>
                <a:gd name="T10" fmla="*/ 337 w 409"/>
                <a:gd name="T11" fmla="*/ 276 h 477"/>
                <a:gd name="T12" fmla="*/ 409 w 409"/>
                <a:gd name="T13" fmla="*/ 453 h 477"/>
                <a:gd name="T14" fmla="*/ 334 w 409"/>
                <a:gd name="T15" fmla="*/ 477 h 477"/>
                <a:gd name="T16" fmla="*/ 334 w 409"/>
                <a:gd name="T17" fmla="*/ 407 h 477"/>
                <a:gd name="T18" fmla="*/ 75 w 409"/>
                <a:gd name="T19" fmla="*/ 129 h 477"/>
                <a:gd name="T20" fmla="*/ 75 w 409"/>
                <a:gd name="T21" fmla="*/ 201 h 477"/>
                <a:gd name="T22" fmla="*/ 0 w 409"/>
                <a:gd name="T23" fmla="*/ 24 h 47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9"/>
                <a:gd name="T37" fmla="*/ 0 h 477"/>
                <a:gd name="T38" fmla="*/ 409 w 409"/>
                <a:gd name="T39" fmla="*/ 477 h 47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9" h="477">
                  <a:moveTo>
                    <a:pt x="0" y="24"/>
                  </a:moveTo>
                  <a:lnTo>
                    <a:pt x="73" y="0"/>
                  </a:lnTo>
                  <a:lnTo>
                    <a:pt x="72" y="68"/>
                  </a:lnTo>
                  <a:lnTo>
                    <a:pt x="337" y="350"/>
                  </a:lnTo>
                  <a:lnTo>
                    <a:pt x="337" y="291"/>
                  </a:lnTo>
                  <a:lnTo>
                    <a:pt x="337" y="276"/>
                  </a:lnTo>
                  <a:lnTo>
                    <a:pt x="409" y="453"/>
                  </a:lnTo>
                  <a:lnTo>
                    <a:pt x="334" y="477"/>
                  </a:lnTo>
                  <a:lnTo>
                    <a:pt x="334" y="407"/>
                  </a:lnTo>
                  <a:lnTo>
                    <a:pt x="75" y="129"/>
                  </a:lnTo>
                  <a:lnTo>
                    <a:pt x="75" y="201"/>
                  </a:lnTo>
                  <a:lnTo>
                    <a:pt x="0" y="24"/>
                  </a:lnTo>
                  <a:close/>
                </a:path>
              </a:pathLst>
            </a:custGeom>
            <a:solidFill>
              <a:schemeClr val="bg1"/>
            </a:solidFill>
            <a:ln w="19050">
              <a:solidFill>
                <a:schemeClr val="tx1"/>
              </a:solidFill>
              <a:round/>
              <a:headEnd/>
              <a:tailEnd/>
            </a:ln>
          </p:spPr>
          <p:txBody>
            <a:bodyPr/>
            <a:lstStyle/>
            <a:p>
              <a:endParaRPr lang="de-DE"/>
            </a:p>
          </p:txBody>
        </p:sp>
        <p:sp>
          <p:nvSpPr>
            <p:cNvPr id="9298" name="AutoShape 15"/>
            <p:cNvSpPr>
              <a:spLocks noChangeArrowheads="1"/>
            </p:cNvSpPr>
            <p:nvPr/>
          </p:nvSpPr>
          <p:spPr bwMode="auto">
            <a:xfrm flipV="1">
              <a:off x="2156684" y="4355863"/>
              <a:ext cx="439675" cy="77176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5 w 21600"/>
                <a:gd name="T19" fmla="*/ 3176 h 21600"/>
                <a:gd name="T20" fmla="*/ 18465 w 21600"/>
                <a:gd name="T21" fmla="*/ 1842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957" y="15246"/>
                  </a:moveTo>
                  <a:cubicBezTo>
                    <a:pt x="17891" y="13952"/>
                    <a:pt x="18395" y="12396"/>
                    <a:pt x="18395" y="10800"/>
                  </a:cubicBezTo>
                  <a:cubicBezTo>
                    <a:pt x="18395" y="6605"/>
                    <a:pt x="14994" y="3205"/>
                    <a:pt x="10800" y="3205"/>
                  </a:cubicBezTo>
                  <a:cubicBezTo>
                    <a:pt x="8121" y="3204"/>
                    <a:pt x="5640" y="4616"/>
                    <a:pt x="4271" y="6919"/>
                  </a:cubicBezTo>
                  <a:lnTo>
                    <a:pt x="1516" y="5281"/>
                  </a:lnTo>
                  <a:cubicBezTo>
                    <a:pt x="3462" y="2006"/>
                    <a:pt x="6990" y="-1"/>
                    <a:pt x="10800" y="0"/>
                  </a:cubicBezTo>
                  <a:cubicBezTo>
                    <a:pt x="16764" y="0"/>
                    <a:pt x="21600" y="4835"/>
                    <a:pt x="21600" y="10800"/>
                  </a:cubicBezTo>
                  <a:cubicBezTo>
                    <a:pt x="21600" y="13070"/>
                    <a:pt x="20884" y="15282"/>
                    <a:pt x="19555" y="17122"/>
                  </a:cubicBezTo>
                  <a:lnTo>
                    <a:pt x="21744" y="18703"/>
                  </a:lnTo>
                  <a:lnTo>
                    <a:pt x="15737" y="19672"/>
                  </a:lnTo>
                  <a:lnTo>
                    <a:pt x="14768" y="13665"/>
                  </a:lnTo>
                  <a:lnTo>
                    <a:pt x="16957" y="15246"/>
                  </a:lnTo>
                  <a:close/>
                </a:path>
              </a:pathLst>
            </a:custGeom>
            <a:solidFill>
              <a:schemeClr val="bg1"/>
            </a:solidFill>
            <a:ln w="19050">
              <a:solidFill>
                <a:schemeClr val="tx1"/>
              </a:solidFill>
              <a:miter lim="800000"/>
              <a:headEnd/>
              <a:tailEnd/>
            </a:ln>
          </p:spPr>
          <p:txBody>
            <a:bodyPr wrap="none" anchor="ctr"/>
            <a:lstStyle/>
            <a:p>
              <a:endParaRPr lang="de-DE"/>
            </a:p>
          </p:txBody>
        </p:sp>
        <p:sp>
          <p:nvSpPr>
            <p:cNvPr id="9299" name="AutoShape 16"/>
            <p:cNvSpPr>
              <a:spLocks noChangeArrowheads="1"/>
            </p:cNvSpPr>
            <p:nvPr/>
          </p:nvSpPr>
          <p:spPr bwMode="auto">
            <a:xfrm>
              <a:off x="3735258" y="3606800"/>
              <a:ext cx="442511" cy="77176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85 w 21600"/>
                <a:gd name="T19" fmla="*/ 3176 h 21600"/>
                <a:gd name="T20" fmla="*/ 18415 w 21600"/>
                <a:gd name="T21" fmla="*/ 1842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440" y="6776"/>
                  </a:moveTo>
                  <a:cubicBezTo>
                    <a:pt x="16033" y="4453"/>
                    <a:pt x="13515" y="3035"/>
                    <a:pt x="10800" y="3035"/>
                  </a:cubicBezTo>
                  <a:cubicBezTo>
                    <a:pt x="6511" y="3035"/>
                    <a:pt x="3035" y="6511"/>
                    <a:pt x="3035" y="10800"/>
                  </a:cubicBezTo>
                  <a:cubicBezTo>
                    <a:pt x="3034" y="12388"/>
                    <a:pt x="3521" y="13938"/>
                    <a:pt x="4430" y="15240"/>
                  </a:cubicBezTo>
                  <a:lnTo>
                    <a:pt x="1940" y="16976"/>
                  </a:lnTo>
                  <a:cubicBezTo>
                    <a:pt x="677" y="15164"/>
                    <a:pt x="0" y="13008"/>
                    <a:pt x="0" y="10800"/>
                  </a:cubicBezTo>
                  <a:cubicBezTo>
                    <a:pt x="0" y="4835"/>
                    <a:pt x="4835" y="0"/>
                    <a:pt x="10800" y="0"/>
                  </a:cubicBezTo>
                  <a:cubicBezTo>
                    <a:pt x="14576" y="-1"/>
                    <a:pt x="18079" y="1973"/>
                    <a:pt x="20036" y="5203"/>
                  </a:cubicBezTo>
                  <a:lnTo>
                    <a:pt x="22345" y="3804"/>
                  </a:lnTo>
                  <a:lnTo>
                    <a:pt x="20925" y="9597"/>
                  </a:lnTo>
                  <a:lnTo>
                    <a:pt x="15131" y="8175"/>
                  </a:lnTo>
                  <a:lnTo>
                    <a:pt x="17440" y="6776"/>
                  </a:lnTo>
                  <a:close/>
                </a:path>
              </a:pathLst>
            </a:custGeom>
            <a:solidFill>
              <a:schemeClr val="bg1"/>
            </a:solidFill>
            <a:ln w="19050">
              <a:solidFill>
                <a:schemeClr val="tx1"/>
              </a:solidFill>
              <a:miter lim="800000"/>
              <a:headEnd/>
              <a:tailEnd/>
            </a:ln>
          </p:spPr>
          <p:txBody>
            <a:bodyPr wrap="none" anchor="ctr"/>
            <a:lstStyle/>
            <a:p>
              <a:pPr algn="ctr"/>
              <a:endParaRPr lang="de-DE" sz="1800">
                <a:latin typeface="Arial" charset="0"/>
              </a:endParaRPr>
            </a:p>
          </p:txBody>
        </p:sp>
        <p:sp>
          <p:nvSpPr>
            <p:cNvPr id="9300" name="AutoShape 17"/>
            <p:cNvSpPr>
              <a:spLocks noChangeArrowheads="1"/>
            </p:cNvSpPr>
            <p:nvPr/>
          </p:nvSpPr>
          <p:spPr bwMode="auto">
            <a:xfrm flipV="1">
              <a:off x="3549460" y="4355863"/>
              <a:ext cx="439675" cy="77176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35 w 21600"/>
                <a:gd name="T19" fmla="*/ 3176 h 21600"/>
                <a:gd name="T20" fmla="*/ 18465 w 21600"/>
                <a:gd name="T21" fmla="*/ 1842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957" y="15246"/>
                  </a:moveTo>
                  <a:cubicBezTo>
                    <a:pt x="17891" y="13952"/>
                    <a:pt x="18395" y="12396"/>
                    <a:pt x="18395" y="10800"/>
                  </a:cubicBezTo>
                  <a:cubicBezTo>
                    <a:pt x="18395" y="6605"/>
                    <a:pt x="14994" y="3205"/>
                    <a:pt x="10800" y="3205"/>
                  </a:cubicBezTo>
                  <a:cubicBezTo>
                    <a:pt x="8121" y="3204"/>
                    <a:pt x="5640" y="4616"/>
                    <a:pt x="4271" y="6919"/>
                  </a:cubicBezTo>
                  <a:lnTo>
                    <a:pt x="1516" y="5281"/>
                  </a:lnTo>
                  <a:cubicBezTo>
                    <a:pt x="3462" y="2006"/>
                    <a:pt x="6990" y="-1"/>
                    <a:pt x="10800" y="0"/>
                  </a:cubicBezTo>
                  <a:cubicBezTo>
                    <a:pt x="16764" y="0"/>
                    <a:pt x="21600" y="4835"/>
                    <a:pt x="21600" y="10800"/>
                  </a:cubicBezTo>
                  <a:cubicBezTo>
                    <a:pt x="21600" y="13070"/>
                    <a:pt x="20884" y="15282"/>
                    <a:pt x="19555" y="17122"/>
                  </a:cubicBezTo>
                  <a:lnTo>
                    <a:pt x="21744" y="18703"/>
                  </a:lnTo>
                  <a:lnTo>
                    <a:pt x="15737" y="19672"/>
                  </a:lnTo>
                  <a:lnTo>
                    <a:pt x="14768" y="13665"/>
                  </a:lnTo>
                  <a:lnTo>
                    <a:pt x="16957" y="15246"/>
                  </a:lnTo>
                  <a:close/>
                </a:path>
              </a:pathLst>
            </a:custGeom>
            <a:solidFill>
              <a:schemeClr val="bg1"/>
            </a:solidFill>
            <a:ln w="19050">
              <a:solidFill>
                <a:schemeClr val="tx1"/>
              </a:solidFill>
              <a:miter lim="800000"/>
              <a:headEnd/>
              <a:tailEnd/>
            </a:ln>
          </p:spPr>
          <p:txBody>
            <a:bodyPr wrap="none" anchor="ctr"/>
            <a:lstStyle/>
            <a:p>
              <a:endParaRPr lang="de-DE"/>
            </a:p>
          </p:txBody>
        </p:sp>
      </p:grpSp>
      <p:grpSp>
        <p:nvGrpSpPr>
          <p:cNvPr id="2" name="Gruppieren 1"/>
          <p:cNvGrpSpPr/>
          <p:nvPr/>
        </p:nvGrpSpPr>
        <p:grpSpPr>
          <a:xfrm>
            <a:off x="5959483" y="1096253"/>
            <a:ext cx="2592288" cy="2412000"/>
            <a:chOff x="3455065" y="1447937"/>
            <a:chExt cx="2592288" cy="2412000"/>
          </a:xfrm>
        </p:grpSpPr>
        <p:sp>
          <p:nvSpPr>
            <p:cNvPr id="156" name="Abgerundetes Rechteck 155"/>
            <p:cNvSpPr/>
            <p:nvPr/>
          </p:nvSpPr>
          <p:spPr bwMode="auto">
            <a:xfrm>
              <a:off x="3455065" y="1447937"/>
              <a:ext cx="2592288" cy="2412000"/>
            </a:xfrm>
            <a:prstGeom prst="roundRect">
              <a:avLst>
                <a:gd name="adj" fmla="val 5913"/>
              </a:avLst>
            </a:prstGeom>
            <a:solidFill>
              <a:srgbClr val="7030A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36000" tIns="0" rIns="36000" bIns="0" numCol="1" rtlCol="0" anchor="t" anchorCtr="0" compatLnSpc="1">
              <a:prstTxWarp prst="textNoShape">
                <a:avLst/>
              </a:prstTxWarp>
            </a:bodyPr>
            <a:lstStyle/>
            <a:p>
              <a:pPr algn="ctr" eaLnBrk="0" fontAlgn="base" hangingPunct="0">
                <a:spcBef>
                  <a:spcPct val="0"/>
                </a:spcBef>
                <a:spcAft>
                  <a:spcPct val="0"/>
                </a:spcAft>
              </a:pPr>
              <a:r>
                <a:rPr lang="de-DE" sz="2000" b="1" dirty="0" smtClean="0">
                  <a:solidFill>
                    <a:schemeClr val="bg1"/>
                  </a:solidFill>
                  <a:latin typeface="Arial" charset="0"/>
                </a:rPr>
                <a:t>Simscape</a:t>
              </a:r>
            </a:p>
          </p:txBody>
        </p:sp>
        <p:grpSp>
          <p:nvGrpSpPr>
            <p:cNvPr id="157" name="Gruppieren 290"/>
            <p:cNvGrpSpPr/>
            <p:nvPr/>
          </p:nvGrpSpPr>
          <p:grpSpPr>
            <a:xfrm>
              <a:off x="3596467" y="1809658"/>
              <a:ext cx="2323006" cy="1948815"/>
              <a:chOff x="6309767" y="1818392"/>
              <a:chExt cx="2323006" cy="1948815"/>
            </a:xfrm>
          </p:grpSpPr>
          <p:grpSp>
            <p:nvGrpSpPr>
              <p:cNvPr id="158" name="Group 248"/>
              <p:cNvGrpSpPr>
                <a:grpSpLocks/>
              </p:cNvGrpSpPr>
              <p:nvPr/>
            </p:nvGrpSpPr>
            <p:grpSpPr bwMode="auto">
              <a:xfrm>
                <a:off x="6309768" y="1818392"/>
                <a:ext cx="761214" cy="761214"/>
                <a:chOff x="645" y="3473"/>
                <a:chExt cx="558" cy="558"/>
              </a:xfrm>
            </p:grpSpPr>
            <p:sp>
              <p:nvSpPr>
                <p:cNvPr id="360" name="Rectangle 249"/>
                <p:cNvSpPr>
                  <a:spLocks noChangeArrowheads="1"/>
                </p:cNvSpPr>
                <p:nvPr/>
              </p:nvSpPr>
              <p:spPr bwMode="auto">
                <a:xfrm>
                  <a:off x="645" y="3473"/>
                  <a:ext cx="558" cy="558"/>
                </a:xfrm>
                <a:prstGeom prst="rect">
                  <a:avLst/>
                </a:prstGeom>
                <a:solidFill>
                  <a:srgbClr val="FF7C8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1"/>
                <a:lstStyle/>
                <a:p>
                  <a:pPr algn="ctr"/>
                  <a:r>
                    <a:rPr lang="de-DE" sz="1100" b="1" dirty="0" err="1">
                      <a:latin typeface="Arial" pitchFamily="34" charset="0"/>
                      <a:cs typeface="Arial" pitchFamily="34" charset="0"/>
                    </a:rPr>
                    <a:t>Mechanical</a:t>
                  </a:r>
                  <a:endParaRPr lang="de-DE" sz="1100" b="1" dirty="0">
                    <a:latin typeface="Arial" pitchFamily="34" charset="0"/>
                    <a:cs typeface="Arial" pitchFamily="34" charset="0"/>
                  </a:endParaRPr>
                </a:p>
              </p:txBody>
            </p:sp>
            <p:grpSp>
              <p:nvGrpSpPr>
                <p:cNvPr id="361" name="Group 250"/>
                <p:cNvGrpSpPr>
                  <a:grpSpLocks/>
                </p:cNvGrpSpPr>
                <p:nvPr/>
              </p:nvGrpSpPr>
              <p:grpSpPr bwMode="auto">
                <a:xfrm>
                  <a:off x="660" y="3665"/>
                  <a:ext cx="491" cy="275"/>
                  <a:chOff x="1567" y="3665"/>
                  <a:chExt cx="491" cy="275"/>
                </a:xfrm>
              </p:grpSpPr>
              <p:sp>
                <p:nvSpPr>
                  <p:cNvPr id="362" name="AutoShape 251"/>
                  <p:cNvSpPr>
                    <a:spLocks noChangeArrowheads="1"/>
                  </p:cNvSpPr>
                  <p:nvPr/>
                </p:nvSpPr>
                <p:spPr bwMode="auto">
                  <a:xfrm flipH="1">
                    <a:off x="1734" y="3666"/>
                    <a:ext cx="324" cy="261"/>
                  </a:xfrm>
                  <a:prstGeom prst="cube">
                    <a:avLst>
                      <a:gd name="adj" fmla="val 39213"/>
                    </a:avLst>
                  </a:prstGeom>
                  <a:solidFill>
                    <a:srgbClr val="808080"/>
                  </a:solidFill>
                  <a:ln w="9525">
                    <a:solidFill>
                      <a:schemeClr val="tx1"/>
                    </a:solidFill>
                    <a:miter lim="800000"/>
                    <a:headEnd/>
                    <a:tailEnd/>
                  </a:ln>
                </p:spPr>
                <p:txBody>
                  <a:bodyPr wrap="none" anchor="ctr"/>
                  <a:lstStyle/>
                  <a:p>
                    <a:pPr algn="ctr"/>
                    <a:endParaRPr lang="de-DE" sz="900">
                      <a:latin typeface="Times New Roman" pitchFamily="18" charset="0"/>
                    </a:endParaRPr>
                  </a:p>
                </p:txBody>
              </p:sp>
              <p:grpSp>
                <p:nvGrpSpPr>
                  <p:cNvPr id="363" name="Group 252"/>
                  <p:cNvGrpSpPr>
                    <a:grpSpLocks/>
                  </p:cNvGrpSpPr>
                  <p:nvPr/>
                </p:nvGrpSpPr>
                <p:grpSpPr bwMode="auto">
                  <a:xfrm>
                    <a:off x="1636" y="3776"/>
                    <a:ext cx="151" cy="164"/>
                    <a:chOff x="4446" y="3643"/>
                    <a:chExt cx="300" cy="314"/>
                  </a:xfrm>
                </p:grpSpPr>
                <p:grpSp>
                  <p:nvGrpSpPr>
                    <p:cNvPr id="365" name="Group 253"/>
                    <p:cNvGrpSpPr>
                      <a:grpSpLocks/>
                    </p:cNvGrpSpPr>
                    <p:nvPr/>
                  </p:nvGrpSpPr>
                  <p:grpSpPr bwMode="auto">
                    <a:xfrm rot="13500000" flipV="1">
                      <a:off x="4467" y="3649"/>
                      <a:ext cx="253" cy="241"/>
                      <a:chOff x="3748" y="2882"/>
                      <a:chExt cx="296" cy="281"/>
                    </a:xfrm>
                  </p:grpSpPr>
                  <p:sp>
                    <p:nvSpPr>
                      <p:cNvPr id="373" name="Arc 254"/>
                      <p:cNvSpPr>
                        <a:spLocks/>
                      </p:cNvSpPr>
                      <p:nvPr/>
                    </p:nvSpPr>
                    <p:spPr bwMode="auto">
                      <a:xfrm rot="-10511609">
                        <a:off x="3798" y="2949"/>
                        <a:ext cx="96" cy="69"/>
                      </a:xfrm>
                      <a:custGeom>
                        <a:avLst/>
                        <a:gdLst>
                          <a:gd name="T0" fmla="*/ 0 w 21600"/>
                          <a:gd name="T1" fmla="*/ 0 h 17075"/>
                          <a:gd name="T2" fmla="*/ 0 w 21600"/>
                          <a:gd name="T3" fmla="*/ 0 h 17075"/>
                          <a:gd name="T4" fmla="*/ 0 w 21600"/>
                          <a:gd name="T5" fmla="*/ 0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2700">
                        <a:solidFill>
                          <a:schemeClr val="tx1"/>
                        </a:solidFill>
                        <a:round/>
                        <a:headEnd/>
                        <a:tailEnd/>
                      </a:ln>
                    </p:spPr>
                    <p:txBody>
                      <a:bodyPr wrap="none" anchor="ctr"/>
                      <a:lstStyle/>
                      <a:p>
                        <a:endParaRPr lang="de-DE" sz="1600"/>
                      </a:p>
                    </p:txBody>
                  </p:sp>
                  <p:sp>
                    <p:nvSpPr>
                      <p:cNvPr id="374" name="Arc 255"/>
                      <p:cNvSpPr>
                        <a:spLocks/>
                      </p:cNvSpPr>
                      <p:nvPr/>
                    </p:nvSpPr>
                    <p:spPr bwMode="auto">
                      <a:xfrm rot="288391" flipH="1">
                        <a:off x="3853" y="2934"/>
                        <a:ext cx="79" cy="84"/>
                      </a:xfrm>
                      <a:custGeom>
                        <a:avLst/>
                        <a:gdLst>
                          <a:gd name="T0" fmla="*/ 0 w 34560"/>
                          <a:gd name="T1" fmla="*/ 0 h 27634"/>
                          <a:gd name="T2" fmla="*/ 0 w 34560"/>
                          <a:gd name="T3" fmla="*/ 0 h 27634"/>
                          <a:gd name="T4" fmla="*/ 0 w 34560"/>
                          <a:gd name="T5" fmla="*/ 0 h 27634"/>
                          <a:gd name="T6" fmla="*/ 0 60000 65536"/>
                          <a:gd name="T7" fmla="*/ 0 60000 65536"/>
                          <a:gd name="T8" fmla="*/ 0 60000 65536"/>
                          <a:gd name="T9" fmla="*/ 0 w 34560"/>
                          <a:gd name="T10" fmla="*/ 0 h 27634"/>
                          <a:gd name="T11" fmla="*/ 34560 w 34560"/>
                          <a:gd name="T12" fmla="*/ 27634 h 27634"/>
                        </a:gdLst>
                        <a:ahLst/>
                        <a:cxnLst>
                          <a:cxn ang="T6">
                            <a:pos x="T0" y="T1"/>
                          </a:cxn>
                          <a:cxn ang="T7">
                            <a:pos x="T2" y="T3"/>
                          </a:cxn>
                          <a:cxn ang="T8">
                            <a:pos x="T4" y="T5"/>
                          </a:cxn>
                        </a:cxnLst>
                        <a:rect l="T9" t="T10" r="T11" b="T12"/>
                        <a:pathLst>
                          <a:path w="34560" h="27634" fill="none" extrusionOk="0">
                            <a:moveTo>
                              <a:pt x="-1" y="4320"/>
                            </a:moveTo>
                            <a:cubicBezTo>
                              <a:pt x="3738" y="1515"/>
                              <a:pt x="8286" y="-1"/>
                              <a:pt x="12960" y="0"/>
                            </a:cubicBezTo>
                            <a:cubicBezTo>
                              <a:pt x="24889" y="0"/>
                              <a:pt x="34560" y="9670"/>
                              <a:pt x="34560" y="21600"/>
                            </a:cubicBezTo>
                            <a:cubicBezTo>
                              <a:pt x="34560" y="23641"/>
                              <a:pt x="34270" y="25673"/>
                              <a:pt x="33700" y="27634"/>
                            </a:cubicBezTo>
                          </a:path>
                          <a:path w="34560" h="27634" stroke="0" extrusionOk="0">
                            <a:moveTo>
                              <a:pt x="-1" y="4320"/>
                            </a:moveTo>
                            <a:cubicBezTo>
                              <a:pt x="3738" y="1515"/>
                              <a:pt x="8286" y="-1"/>
                              <a:pt x="12960" y="0"/>
                            </a:cubicBezTo>
                            <a:cubicBezTo>
                              <a:pt x="24889" y="0"/>
                              <a:pt x="34560" y="9670"/>
                              <a:pt x="34560" y="21600"/>
                            </a:cubicBezTo>
                            <a:cubicBezTo>
                              <a:pt x="34560" y="23641"/>
                              <a:pt x="34270" y="25673"/>
                              <a:pt x="33700" y="27634"/>
                            </a:cubicBezTo>
                            <a:lnTo>
                              <a:pt x="12960" y="21600"/>
                            </a:lnTo>
                            <a:close/>
                          </a:path>
                        </a:pathLst>
                      </a:custGeom>
                      <a:noFill/>
                      <a:ln w="12700">
                        <a:solidFill>
                          <a:schemeClr val="tx1"/>
                        </a:solidFill>
                        <a:round/>
                        <a:headEnd/>
                        <a:tailEnd/>
                      </a:ln>
                    </p:spPr>
                    <p:txBody>
                      <a:bodyPr wrap="none" anchor="ctr"/>
                      <a:lstStyle/>
                      <a:p>
                        <a:endParaRPr lang="de-DE" sz="1600"/>
                      </a:p>
                    </p:txBody>
                  </p:sp>
                  <p:grpSp>
                    <p:nvGrpSpPr>
                      <p:cNvPr id="375" name="Group 256"/>
                      <p:cNvGrpSpPr>
                        <a:grpSpLocks/>
                      </p:cNvGrpSpPr>
                      <p:nvPr/>
                    </p:nvGrpSpPr>
                    <p:grpSpPr bwMode="auto">
                      <a:xfrm rot="288391">
                        <a:off x="3748" y="2882"/>
                        <a:ext cx="145" cy="104"/>
                        <a:chOff x="3092" y="2672"/>
                        <a:chExt cx="145" cy="104"/>
                      </a:xfrm>
                    </p:grpSpPr>
                    <p:sp>
                      <p:nvSpPr>
                        <p:cNvPr id="396" name="Arc 257"/>
                        <p:cNvSpPr>
                          <a:spLocks/>
                        </p:cNvSpPr>
                        <p:nvPr/>
                      </p:nvSpPr>
                      <p:spPr bwMode="auto">
                        <a:xfrm rot="10800000">
                          <a:off x="3092" y="2691"/>
                          <a:ext cx="96" cy="69"/>
                        </a:xfrm>
                        <a:custGeom>
                          <a:avLst/>
                          <a:gdLst>
                            <a:gd name="T0" fmla="*/ 0 w 21600"/>
                            <a:gd name="T1" fmla="*/ 0 h 17075"/>
                            <a:gd name="T2" fmla="*/ 0 w 21600"/>
                            <a:gd name="T3" fmla="*/ 0 h 17075"/>
                            <a:gd name="T4" fmla="*/ 0 w 21600"/>
                            <a:gd name="T5" fmla="*/ 0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2700">
                          <a:solidFill>
                            <a:schemeClr val="tx1"/>
                          </a:solidFill>
                          <a:round/>
                          <a:headEnd/>
                          <a:tailEnd/>
                        </a:ln>
                      </p:spPr>
                      <p:txBody>
                        <a:bodyPr wrap="none" anchor="ctr"/>
                        <a:lstStyle/>
                        <a:p>
                          <a:endParaRPr lang="de-DE" sz="1600"/>
                        </a:p>
                      </p:txBody>
                    </p:sp>
                    <p:sp>
                      <p:nvSpPr>
                        <p:cNvPr id="397" name="Arc 258"/>
                        <p:cNvSpPr>
                          <a:spLocks/>
                        </p:cNvSpPr>
                        <p:nvPr/>
                      </p:nvSpPr>
                      <p:spPr bwMode="auto">
                        <a:xfrm flipV="1">
                          <a:off x="3172" y="2720"/>
                          <a:ext cx="14" cy="56"/>
                        </a:xfrm>
                        <a:custGeom>
                          <a:avLst/>
                          <a:gdLst>
                            <a:gd name="T0" fmla="*/ 0 w 4874"/>
                            <a:gd name="T1" fmla="*/ 0 h 21600"/>
                            <a:gd name="T2" fmla="*/ 0 w 4874"/>
                            <a:gd name="T3" fmla="*/ 0 h 21600"/>
                            <a:gd name="T4" fmla="*/ 0 w 4874"/>
                            <a:gd name="T5" fmla="*/ 0 h 21600"/>
                            <a:gd name="T6" fmla="*/ 0 60000 65536"/>
                            <a:gd name="T7" fmla="*/ 0 60000 65536"/>
                            <a:gd name="T8" fmla="*/ 0 60000 65536"/>
                            <a:gd name="T9" fmla="*/ 0 w 4874"/>
                            <a:gd name="T10" fmla="*/ 0 h 21600"/>
                            <a:gd name="T11" fmla="*/ 4874 w 4874"/>
                            <a:gd name="T12" fmla="*/ 21600 h 21600"/>
                          </a:gdLst>
                          <a:ahLst/>
                          <a:cxnLst>
                            <a:cxn ang="T6">
                              <a:pos x="T0" y="T1"/>
                            </a:cxn>
                            <a:cxn ang="T7">
                              <a:pos x="T2" y="T3"/>
                            </a:cxn>
                            <a:cxn ang="T8">
                              <a:pos x="T4" y="T5"/>
                            </a:cxn>
                          </a:cxnLst>
                          <a:rect l="T9" t="T10" r="T11" b="T12"/>
                          <a:pathLst>
                            <a:path w="4874" h="21600" fill="none" extrusionOk="0">
                              <a:moveTo>
                                <a:pt x="-1" y="9"/>
                              </a:moveTo>
                              <a:cubicBezTo>
                                <a:pt x="213" y="3"/>
                                <a:pt x="427" y="-1"/>
                                <a:pt x="642" y="0"/>
                              </a:cubicBezTo>
                              <a:cubicBezTo>
                                <a:pt x="2063" y="0"/>
                                <a:pt x="3480" y="140"/>
                                <a:pt x="4874" y="418"/>
                              </a:cubicBezTo>
                            </a:path>
                            <a:path w="4874" h="21600" stroke="0" extrusionOk="0">
                              <a:moveTo>
                                <a:pt x="-1" y="9"/>
                              </a:moveTo>
                              <a:cubicBezTo>
                                <a:pt x="213" y="3"/>
                                <a:pt x="427" y="-1"/>
                                <a:pt x="642" y="0"/>
                              </a:cubicBezTo>
                              <a:cubicBezTo>
                                <a:pt x="2063" y="0"/>
                                <a:pt x="3480" y="140"/>
                                <a:pt x="4874" y="418"/>
                              </a:cubicBezTo>
                              <a:lnTo>
                                <a:pt x="642" y="21600"/>
                              </a:lnTo>
                              <a:close/>
                            </a:path>
                          </a:pathLst>
                        </a:custGeom>
                        <a:noFill/>
                        <a:ln w="12700">
                          <a:solidFill>
                            <a:schemeClr val="tx1"/>
                          </a:solidFill>
                          <a:round/>
                          <a:headEnd/>
                          <a:tailEnd/>
                        </a:ln>
                      </p:spPr>
                      <p:txBody>
                        <a:bodyPr wrap="none" anchor="ctr"/>
                        <a:lstStyle/>
                        <a:p>
                          <a:endParaRPr lang="de-DE" sz="1600"/>
                        </a:p>
                      </p:txBody>
                    </p:sp>
                    <p:sp>
                      <p:nvSpPr>
                        <p:cNvPr id="398" name="Arc 259"/>
                        <p:cNvSpPr>
                          <a:spLocks/>
                        </p:cNvSpPr>
                        <p:nvPr/>
                      </p:nvSpPr>
                      <p:spPr bwMode="auto">
                        <a:xfrm flipH="1">
                          <a:off x="3146" y="2672"/>
                          <a:ext cx="79" cy="84"/>
                        </a:xfrm>
                        <a:custGeom>
                          <a:avLst/>
                          <a:gdLst>
                            <a:gd name="T0" fmla="*/ 0 w 34560"/>
                            <a:gd name="T1" fmla="*/ 0 h 27634"/>
                            <a:gd name="T2" fmla="*/ 0 w 34560"/>
                            <a:gd name="T3" fmla="*/ 0 h 27634"/>
                            <a:gd name="T4" fmla="*/ 0 w 34560"/>
                            <a:gd name="T5" fmla="*/ 0 h 27634"/>
                            <a:gd name="T6" fmla="*/ 0 60000 65536"/>
                            <a:gd name="T7" fmla="*/ 0 60000 65536"/>
                            <a:gd name="T8" fmla="*/ 0 60000 65536"/>
                            <a:gd name="T9" fmla="*/ 0 w 34560"/>
                            <a:gd name="T10" fmla="*/ 0 h 27634"/>
                            <a:gd name="T11" fmla="*/ 34560 w 34560"/>
                            <a:gd name="T12" fmla="*/ 27634 h 27634"/>
                          </a:gdLst>
                          <a:ahLst/>
                          <a:cxnLst>
                            <a:cxn ang="T6">
                              <a:pos x="T0" y="T1"/>
                            </a:cxn>
                            <a:cxn ang="T7">
                              <a:pos x="T2" y="T3"/>
                            </a:cxn>
                            <a:cxn ang="T8">
                              <a:pos x="T4" y="T5"/>
                            </a:cxn>
                          </a:cxnLst>
                          <a:rect l="T9" t="T10" r="T11" b="T12"/>
                          <a:pathLst>
                            <a:path w="34560" h="27634" fill="none" extrusionOk="0">
                              <a:moveTo>
                                <a:pt x="-1" y="4320"/>
                              </a:moveTo>
                              <a:cubicBezTo>
                                <a:pt x="3738" y="1515"/>
                                <a:pt x="8286" y="-1"/>
                                <a:pt x="12960" y="0"/>
                              </a:cubicBezTo>
                              <a:cubicBezTo>
                                <a:pt x="24889" y="0"/>
                                <a:pt x="34560" y="9670"/>
                                <a:pt x="34560" y="21600"/>
                              </a:cubicBezTo>
                              <a:cubicBezTo>
                                <a:pt x="34560" y="23641"/>
                                <a:pt x="34270" y="25673"/>
                                <a:pt x="33700" y="27634"/>
                              </a:cubicBezTo>
                            </a:path>
                            <a:path w="34560" h="27634" stroke="0" extrusionOk="0">
                              <a:moveTo>
                                <a:pt x="-1" y="4320"/>
                              </a:moveTo>
                              <a:cubicBezTo>
                                <a:pt x="3738" y="1515"/>
                                <a:pt x="8286" y="-1"/>
                                <a:pt x="12960" y="0"/>
                              </a:cubicBezTo>
                              <a:cubicBezTo>
                                <a:pt x="24889" y="0"/>
                                <a:pt x="34560" y="9670"/>
                                <a:pt x="34560" y="21600"/>
                              </a:cubicBezTo>
                              <a:cubicBezTo>
                                <a:pt x="34560" y="23641"/>
                                <a:pt x="34270" y="25673"/>
                                <a:pt x="33700" y="27634"/>
                              </a:cubicBezTo>
                              <a:lnTo>
                                <a:pt x="12960" y="21600"/>
                              </a:lnTo>
                              <a:close/>
                            </a:path>
                          </a:pathLst>
                        </a:custGeom>
                        <a:noFill/>
                        <a:ln w="12700">
                          <a:solidFill>
                            <a:schemeClr val="tx1"/>
                          </a:solidFill>
                          <a:round/>
                          <a:headEnd/>
                          <a:tailEnd/>
                        </a:ln>
                      </p:spPr>
                      <p:txBody>
                        <a:bodyPr wrap="none" anchor="ctr"/>
                        <a:lstStyle/>
                        <a:p>
                          <a:endParaRPr lang="de-DE" sz="1600"/>
                        </a:p>
                      </p:txBody>
                    </p:sp>
                    <p:sp>
                      <p:nvSpPr>
                        <p:cNvPr id="399" name="Arc 260"/>
                        <p:cNvSpPr>
                          <a:spLocks/>
                        </p:cNvSpPr>
                        <p:nvPr/>
                      </p:nvSpPr>
                      <p:spPr bwMode="auto">
                        <a:xfrm flipV="1">
                          <a:off x="3124" y="2720"/>
                          <a:ext cx="50" cy="48"/>
                        </a:xfrm>
                        <a:custGeom>
                          <a:avLst/>
                          <a:gdLst>
                            <a:gd name="T0" fmla="*/ 0 w 16593"/>
                            <a:gd name="T1" fmla="*/ 0 h 18735"/>
                            <a:gd name="T2" fmla="*/ 0 w 16593"/>
                            <a:gd name="T3" fmla="*/ 0 h 18735"/>
                            <a:gd name="T4" fmla="*/ 0 w 16593"/>
                            <a:gd name="T5" fmla="*/ 0 h 18735"/>
                            <a:gd name="T6" fmla="*/ 0 60000 65536"/>
                            <a:gd name="T7" fmla="*/ 0 60000 65536"/>
                            <a:gd name="T8" fmla="*/ 0 60000 65536"/>
                            <a:gd name="T9" fmla="*/ 0 w 16593"/>
                            <a:gd name="T10" fmla="*/ 0 h 18735"/>
                            <a:gd name="T11" fmla="*/ 16593 w 16593"/>
                            <a:gd name="T12" fmla="*/ 18735 h 18735"/>
                          </a:gdLst>
                          <a:ahLst/>
                          <a:cxnLst>
                            <a:cxn ang="T6">
                              <a:pos x="T0" y="T1"/>
                            </a:cxn>
                            <a:cxn ang="T7">
                              <a:pos x="T2" y="T3"/>
                            </a:cxn>
                            <a:cxn ang="T8">
                              <a:pos x="T4" y="T5"/>
                            </a:cxn>
                          </a:cxnLst>
                          <a:rect l="T9" t="T10" r="T11" b="T12"/>
                          <a:pathLst>
                            <a:path w="16593" h="18735" fill="none" extrusionOk="0">
                              <a:moveTo>
                                <a:pt x="0" y="4906"/>
                              </a:moveTo>
                              <a:cubicBezTo>
                                <a:pt x="1641" y="2936"/>
                                <a:pt x="3620" y="1275"/>
                                <a:pt x="5843" y="-1"/>
                              </a:cubicBezTo>
                            </a:path>
                            <a:path w="16593" h="18735" stroke="0" extrusionOk="0">
                              <a:moveTo>
                                <a:pt x="0" y="4906"/>
                              </a:moveTo>
                              <a:cubicBezTo>
                                <a:pt x="1641" y="2936"/>
                                <a:pt x="3620" y="1275"/>
                                <a:pt x="5843" y="-1"/>
                              </a:cubicBezTo>
                              <a:lnTo>
                                <a:pt x="16593" y="18735"/>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400" name="Arc 261"/>
                        <p:cNvSpPr>
                          <a:spLocks/>
                        </p:cNvSpPr>
                        <p:nvPr/>
                      </p:nvSpPr>
                      <p:spPr bwMode="auto">
                        <a:xfrm flipV="1">
                          <a:off x="3173" y="2720"/>
                          <a:ext cx="63" cy="44"/>
                        </a:xfrm>
                        <a:custGeom>
                          <a:avLst/>
                          <a:gdLst>
                            <a:gd name="T0" fmla="*/ 0 w 20919"/>
                            <a:gd name="T1" fmla="*/ 0 h 16968"/>
                            <a:gd name="T2" fmla="*/ 0 w 20919"/>
                            <a:gd name="T3" fmla="*/ 0 h 16968"/>
                            <a:gd name="T4" fmla="*/ 0 w 20919"/>
                            <a:gd name="T5" fmla="*/ 0 h 16968"/>
                            <a:gd name="T6" fmla="*/ 0 60000 65536"/>
                            <a:gd name="T7" fmla="*/ 0 60000 65536"/>
                            <a:gd name="T8" fmla="*/ 0 60000 65536"/>
                            <a:gd name="T9" fmla="*/ 0 w 20919"/>
                            <a:gd name="T10" fmla="*/ 0 h 16968"/>
                            <a:gd name="T11" fmla="*/ 20919 w 20919"/>
                            <a:gd name="T12" fmla="*/ 16968 h 16968"/>
                          </a:gdLst>
                          <a:ahLst/>
                          <a:cxnLst>
                            <a:cxn ang="T6">
                              <a:pos x="T0" y="T1"/>
                            </a:cxn>
                            <a:cxn ang="T7">
                              <a:pos x="T2" y="T3"/>
                            </a:cxn>
                            <a:cxn ang="T8">
                              <a:pos x="T4" y="T5"/>
                            </a:cxn>
                          </a:cxnLst>
                          <a:rect l="T9" t="T10" r="T11" b="T12"/>
                          <a:pathLst>
                            <a:path w="20919" h="16968" fill="none" extrusionOk="0">
                              <a:moveTo>
                                <a:pt x="13365" y="0"/>
                              </a:moveTo>
                              <a:cubicBezTo>
                                <a:pt x="17085" y="2930"/>
                                <a:pt x="19739" y="7001"/>
                                <a:pt x="20919" y="11587"/>
                              </a:cubicBezTo>
                            </a:path>
                            <a:path w="20919" h="16968" stroke="0" extrusionOk="0">
                              <a:moveTo>
                                <a:pt x="13365" y="0"/>
                              </a:moveTo>
                              <a:cubicBezTo>
                                <a:pt x="17085" y="2930"/>
                                <a:pt x="19739" y="7001"/>
                                <a:pt x="20919" y="11587"/>
                              </a:cubicBezTo>
                              <a:lnTo>
                                <a:pt x="0" y="16968"/>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401" name="Arc 262"/>
                        <p:cNvSpPr>
                          <a:spLocks/>
                        </p:cNvSpPr>
                        <p:nvPr/>
                      </p:nvSpPr>
                      <p:spPr bwMode="auto">
                        <a:xfrm flipV="1">
                          <a:off x="3173" y="2682"/>
                          <a:ext cx="64" cy="37"/>
                        </a:xfrm>
                        <a:custGeom>
                          <a:avLst/>
                          <a:gdLst>
                            <a:gd name="T0" fmla="*/ 0 w 21221"/>
                            <a:gd name="T1" fmla="*/ 0 h 14421"/>
                            <a:gd name="T2" fmla="*/ 0 w 21221"/>
                            <a:gd name="T3" fmla="*/ 0 h 14421"/>
                            <a:gd name="T4" fmla="*/ 0 w 21221"/>
                            <a:gd name="T5" fmla="*/ 0 h 14421"/>
                            <a:gd name="T6" fmla="*/ 0 60000 65536"/>
                            <a:gd name="T7" fmla="*/ 0 60000 65536"/>
                            <a:gd name="T8" fmla="*/ 0 60000 65536"/>
                            <a:gd name="T9" fmla="*/ 0 w 21221"/>
                            <a:gd name="T10" fmla="*/ 0 h 14421"/>
                            <a:gd name="T11" fmla="*/ 21221 w 21221"/>
                            <a:gd name="T12" fmla="*/ 14421 h 14421"/>
                          </a:gdLst>
                          <a:ahLst/>
                          <a:cxnLst>
                            <a:cxn ang="T6">
                              <a:pos x="T0" y="T1"/>
                            </a:cxn>
                            <a:cxn ang="T7">
                              <a:pos x="T2" y="T3"/>
                            </a:cxn>
                            <a:cxn ang="T8">
                              <a:pos x="T4" y="T5"/>
                            </a:cxn>
                          </a:cxnLst>
                          <a:rect l="T9" t="T10" r="T11" b="T12"/>
                          <a:pathLst>
                            <a:path w="21221" h="14421" fill="none" extrusionOk="0">
                              <a:moveTo>
                                <a:pt x="21220" y="4028"/>
                              </a:moveTo>
                              <a:cubicBezTo>
                                <a:pt x="20486" y="7896"/>
                                <a:pt x="18709" y="11490"/>
                                <a:pt x="16080" y="14420"/>
                              </a:cubicBezTo>
                            </a:path>
                            <a:path w="21221" h="14421" stroke="0" extrusionOk="0">
                              <a:moveTo>
                                <a:pt x="21220" y="4028"/>
                              </a:moveTo>
                              <a:cubicBezTo>
                                <a:pt x="20486" y="7896"/>
                                <a:pt x="18709" y="11490"/>
                                <a:pt x="16080" y="14420"/>
                              </a:cubicBezTo>
                              <a:lnTo>
                                <a:pt x="0" y="0"/>
                              </a:lnTo>
                              <a:close/>
                            </a:path>
                          </a:pathLst>
                        </a:custGeom>
                        <a:noFill/>
                        <a:ln w="12700">
                          <a:solidFill>
                            <a:schemeClr val="tx1"/>
                          </a:solidFill>
                          <a:round/>
                          <a:headEnd/>
                          <a:tailEnd/>
                        </a:ln>
                      </p:spPr>
                      <p:txBody>
                        <a:bodyPr wrap="none" anchor="ctr"/>
                        <a:lstStyle/>
                        <a:p>
                          <a:endParaRPr lang="de-DE" sz="1600"/>
                        </a:p>
                      </p:txBody>
                    </p:sp>
                  </p:grpSp>
                  <p:grpSp>
                    <p:nvGrpSpPr>
                      <p:cNvPr id="376" name="Group 263"/>
                      <p:cNvGrpSpPr>
                        <a:grpSpLocks/>
                      </p:cNvGrpSpPr>
                      <p:nvPr/>
                    </p:nvGrpSpPr>
                    <p:grpSpPr bwMode="auto">
                      <a:xfrm rot="288391">
                        <a:off x="3798" y="2932"/>
                        <a:ext cx="145" cy="104"/>
                        <a:chOff x="3092" y="2672"/>
                        <a:chExt cx="145" cy="104"/>
                      </a:xfrm>
                    </p:grpSpPr>
                    <p:sp>
                      <p:nvSpPr>
                        <p:cNvPr id="390" name="Arc 264"/>
                        <p:cNvSpPr>
                          <a:spLocks/>
                        </p:cNvSpPr>
                        <p:nvPr/>
                      </p:nvSpPr>
                      <p:spPr bwMode="auto">
                        <a:xfrm rot="10800000">
                          <a:off x="3092" y="2691"/>
                          <a:ext cx="96" cy="69"/>
                        </a:xfrm>
                        <a:custGeom>
                          <a:avLst/>
                          <a:gdLst>
                            <a:gd name="T0" fmla="*/ 0 w 21600"/>
                            <a:gd name="T1" fmla="*/ 0 h 17075"/>
                            <a:gd name="T2" fmla="*/ 0 w 21600"/>
                            <a:gd name="T3" fmla="*/ 0 h 17075"/>
                            <a:gd name="T4" fmla="*/ 0 w 21600"/>
                            <a:gd name="T5" fmla="*/ 0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2700">
                          <a:solidFill>
                            <a:schemeClr val="tx1"/>
                          </a:solidFill>
                          <a:round/>
                          <a:headEnd/>
                          <a:tailEnd/>
                        </a:ln>
                      </p:spPr>
                      <p:txBody>
                        <a:bodyPr wrap="none" anchor="ctr"/>
                        <a:lstStyle/>
                        <a:p>
                          <a:endParaRPr lang="de-DE" sz="1600"/>
                        </a:p>
                      </p:txBody>
                    </p:sp>
                    <p:sp>
                      <p:nvSpPr>
                        <p:cNvPr id="391" name="Arc 265"/>
                        <p:cNvSpPr>
                          <a:spLocks/>
                        </p:cNvSpPr>
                        <p:nvPr/>
                      </p:nvSpPr>
                      <p:spPr bwMode="auto">
                        <a:xfrm flipV="1">
                          <a:off x="3172" y="2720"/>
                          <a:ext cx="14" cy="56"/>
                        </a:xfrm>
                        <a:custGeom>
                          <a:avLst/>
                          <a:gdLst>
                            <a:gd name="T0" fmla="*/ 0 w 4874"/>
                            <a:gd name="T1" fmla="*/ 0 h 21600"/>
                            <a:gd name="T2" fmla="*/ 0 w 4874"/>
                            <a:gd name="T3" fmla="*/ 0 h 21600"/>
                            <a:gd name="T4" fmla="*/ 0 w 4874"/>
                            <a:gd name="T5" fmla="*/ 0 h 21600"/>
                            <a:gd name="T6" fmla="*/ 0 60000 65536"/>
                            <a:gd name="T7" fmla="*/ 0 60000 65536"/>
                            <a:gd name="T8" fmla="*/ 0 60000 65536"/>
                            <a:gd name="T9" fmla="*/ 0 w 4874"/>
                            <a:gd name="T10" fmla="*/ 0 h 21600"/>
                            <a:gd name="T11" fmla="*/ 4874 w 4874"/>
                            <a:gd name="T12" fmla="*/ 21600 h 21600"/>
                          </a:gdLst>
                          <a:ahLst/>
                          <a:cxnLst>
                            <a:cxn ang="T6">
                              <a:pos x="T0" y="T1"/>
                            </a:cxn>
                            <a:cxn ang="T7">
                              <a:pos x="T2" y="T3"/>
                            </a:cxn>
                            <a:cxn ang="T8">
                              <a:pos x="T4" y="T5"/>
                            </a:cxn>
                          </a:cxnLst>
                          <a:rect l="T9" t="T10" r="T11" b="T12"/>
                          <a:pathLst>
                            <a:path w="4874" h="21600" fill="none" extrusionOk="0">
                              <a:moveTo>
                                <a:pt x="-1" y="9"/>
                              </a:moveTo>
                              <a:cubicBezTo>
                                <a:pt x="213" y="3"/>
                                <a:pt x="427" y="-1"/>
                                <a:pt x="642" y="0"/>
                              </a:cubicBezTo>
                              <a:cubicBezTo>
                                <a:pt x="2063" y="0"/>
                                <a:pt x="3480" y="140"/>
                                <a:pt x="4874" y="418"/>
                              </a:cubicBezTo>
                            </a:path>
                            <a:path w="4874" h="21600" stroke="0" extrusionOk="0">
                              <a:moveTo>
                                <a:pt x="-1" y="9"/>
                              </a:moveTo>
                              <a:cubicBezTo>
                                <a:pt x="213" y="3"/>
                                <a:pt x="427" y="-1"/>
                                <a:pt x="642" y="0"/>
                              </a:cubicBezTo>
                              <a:cubicBezTo>
                                <a:pt x="2063" y="0"/>
                                <a:pt x="3480" y="140"/>
                                <a:pt x="4874" y="418"/>
                              </a:cubicBezTo>
                              <a:lnTo>
                                <a:pt x="642" y="21600"/>
                              </a:lnTo>
                              <a:close/>
                            </a:path>
                          </a:pathLst>
                        </a:custGeom>
                        <a:noFill/>
                        <a:ln w="12700">
                          <a:solidFill>
                            <a:schemeClr val="tx1"/>
                          </a:solidFill>
                          <a:round/>
                          <a:headEnd/>
                          <a:tailEnd/>
                        </a:ln>
                      </p:spPr>
                      <p:txBody>
                        <a:bodyPr wrap="none" anchor="ctr"/>
                        <a:lstStyle/>
                        <a:p>
                          <a:endParaRPr lang="de-DE" sz="1600"/>
                        </a:p>
                      </p:txBody>
                    </p:sp>
                    <p:sp>
                      <p:nvSpPr>
                        <p:cNvPr id="392" name="Arc 266"/>
                        <p:cNvSpPr>
                          <a:spLocks/>
                        </p:cNvSpPr>
                        <p:nvPr/>
                      </p:nvSpPr>
                      <p:spPr bwMode="auto">
                        <a:xfrm flipH="1">
                          <a:off x="3146" y="2672"/>
                          <a:ext cx="79" cy="84"/>
                        </a:xfrm>
                        <a:custGeom>
                          <a:avLst/>
                          <a:gdLst>
                            <a:gd name="T0" fmla="*/ 0 w 34560"/>
                            <a:gd name="T1" fmla="*/ 0 h 27634"/>
                            <a:gd name="T2" fmla="*/ 0 w 34560"/>
                            <a:gd name="T3" fmla="*/ 0 h 27634"/>
                            <a:gd name="T4" fmla="*/ 0 w 34560"/>
                            <a:gd name="T5" fmla="*/ 0 h 27634"/>
                            <a:gd name="T6" fmla="*/ 0 60000 65536"/>
                            <a:gd name="T7" fmla="*/ 0 60000 65536"/>
                            <a:gd name="T8" fmla="*/ 0 60000 65536"/>
                            <a:gd name="T9" fmla="*/ 0 w 34560"/>
                            <a:gd name="T10" fmla="*/ 0 h 27634"/>
                            <a:gd name="T11" fmla="*/ 34560 w 34560"/>
                            <a:gd name="T12" fmla="*/ 27634 h 27634"/>
                          </a:gdLst>
                          <a:ahLst/>
                          <a:cxnLst>
                            <a:cxn ang="T6">
                              <a:pos x="T0" y="T1"/>
                            </a:cxn>
                            <a:cxn ang="T7">
                              <a:pos x="T2" y="T3"/>
                            </a:cxn>
                            <a:cxn ang="T8">
                              <a:pos x="T4" y="T5"/>
                            </a:cxn>
                          </a:cxnLst>
                          <a:rect l="T9" t="T10" r="T11" b="T12"/>
                          <a:pathLst>
                            <a:path w="34560" h="27634" fill="none" extrusionOk="0">
                              <a:moveTo>
                                <a:pt x="-1" y="4320"/>
                              </a:moveTo>
                              <a:cubicBezTo>
                                <a:pt x="3738" y="1515"/>
                                <a:pt x="8286" y="-1"/>
                                <a:pt x="12960" y="0"/>
                              </a:cubicBezTo>
                              <a:cubicBezTo>
                                <a:pt x="24889" y="0"/>
                                <a:pt x="34560" y="9670"/>
                                <a:pt x="34560" y="21600"/>
                              </a:cubicBezTo>
                              <a:cubicBezTo>
                                <a:pt x="34560" y="23641"/>
                                <a:pt x="34270" y="25673"/>
                                <a:pt x="33700" y="27634"/>
                              </a:cubicBezTo>
                            </a:path>
                            <a:path w="34560" h="27634" stroke="0" extrusionOk="0">
                              <a:moveTo>
                                <a:pt x="-1" y="4320"/>
                              </a:moveTo>
                              <a:cubicBezTo>
                                <a:pt x="3738" y="1515"/>
                                <a:pt x="8286" y="-1"/>
                                <a:pt x="12960" y="0"/>
                              </a:cubicBezTo>
                              <a:cubicBezTo>
                                <a:pt x="24889" y="0"/>
                                <a:pt x="34560" y="9670"/>
                                <a:pt x="34560" y="21600"/>
                              </a:cubicBezTo>
                              <a:cubicBezTo>
                                <a:pt x="34560" y="23641"/>
                                <a:pt x="34270" y="25673"/>
                                <a:pt x="33700" y="27634"/>
                              </a:cubicBezTo>
                              <a:lnTo>
                                <a:pt x="12960" y="21600"/>
                              </a:lnTo>
                              <a:close/>
                            </a:path>
                          </a:pathLst>
                        </a:custGeom>
                        <a:noFill/>
                        <a:ln w="12700">
                          <a:solidFill>
                            <a:schemeClr val="tx1"/>
                          </a:solidFill>
                          <a:round/>
                          <a:headEnd/>
                          <a:tailEnd/>
                        </a:ln>
                      </p:spPr>
                      <p:txBody>
                        <a:bodyPr wrap="none" anchor="ctr"/>
                        <a:lstStyle/>
                        <a:p>
                          <a:endParaRPr lang="de-DE" sz="1600"/>
                        </a:p>
                      </p:txBody>
                    </p:sp>
                    <p:sp>
                      <p:nvSpPr>
                        <p:cNvPr id="393" name="Arc 267"/>
                        <p:cNvSpPr>
                          <a:spLocks/>
                        </p:cNvSpPr>
                        <p:nvPr/>
                      </p:nvSpPr>
                      <p:spPr bwMode="auto">
                        <a:xfrm flipV="1">
                          <a:off x="3124" y="2720"/>
                          <a:ext cx="50" cy="48"/>
                        </a:xfrm>
                        <a:custGeom>
                          <a:avLst/>
                          <a:gdLst>
                            <a:gd name="T0" fmla="*/ 0 w 16593"/>
                            <a:gd name="T1" fmla="*/ 0 h 18735"/>
                            <a:gd name="T2" fmla="*/ 0 w 16593"/>
                            <a:gd name="T3" fmla="*/ 0 h 18735"/>
                            <a:gd name="T4" fmla="*/ 0 w 16593"/>
                            <a:gd name="T5" fmla="*/ 0 h 18735"/>
                            <a:gd name="T6" fmla="*/ 0 60000 65536"/>
                            <a:gd name="T7" fmla="*/ 0 60000 65536"/>
                            <a:gd name="T8" fmla="*/ 0 60000 65536"/>
                            <a:gd name="T9" fmla="*/ 0 w 16593"/>
                            <a:gd name="T10" fmla="*/ 0 h 18735"/>
                            <a:gd name="T11" fmla="*/ 16593 w 16593"/>
                            <a:gd name="T12" fmla="*/ 18735 h 18735"/>
                          </a:gdLst>
                          <a:ahLst/>
                          <a:cxnLst>
                            <a:cxn ang="T6">
                              <a:pos x="T0" y="T1"/>
                            </a:cxn>
                            <a:cxn ang="T7">
                              <a:pos x="T2" y="T3"/>
                            </a:cxn>
                            <a:cxn ang="T8">
                              <a:pos x="T4" y="T5"/>
                            </a:cxn>
                          </a:cxnLst>
                          <a:rect l="T9" t="T10" r="T11" b="T12"/>
                          <a:pathLst>
                            <a:path w="16593" h="18735" fill="none" extrusionOk="0">
                              <a:moveTo>
                                <a:pt x="0" y="4906"/>
                              </a:moveTo>
                              <a:cubicBezTo>
                                <a:pt x="1641" y="2936"/>
                                <a:pt x="3620" y="1275"/>
                                <a:pt x="5843" y="-1"/>
                              </a:cubicBezTo>
                            </a:path>
                            <a:path w="16593" h="18735" stroke="0" extrusionOk="0">
                              <a:moveTo>
                                <a:pt x="0" y="4906"/>
                              </a:moveTo>
                              <a:cubicBezTo>
                                <a:pt x="1641" y="2936"/>
                                <a:pt x="3620" y="1275"/>
                                <a:pt x="5843" y="-1"/>
                              </a:cubicBezTo>
                              <a:lnTo>
                                <a:pt x="16593" y="18735"/>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394" name="Arc 268"/>
                        <p:cNvSpPr>
                          <a:spLocks/>
                        </p:cNvSpPr>
                        <p:nvPr/>
                      </p:nvSpPr>
                      <p:spPr bwMode="auto">
                        <a:xfrm flipV="1">
                          <a:off x="3173" y="2720"/>
                          <a:ext cx="63" cy="44"/>
                        </a:xfrm>
                        <a:custGeom>
                          <a:avLst/>
                          <a:gdLst>
                            <a:gd name="T0" fmla="*/ 0 w 20919"/>
                            <a:gd name="T1" fmla="*/ 0 h 16968"/>
                            <a:gd name="T2" fmla="*/ 0 w 20919"/>
                            <a:gd name="T3" fmla="*/ 0 h 16968"/>
                            <a:gd name="T4" fmla="*/ 0 w 20919"/>
                            <a:gd name="T5" fmla="*/ 0 h 16968"/>
                            <a:gd name="T6" fmla="*/ 0 60000 65536"/>
                            <a:gd name="T7" fmla="*/ 0 60000 65536"/>
                            <a:gd name="T8" fmla="*/ 0 60000 65536"/>
                            <a:gd name="T9" fmla="*/ 0 w 20919"/>
                            <a:gd name="T10" fmla="*/ 0 h 16968"/>
                            <a:gd name="T11" fmla="*/ 20919 w 20919"/>
                            <a:gd name="T12" fmla="*/ 16968 h 16968"/>
                          </a:gdLst>
                          <a:ahLst/>
                          <a:cxnLst>
                            <a:cxn ang="T6">
                              <a:pos x="T0" y="T1"/>
                            </a:cxn>
                            <a:cxn ang="T7">
                              <a:pos x="T2" y="T3"/>
                            </a:cxn>
                            <a:cxn ang="T8">
                              <a:pos x="T4" y="T5"/>
                            </a:cxn>
                          </a:cxnLst>
                          <a:rect l="T9" t="T10" r="T11" b="T12"/>
                          <a:pathLst>
                            <a:path w="20919" h="16968" fill="none" extrusionOk="0">
                              <a:moveTo>
                                <a:pt x="13365" y="0"/>
                              </a:moveTo>
                              <a:cubicBezTo>
                                <a:pt x="17085" y="2930"/>
                                <a:pt x="19739" y="7001"/>
                                <a:pt x="20919" y="11587"/>
                              </a:cubicBezTo>
                            </a:path>
                            <a:path w="20919" h="16968" stroke="0" extrusionOk="0">
                              <a:moveTo>
                                <a:pt x="13365" y="0"/>
                              </a:moveTo>
                              <a:cubicBezTo>
                                <a:pt x="17085" y="2930"/>
                                <a:pt x="19739" y="7001"/>
                                <a:pt x="20919" y="11587"/>
                              </a:cubicBezTo>
                              <a:lnTo>
                                <a:pt x="0" y="16968"/>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395" name="Arc 269"/>
                        <p:cNvSpPr>
                          <a:spLocks/>
                        </p:cNvSpPr>
                        <p:nvPr/>
                      </p:nvSpPr>
                      <p:spPr bwMode="auto">
                        <a:xfrm flipV="1">
                          <a:off x="3173" y="2682"/>
                          <a:ext cx="64" cy="37"/>
                        </a:xfrm>
                        <a:custGeom>
                          <a:avLst/>
                          <a:gdLst>
                            <a:gd name="T0" fmla="*/ 0 w 21221"/>
                            <a:gd name="T1" fmla="*/ 0 h 14421"/>
                            <a:gd name="T2" fmla="*/ 0 w 21221"/>
                            <a:gd name="T3" fmla="*/ 0 h 14421"/>
                            <a:gd name="T4" fmla="*/ 0 w 21221"/>
                            <a:gd name="T5" fmla="*/ 0 h 14421"/>
                            <a:gd name="T6" fmla="*/ 0 60000 65536"/>
                            <a:gd name="T7" fmla="*/ 0 60000 65536"/>
                            <a:gd name="T8" fmla="*/ 0 60000 65536"/>
                            <a:gd name="T9" fmla="*/ 0 w 21221"/>
                            <a:gd name="T10" fmla="*/ 0 h 14421"/>
                            <a:gd name="T11" fmla="*/ 21221 w 21221"/>
                            <a:gd name="T12" fmla="*/ 14421 h 14421"/>
                          </a:gdLst>
                          <a:ahLst/>
                          <a:cxnLst>
                            <a:cxn ang="T6">
                              <a:pos x="T0" y="T1"/>
                            </a:cxn>
                            <a:cxn ang="T7">
                              <a:pos x="T2" y="T3"/>
                            </a:cxn>
                            <a:cxn ang="T8">
                              <a:pos x="T4" y="T5"/>
                            </a:cxn>
                          </a:cxnLst>
                          <a:rect l="T9" t="T10" r="T11" b="T12"/>
                          <a:pathLst>
                            <a:path w="21221" h="14421" fill="none" extrusionOk="0">
                              <a:moveTo>
                                <a:pt x="21220" y="4028"/>
                              </a:moveTo>
                              <a:cubicBezTo>
                                <a:pt x="20486" y="7896"/>
                                <a:pt x="18709" y="11490"/>
                                <a:pt x="16080" y="14420"/>
                              </a:cubicBezTo>
                            </a:path>
                            <a:path w="21221" h="14421" stroke="0" extrusionOk="0">
                              <a:moveTo>
                                <a:pt x="21220" y="4028"/>
                              </a:moveTo>
                              <a:cubicBezTo>
                                <a:pt x="20486" y="7896"/>
                                <a:pt x="18709" y="11490"/>
                                <a:pt x="16080" y="14420"/>
                              </a:cubicBezTo>
                              <a:lnTo>
                                <a:pt x="0" y="0"/>
                              </a:lnTo>
                              <a:close/>
                            </a:path>
                          </a:pathLst>
                        </a:custGeom>
                        <a:noFill/>
                        <a:ln w="12700">
                          <a:solidFill>
                            <a:schemeClr val="tx1"/>
                          </a:solidFill>
                          <a:round/>
                          <a:headEnd/>
                          <a:tailEnd/>
                        </a:ln>
                      </p:spPr>
                      <p:txBody>
                        <a:bodyPr wrap="none" anchor="ctr"/>
                        <a:lstStyle/>
                        <a:p>
                          <a:endParaRPr lang="de-DE" sz="1600"/>
                        </a:p>
                      </p:txBody>
                    </p:sp>
                  </p:grpSp>
                  <p:grpSp>
                    <p:nvGrpSpPr>
                      <p:cNvPr id="377" name="Group 270"/>
                      <p:cNvGrpSpPr>
                        <a:grpSpLocks/>
                      </p:cNvGrpSpPr>
                      <p:nvPr/>
                    </p:nvGrpSpPr>
                    <p:grpSpPr bwMode="auto">
                      <a:xfrm rot="288391">
                        <a:off x="3848" y="2981"/>
                        <a:ext cx="145" cy="104"/>
                        <a:chOff x="3092" y="2672"/>
                        <a:chExt cx="145" cy="104"/>
                      </a:xfrm>
                    </p:grpSpPr>
                    <p:sp>
                      <p:nvSpPr>
                        <p:cNvPr id="384" name="Arc 271"/>
                        <p:cNvSpPr>
                          <a:spLocks/>
                        </p:cNvSpPr>
                        <p:nvPr/>
                      </p:nvSpPr>
                      <p:spPr bwMode="auto">
                        <a:xfrm rot="10800000">
                          <a:off x="3092" y="2691"/>
                          <a:ext cx="96" cy="69"/>
                        </a:xfrm>
                        <a:custGeom>
                          <a:avLst/>
                          <a:gdLst>
                            <a:gd name="T0" fmla="*/ 0 w 21600"/>
                            <a:gd name="T1" fmla="*/ 0 h 17075"/>
                            <a:gd name="T2" fmla="*/ 0 w 21600"/>
                            <a:gd name="T3" fmla="*/ 0 h 17075"/>
                            <a:gd name="T4" fmla="*/ 0 w 21600"/>
                            <a:gd name="T5" fmla="*/ 0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2700">
                          <a:solidFill>
                            <a:schemeClr val="tx1"/>
                          </a:solidFill>
                          <a:round/>
                          <a:headEnd/>
                          <a:tailEnd/>
                        </a:ln>
                      </p:spPr>
                      <p:txBody>
                        <a:bodyPr wrap="none" anchor="ctr"/>
                        <a:lstStyle/>
                        <a:p>
                          <a:endParaRPr lang="de-DE" sz="1600"/>
                        </a:p>
                      </p:txBody>
                    </p:sp>
                    <p:sp>
                      <p:nvSpPr>
                        <p:cNvPr id="385" name="Arc 272"/>
                        <p:cNvSpPr>
                          <a:spLocks/>
                        </p:cNvSpPr>
                        <p:nvPr/>
                      </p:nvSpPr>
                      <p:spPr bwMode="auto">
                        <a:xfrm flipV="1">
                          <a:off x="3172" y="2720"/>
                          <a:ext cx="14" cy="56"/>
                        </a:xfrm>
                        <a:custGeom>
                          <a:avLst/>
                          <a:gdLst>
                            <a:gd name="T0" fmla="*/ 0 w 4874"/>
                            <a:gd name="T1" fmla="*/ 0 h 21600"/>
                            <a:gd name="T2" fmla="*/ 0 w 4874"/>
                            <a:gd name="T3" fmla="*/ 0 h 21600"/>
                            <a:gd name="T4" fmla="*/ 0 w 4874"/>
                            <a:gd name="T5" fmla="*/ 0 h 21600"/>
                            <a:gd name="T6" fmla="*/ 0 60000 65536"/>
                            <a:gd name="T7" fmla="*/ 0 60000 65536"/>
                            <a:gd name="T8" fmla="*/ 0 60000 65536"/>
                            <a:gd name="T9" fmla="*/ 0 w 4874"/>
                            <a:gd name="T10" fmla="*/ 0 h 21600"/>
                            <a:gd name="T11" fmla="*/ 4874 w 4874"/>
                            <a:gd name="T12" fmla="*/ 21600 h 21600"/>
                          </a:gdLst>
                          <a:ahLst/>
                          <a:cxnLst>
                            <a:cxn ang="T6">
                              <a:pos x="T0" y="T1"/>
                            </a:cxn>
                            <a:cxn ang="T7">
                              <a:pos x="T2" y="T3"/>
                            </a:cxn>
                            <a:cxn ang="T8">
                              <a:pos x="T4" y="T5"/>
                            </a:cxn>
                          </a:cxnLst>
                          <a:rect l="T9" t="T10" r="T11" b="T12"/>
                          <a:pathLst>
                            <a:path w="4874" h="21600" fill="none" extrusionOk="0">
                              <a:moveTo>
                                <a:pt x="-1" y="9"/>
                              </a:moveTo>
                              <a:cubicBezTo>
                                <a:pt x="213" y="3"/>
                                <a:pt x="427" y="-1"/>
                                <a:pt x="642" y="0"/>
                              </a:cubicBezTo>
                              <a:cubicBezTo>
                                <a:pt x="2063" y="0"/>
                                <a:pt x="3480" y="140"/>
                                <a:pt x="4874" y="418"/>
                              </a:cubicBezTo>
                            </a:path>
                            <a:path w="4874" h="21600" stroke="0" extrusionOk="0">
                              <a:moveTo>
                                <a:pt x="-1" y="9"/>
                              </a:moveTo>
                              <a:cubicBezTo>
                                <a:pt x="213" y="3"/>
                                <a:pt x="427" y="-1"/>
                                <a:pt x="642" y="0"/>
                              </a:cubicBezTo>
                              <a:cubicBezTo>
                                <a:pt x="2063" y="0"/>
                                <a:pt x="3480" y="140"/>
                                <a:pt x="4874" y="418"/>
                              </a:cubicBezTo>
                              <a:lnTo>
                                <a:pt x="642" y="21600"/>
                              </a:lnTo>
                              <a:close/>
                            </a:path>
                          </a:pathLst>
                        </a:custGeom>
                        <a:noFill/>
                        <a:ln w="12700">
                          <a:solidFill>
                            <a:schemeClr val="tx1"/>
                          </a:solidFill>
                          <a:round/>
                          <a:headEnd/>
                          <a:tailEnd/>
                        </a:ln>
                      </p:spPr>
                      <p:txBody>
                        <a:bodyPr wrap="none" anchor="ctr"/>
                        <a:lstStyle/>
                        <a:p>
                          <a:endParaRPr lang="de-DE" sz="1600"/>
                        </a:p>
                      </p:txBody>
                    </p:sp>
                    <p:sp>
                      <p:nvSpPr>
                        <p:cNvPr id="386" name="Arc 273"/>
                        <p:cNvSpPr>
                          <a:spLocks/>
                        </p:cNvSpPr>
                        <p:nvPr/>
                      </p:nvSpPr>
                      <p:spPr bwMode="auto">
                        <a:xfrm flipH="1">
                          <a:off x="3146" y="2672"/>
                          <a:ext cx="79" cy="84"/>
                        </a:xfrm>
                        <a:custGeom>
                          <a:avLst/>
                          <a:gdLst>
                            <a:gd name="T0" fmla="*/ 0 w 34560"/>
                            <a:gd name="T1" fmla="*/ 0 h 27634"/>
                            <a:gd name="T2" fmla="*/ 0 w 34560"/>
                            <a:gd name="T3" fmla="*/ 0 h 27634"/>
                            <a:gd name="T4" fmla="*/ 0 w 34560"/>
                            <a:gd name="T5" fmla="*/ 0 h 27634"/>
                            <a:gd name="T6" fmla="*/ 0 60000 65536"/>
                            <a:gd name="T7" fmla="*/ 0 60000 65536"/>
                            <a:gd name="T8" fmla="*/ 0 60000 65536"/>
                            <a:gd name="T9" fmla="*/ 0 w 34560"/>
                            <a:gd name="T10" fmla="*/ 0 h 27634"/>
                            <a:gd name="T11" fmla="*/ 34560 w 34560"/>
                            <a:gd name="T12" fmla="*/ 27634 h 27634"/>
                          </a:gdLst>
                          <a:ahLst/>
                          <a:cxnLst>
                            <a:cxn ang="T6">
                              <a:pos x="T0" y="T1"/>
                            </a:cxn>
                            <a:cxn ang="T7">
                              <a:pos x="T2" y="T3"/>
                            </a:cxn>
                            <a:cxn ang="T8">
                              <a:pos x="T4" y="T5"/>
                            </a:cxn>
                          </a:cxnLst>
                          <a:rect l="T9" t="T10" r="T11" b="T12"/>
                          <a:pathLst>
                            <a:path w="34560" h="27634" fill="none" extrusionOk="0">
                              <a:moveTo>
                                <a:pt x="-1" y="4320"/>
                              </a:moveTo>
                              <a:cubicBezTo>
                                <a:pt x="3738" y="1515"/>
                                <a:pt x="8286" y="-1"/>
                                <a:pt x="12960" y="0"/>
                              </a:cubicBezTo>
                              <a:cubicBezTo>
                                <a:pt x="24889" y="0"/>
                                <a:pt x="34560" y="9670"/>
                                <a:pt x="34560" y="21600"/>
                              </a:cubicBezTo>
                              <a:cubicBezTo>
                                <a:pt x="34560" y="23641"/>
                                <a:pt x="34270" y="25673"/>
                                <a:pt x="33700" y="27634"/>
                              </a:cubicBezTo>
                            </a:path>
                            <a:path w="34560" h="27634" stroke="0" extrusionOk="0">
                              <a:moveTo>
                                <a:pt x="-1" y="4320"/>
                              </a:moveTo>
                              <a:cubicBezTo>
                                <a:pt x="3738" y="1515"/>
                                <a:pt x="8286" y="-1"/>
                                <a:pt x="12960" y="0"/>
                              </a:cubicBezTo>
                              <a:cubicBezTo>
                                <a:pt x="24889" y="0"/>
                                <a:pt x="34560" y="9670"/>
                                <a:pt x="34560" y="21600"/>
                              </a:cubicBezTo>
                              <a:cubicBezTo>
                                <a:pt x="34560" y="23641"/>
                                <a:pt x="34270" y="25673"/>
                                <a:pt x="33700" y="27634"/>
                              </a:cubicBezTo>
                              <a:lnTo>
                                <a:pt x="12960" y="21600"/>
                              </a:lnTo>
                              <a:close/>
                            </a:path>
                          </a:pathLst>
                        </a:custGeom>
                        <a:noFill/>
                        <a:ln w="12700">
                          <a:solidFill>
                            <a:schemeClr val="tx1"/>
                          </a:solidFill>
                          <a:round/>
                          <a:headEnd/>
                          <a:tailEnd/>
                        </a:ln>
                      </p:spPr>
                      <p:txBody>
                        <a:bodyPr wrap="none" anchor="ctr"/>
                        <a:lstStyle/>
                        <a:p>
                          <a:endParaRPr lang="de-DE" sz="1600"/>
                        </a:p>
                      </p:txBody>
                    </p:sp>
                    <p:sp>
                      <p:nvSpPr>
                        <p:cNvPr id="387" name="Arc 274"/>
                        <p:cNvSpPr>
                          <a:spLocks/>
                        </p:cNvSpPr>
                        <p:nvPr/>
                      </p:nvSpPr>
                      <p:spPr bwMode="auto">
                        <a:xfrm flipV="1">
                          <a:off x="3124" y="2720"/>
                          <a:ext cx="50" cy="48"/>
                        </a:xfrm>
                        <a:custGeom>
                          <a:avLst/>
                          <a:gdLst>
                            <a:gd name="T0" fmla="*/ 0 w 16593"/>
                            <a:gd name="T1" fmla="*/ 0 h 18735"/>
                            <a:gd name="T2" fmla="*/ 0 w 16593"/>
                            <a:gd name="T3" fmla="*/ 0 h 18735"/>
                            <a:gd name="T4" fmla="*/ 0 w 16593"/>
                            <a:gd name="T5" fmla="*/ 0 h 18735"/>
                            <a:gd name="T6" fmla="*/ 0 60000 65536"/>
                            <a:gd name="T7" fmla="*/ 0 60000 65536"/>
                            <a:gd name="T8" fmla="*/ 0 60000 65536"/>
                            <a:gd name="T9" fmla="*/ 0 w 16593"/>
                            <a:gd name="T10" fmla="*/ 0 h 18735"/>
                            <a:gd name="T11" fmla="*/ 16593 w 16593"/>
                            <a:gd name="T12" fmla="*/ 18735 h 18735"/>
                          </a:gdLst>
                          <a:ahLst/>
                          <a:cxnLst>
                            <a:cxn ang="T6">
                              <a:pos x="T0" y="T1"/>
                            </a:cxn>
                            <a:cxn ang="T7">
                              <a:pos x="T2" y="T3"/>
                            </a:cxn>
                            <a:cxn ang="T8">
                              <a:pos x="T4" y="T5"/>
                            </a:cxn>
                          </a:cxnLst>
                          <a:rect l="T9" t="T10" r="T11" b="T12"/>
                          <a:pathLst>
                            <a:path w="16593" h="18735" fill="none" extrusionOk="0">
                              <a:moveTo>
                                <a:pt x="0" y="4906"/>
                              </a:moveTo>
                              <a:cubicBezTo>
                                <a:pt x="1641" y="2936"/>
                                <a:pt x="3620" y="1275"/>
                                <a:pt x="5843" y="-1"/>
                              </a:cubicBezTo>
                            </a:path>
                            <a:path w="16593" h="18735" stroke="0" extrusionOk="0">
                              <a:moveTo>
                                <a:pt x="0" y="4906"/>
                              </a:moveTo>
                              <a:cubicBezTo>
                                <a:pt x="1641" y="2936"/>
                                <a:pt x="3620" y="1275"/>
                                <a:pt x="5843" y="-1"/>
                              </a:cubicBezTo>
                              <a:lnTo>
                                <a:pt x="16593" y="18735"/>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388" name="Arc 275"/>
                        <p:cNvSpPr>
                          <a:spLocks/>
                        </p:cNvSpPr>
                        <p:nvPr/>
                      </p:nvSpPr>
                      <p:spPr bwMode="auto">
                        <a:xfrm flipV="1">
                          <a:off x="3173" y="2720"/>
                          <a:ext cx="63" cy="44"/>
                        </a:xfrm>
                        <a:custGeom>
                          <a:avLst/>
                          <a:gdLst>
                            <a:gd name="T0" fmla="*/ 0 w 20919"/>
                            <a:gd name="T1" fmla="*/ 0 h 16968"/>
                            <a:gd name="T2" fmla="*/ 0 w 20919"/>
                            <a:gd name="T3" fmla="*/ 0 h 16968"/>
                            <a:gd name="T4" fmla="*/ 0 w 20919"/>
                            <a:gd name="T5" fmla="*/ 0 h 16968"/>
                            <a:gd name="T6" fmla="*/ 0 60000 65536"/>
                            <a:gd name="T7" fmla="*/ 0 60000 65536"/>
                            <a:gd name="T8" fmla="*/ 0 60000 65536"/>
                            <a:gd name="T9" fmla="*/ 0 w 20919"/>
                            <a:gd name="T10" fmla="*/ 0 h 16968"/>
                            <a:gd name="T11" fmla="*/ 20919 w 20919"/>
                            <a:gd name="T12" fmla="*/ 16968 h 16968"/>
                          </a:gdLst>
                          <a:ahLst/>
                          <a:cxnLst>
                            <a:cxn ang="T6">
                              <a:pos x="T0" y="T1"/>
                            </a:cxn>
                            <a:cxn ang="T7">
                              <a:pos x="T2" y="T3"/>
                            </a:cxn>
                            <a:cxn ang="T8">
                              <a:pos x="T4" y="T5"/>
                            </a:cxn>
                          </a:cxnLst>
                          <a:rect l="T9" t="T10" r="T11" b="T12"/>
                          <a:pathLst>
                            <a:path w="20919" h="16968" fill="none" extrusionOk="0">
                              <a:moveTo>
                                <a:pt x="13365" y="0"/>
                              </a:moveTo>
                              <a:cubicBezTo>
                                <a:pt x="17085" y="2930"/>
                                <a:pt x="19739" y="7001"/>
                                <a:pt x="20919" y="11587"/>
                              </a:cubicBezTo>
                            </a:path>
                            <a:path w="20919" h="16968" stroke="0" extrusionOk="0">
                              <a:moveTo>
                                <a:pt x="13365" y="0"/>
                              </a:moveTo>
                              <a:cubicBezTo>
                                <a:pt x="17085" y="2930"/>
                                <a:pt x="19739" y="7001"/>
                                <a:pt x="20919" y="11587"/>
                              </a:cubicBezTo>
                              <a:lnTo>
                                <a:pt x="0" y="16968"/>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389" name="Arc 276"/>
                        <p:cNvSpPr>
                          <a:spLocks/>
                        </p:cNvSpPr>
                        <p:nvPr/>
                      </p:nvSpPr>
                      <p:spPr bwMode="auto">
                        <a:xfrm flipV="1">
                          <a:off x="3173" y="2682"/>
                          <a:ext cx="64" cy="37"/>
                        </a:xfrm>
                        <a:custGeom>
                          <a:avLst/>
                          <a:gdLst>
                            <a:gd name="T0" fmla="*/ 0 w 21221"/>
                            <a:gd name="T1" fmla="*/ 0 h 14421"/>
                            <a:gd name="T2" fmla="*/ 0 w 21221"/>
                            <a:gd name="T3" fmla="*/ 0 h 14421"/>
                            <a:gd name="T4" fmla="*/ 0 w 21221"/>
                            <a:gd name="T5" fmla="*/ 0 h 14421"/>
                            <a:gd name="T6" fmla="*/ 0 60000 65536"/>
                            <a:gd name="T7" fmla="*/ 0 60000 65536"/>
                            <a:gd name="T8" fmla="*/ 0 60000 65536"/>
                            <a:gd name="T9" fmla="*/ 0 w 21221"/>
                            <a:gd name="T10" fmla="*/ 0 h 14421"/>
                            <a:gd name="T11" fmla="*/ 21221 w 21221"/>
                            <a:gd name="T12" fmla="*/ 14421 h 14421"/>
                          </a:gdLst>
                          <a:ahLst/>
                          <a:cxnLst>
                            <a:cxn ang="T6">
                              <a:pos x="T0" y="T1"/>
                            </a:cxn>
                            <a:cxn ang="T7">
                              <a:pos x="T2" y="T3"/>
                            </a:cxn>
                            <a:cxn ang="T8">
                              <a:pos x="T4" y="T5"/>
                            </a:cxn>
                          </a:cxnLst>
                          <a:rect l="T9" t="T10" r="T11" b="T12"/>
                          <a:pathLst>
                            <a:path w="21221" h="14421" fill="none" extrusionOk="0">
                              <a:moveTo>
                                <a:pt x="21220" y="4028"/>
                              </a:moveTo>
                              <a:cubicBezTo>
                                <a:pt x="20486" y="7896"/>
                                <a:pt x="18709" y="11490"/>
                                <a:pt x="16080" y="14420"/>
                              </a:cubicBezTo>
                            </a:path>
                            <a:path w="21221" h="14421" stroke="0" extrusionOk="0">
                              <a:moveTo>
                                <a:pt x="21220" y="4028"/>
                              </a:moveTo>
                              <a:cubicBezTo>
                                <a:pt x="20486" y="7896"/>
                                <a:pt x="18709" y="11490"/>
                                <a:pt x="16080" y="14420"/>
                              </a:cubicBezTo>
                              <a:lnTo>
                                <a:pt x="0" y="0"/>
                              </a:lnTo>
                              <a:close/>
                            </a:path>
                          </a:pathLst>
                        </a:custGeom>
                        <a:noFill/>
                        <a:ln w="12700">
                          <a:solidFill>
                            <a:schemeClr val="tx1"/>
                          </a:solidFill>
                          <a:round/>
                          <a:headEnd/>
                          <a:tailEnd/>
                        </a:ln>
                      </p:spPr>
                      <p:txBody>
                        <a:bodyPr wrap="none" anchor="ctr"/>
                        <a:lstStyle/>
                        <a:p>
                          <a:endParaRPr lang="de-DE" sz="1600"/>
                        </a:p>
                      </p:txBody>
                    </p:sp>
                  </p:grpSp>
                  <p:sp>
                    <p:nvSpPr>
                      <p:cNvPr id="378" name="Arc 277"/>
                      <p:cNvSpPr>
                        <a:spLocks/>
                      </p:cNvSpPr>
                      <p:nvPr/>
                    </p:nvSpPr>
                    <p:spPr bwMode="auto">
                      <a:xfrm rot="-10511609">
                        <a:off x="3897" y="3047"/>
                        <a:ext cx="96" cy="69"/>
                      </a:xfrm>
                      <a:custGeom>
                        <a:avLst/>
                        <a:gdLst>
                          <a:gd name="T0" fmla="*/ 0 w 21600"/>
                          <a:gd name="T1" fmla="*/ 0 h 17075"/>
                          <a:gd name="T2" fmla="*/ 0 w 21600"/>
                          <a:gd name="T3" fmla="*/ 0 h 17075"/>
                          <a:gd name="T4" fmla="*/ 0 w 21600"/>
                          <a:gd name="T5" fmla="*/ 0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2700">
                        <a:solidFill>
                          <a:schemeClr val="tx1"/>
                        </a:solidFill>
                        <a:round/>
                        <a:headEnd/>
                        <a:tailEnd/>
                      </a:ln>
                    </p:spPr>
                    <p:txBody>
                      <a:bodyPr wrap="none" anchor="ctr"/>
                      <a:lstStyle/>
                      <a:p>
                        <a:endParaRPr lang="de-DE" sz="1600"/>
                      </a:p>
                    </p:txBody>
                  </p:sp>
                  <p:sp>
                    <p:nvSpPr>
                      <p:cNvPr id="379" name="Arc 278"/>
                      <p:cNvSpPr>
                        <a:spLocks/>
                      </p:cNvSpPr>
                      <p:nvPr/>
                    </p:nvSpPr>
                    <p:spPr bwMode="auto">
                      <a:xfrm rot="288391" flipV="1">
                        <a:off x="3975" y="3080"/>
                        <a:ext cx="14" cy="56"/>
                      </a:xfrm>
                      <a:custGeom>
                        <a:avLst/>
                        <a:gdLst>
                          <a:gd name="T0" fmla="*/ 0 w 4874"/>
                          <a:gd name="T1" fmla="*/ 0 h 21600"/>
                          <a:gd name="T2" fmla="*/ 0 w 4874"/>
                          <a:gd name="T3" fmla="*/ 0 h 21600"/>
                          <a:gd name="T4" fmla="*/ 0 w 4874"/>
                          <a:gd name="T5" fmla="*/ 0 h 21600"/>
                          <a:gd name="T6" fmla="*/ 0 60000 65536"/>
                          <a:gd name="T7" fmla="*/ 0 60000 65536"/>
                          <a:gd name="T8" fmla="*/ 0 60000 65536"/>
                          <a:gd name="T9" fmla="*/ 0 w 4874"/>
                          <a:gd name="T10" fmla="*/ 0 h 21600"/>
                          <a:gd name="T11" fmla="*/ 4874 w 4874"/>
                          <a:gd name="T12" fmla="*/ 21600 h 21600"/>
                        </a:gdLst>
                        <a:ahLst/>
                        <a:cxnLst>
                          <a:cxn ang="T6">
                            <a:pos x="T0" y="T1"/>
                          </a:cxn>
                          <a:cxn ang="T7">
                            <a:pos x="T2" y="T3"/>
                          </a:cxn>
                          <a:cxn ang="T8">
                            <a:pos x="T4" y="T5"/>
                          </a:cxn>
                        </a:cxnLst>
                        <a:rect l="T9" t="T10" r="T11" b="T12"/>
                        <a:pathLst>
                          <a:path w="4874" h="21600" fill="none" extrusionOk="0">
                            <a:moveTo>
                              <a:pt x="-1" y="9"/>
                            </a:moveTo>
                            <a:cubicBezTo>
                              <a:pt x="213" y="3"/>
                              <a:pt x="427" y="-1"/>
                              <a:pt x="642" y="0"/>
                            </a:cubicBezTo>
                            <a:cubicBezTo>
                              <a:pt x="2063" y="0"/>
                              <a:pt x="3480" y="140"/>
                              <a:pt x="4874" y="418"/>
                            </a:cubicBezTo>
                          </a:path>
                          <a:path w="4874" h="21600" stroke="0" extrusionOk="0">
                            <a:moveTo>
                              <a:pt x="-1" y="9"/>
                            </a:moveTo>
                            <a:cubicBezTo>
                              <a:pt x="213" y="3"/>
                              <a:pt x="427" y="-1"/>
                              <a:pt x="642" y="0"/>
                            </a:cubicBezTo>
                            <a:cubicBezTo>
                              <a:pt x="2063" y="0"/>
                              <a:pt x="3480" y="140"/>
                              <a:pt x="4874" y="418"/>
                            </a:cubicBezTo>
                            <a:lnTo>
                              <a:pt x="642" y="21600"/>
                            </a:lnTo>
                            <a:close/>
                          </a:path>
                        </a:pathLst>
                      </a:custGeom>
                      <a:noFill/>
                      <a:ln w="12700">
                        <a:solidFill>
                          <a:schemeClr val="tx1"/>
                        </a:solidFill>
                        <a:round/>
                        <a:headEnd/>
                        <a:tailEnd/>
                      </a:ln>
                    </p:spPr>
                    <p:txBody>
                      <a:bodyPr wrap="none" anchor="ctr"/>
                      <a:lstStyle/>
                      <a:p>
                        <a:endParaRPr lang="de-DE" sz="1600"/>
                      </a:p>
                    </p:txBody>
                  </p:sp>
                  <p:sp>
                    <p:nvSpPr>
                      <p:cNvPr id="380" name="Arc 279"/>
                      <p:cNvSpPr>
                        <a:spLocks/>
                      </p:cNvSpPr>
                      <p:nvPr/>
                    </p:nvSpPr>
                    <p:spPr bwMode="auto">
                      <a:xfrm rot="288391" flipH="1">
                        <a:off x="3950" y="3032"/>
                        <a:ext cx="79" cy="131"/>
                      </a:xfrm>
                      <a:custGeom>
                        <a:avLst/>
                        <a:gdLst>
                          <a:gd name="T0" fmla="*/ 0 w 34560"/>
                          <a:gd name="T1" fmla="*/ 0 h 43200"/>
                          <a:gd name="T2" fmla="*/ 0 w 34560"/>
                          <a:gd name="T3" fmla="*/ 0 h 43200"/>
                          <a:gd name="T4" fmla="*/ 0 w 34560"/>
                          <a:gd name="T5" fmla="*/ 0 h 43200"/>
                          <a:gd name="T6" fmla="*/ 0 60000 65536"/>
                          <a:gd name="T7" fmla="*/ 0 60000 65536"/>
                          <a:gd name="T8" fmla="*/ 0 60000 65536"/>
                          <a:gd name="T9" fmla="*/ 0 w 34560"/>
                          <a:gd name="T10" fmla="*/ 0 h 43200"/>
                          <a:gd name="T11" fmla="*/ 34560 w 34560"/>
                          <a:gd name="T12" fmla="*/ 43200 h 43200"/>
                        </a:gdLst>
                        <a:ahLst/>
                        <a:cxnLst>
                          <a:cxn ang="T6">
                            <a:pos x="T0" y="T1"/>
                          </a:cxn>
                          <a:cxn ang="T7">
                            <a:pos x="T2" y="T3"/>
                          </a:cxn>
                          <a:cxn ang="T8">
                            <a:pos x="T4" y="T5"/>
                          </a:cxn>
                        </a:cxnLst>
                        <a:rect l="T9" t="T10" r="T11" b="T12"/>
                        <a:pathLst>
                          <a:path w="34560" h="43200" fill="none" extrusionOk="0">
                            <a:moveTo>
                              <a:pt x="-1" y="4320"/>
                            </a:moveTo>
                            <a:cubicBezTo>
                              <a:pt x="3738" y="1515"/>
                              <a:pt x="8286" y="-1"/>
                              <a:pt x="12960" y="0"/>
                            </a:cubicBezTo>
                            <a:cubicBezTo>
                              <a:pt x="24889" y="0"/>
                              <a:pt x="34560" y="9670"/>
                              <a:pt x="34560" y="21600"/>
                            </a:cubicBezTo>
                            <a:cubicBezTo>
                              <a:pt x="34560" y="33529"/>
                              <a:pt x="24889" y="43200"/>
                              <a:pt x="12960" y="43200"/>
                            </a:cubicBezTo>
                            <a:cubicBezTo>
                              <a:pt x="10141" y="43200"/>
                              <a:pt x="7350" y="42648"/>
                              <a:pt x="4743" y="41576"/>
                            </a:cubicBezTo>
                          </a:path>
                          <a:path w="34560" h="43200" stroke="0" extrusionOk="0">
                            <a:moveTo>
                              <a:pt x="-1" y="4320"/>
                            </a:moveTo>
                            <a:cubicBezTo>
                              <a:pt x="3738" y="1515"/>
                              <a:pt x="8286" y="-1"/>
                              <a:pt x="12960" y="0"/>
                            </a:cubicBezTo>
                            <a:cubicBezTo>
                              <a:pt x="24889" y="0"/>
                              <a:pt x="34560" y="9670"/>
                              <a:pt x="34560" y="21600"/>
                            </a:cubicBezTo>
                            <a:cubicBezTo>
                              <a:pt x="34560" y="33529"/>
                              <a:pt x="24889" y="43200"/>
                              <a:pt x="12960" y="43200"/>
                            </a:cubicBezTo>
                            <a:cubicBezTo>
                              <a:pt x="10141" y="43200"/>
                              <a:pt x="7350" y="42648"/>
                              <a:pt x="4743" y="41576"/>
                            </a:cubicBezTo>
                            <a:lnTo>
                              <a:pt x="12960" y="21600"/>
                            </a:lnTo>
                            <a:close/>
                          </a:path>
                        </a:pathLst>
                      </a:custGeom>
                      <a:noFill/>
                      <a:ln w="12700">
                        <a:solidFill>
                          <a:schemeClr val="tx1"/>
                        </a:solidFill>
                        <a:round/>
                        <a:headEnd/>
                        <a:tailEnd/>
                      </a:ln>
                    </p:spPr>
                    <p:txBody>
                      <a:bodyPr wrap="none" anchor="ctr"/>
                      <a:lstStyle/>
                      <a:p>
                        <a:endParaRPr lang="de-DE" sz="1600"/>
                      </a:p>
                    </p:txBody>
                  </p:sp>
                  <p:sp>
                    <p:nvSpPr>
                      <p:cNvPr id="381" name="Arc 280"/>
                      <p:cNvSpPr>
                        <a:spLocks/>
                      </p:cNvSpPr>
                      <p:nvPr/>
                    </p:nvSpPr>
                    <p:spPr bwMode="auto">
                      <a:xfrm rot="288391" flipV="1">
                        <a:off x="3928" y="3077"/>
                        <a:ext cx="50" cy="48"/>
                      </a:xfrm>
                      <a:custGeom>
                        <a:avLst/>
                        <a:gdLst>
                          <a:gd name="T0" fmla="*/ 0 w 16593"/>
                          <a:gd name="T1" fmla="*/ 0 h 18735"/>
                          <a:gd name="T2" fmla="*/ 0 w 16593"/>
                          <a:gd name="T3" fmla="*/ 0 h 18735"/>
                          <a:gd name="T4" fmla="*/ 0 w 16593"/>
                          <a:gd name="T5" fmla="*/ 0 h 18735"/>
                          <a:gd name="T6" fmla="*/ 0 60000 65536"/>
                          <a:gd name="T7" fmla="*/ 0 60000 65536"/>
                          <a:gd name="T8" fmla="*/ 0 60000 65536"/>
                          <a:gd name="T9" fmla="*/ 0 w 16593"/>
                          <a:gd name="T10" fmla="*/ 0 h 18735"/>
                          <a:gd name="T11" fmla="*/ 16593 w 16593"/>
                          <a:gd name="T12" fmla="*/ 18735 h 18735"/>
                        </a:gdLst>
                        <a:ahLst/>
                        <a:cxnLst>
                          <a:cxn ang="T6">
                            <a:pos x="T0" y="T1"/>
                          </a:cxn>
                          <a:cxn ang="T7">
                            <a:pos x="T2" y="T3"/>
                          </a:cxn>
                          <a:cxn ang="T8">
                            <a:pos x="T4" y="T5"/>
                          </a:cxn>
                        </a:cxnLst>
                        <a:rect l="T9" t="T10" r="T11" b="T12"/>
                        <a:pathLst>
                          <a:path w="16593" h="18735" fill="none" extrusionOk="0">
                            <a:moveTo>
                              <a:pt x="0" y="4906"/>
                            </a:moveTo>
                            <a:cubicBezTo>
                              <a:pt x="1641" y="2936"/>
                              <a:pt x="3620" y="1275"/>
                              <a:pt x="5843" y="-1"/>
                            </a:cubicBezTo>
                          </a:path>
                          <a:path w="16593" h="18735" stroke="0" extrusionOk="0">
                            <a:moveTo>
                              <a:pt x="0" y="4906"/>
                            </a:moveTo>
                            <a:cubicBezTo>
                              <a:pt x="1641" y="2936"/>
                              <a:pt x="3620" y="1275"/>
                              <a:pt x="5843" y="-1"/>
                            </a:cubicBezTo>
                            <a:lnTo>
                              <a:pt x="16593" y="18735"/>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382" name="Arc 281"/>
                      <p:cNvSpPr>
                        <a:spLocks/>
                      </p:cNvSpPr>
                      <p:nvPr/>
                    </p:nvSpPr>
                    <p:spPr bwMode="auto">
                      <a:xfrm rot="288391" flipV="1">
                        <a:off x="3977" y="3063"/>
                        <a:ext cx="65" cy="73"/>
                      </a:xfrm>
                      <a:custGeom>
                        <a:avLst/>
                        <a:gdLst>
                          <a:gd name="T0" fmla="*/ 0 w 21600"/>
                          <a:gd name="T1" fmla="*/ 0 h 28208"/>
                          <a:gd name="T2" fmla="*/ 0 w 21600"/>
                          <a:gd name="T3" fmla="*/ 0 h 28208"/>
                          <a:gd name="T4" fmla="*/ 0 w 21600"/>
                          <a:gd name="T5" fmla="*/ 0 h 28208"/>
                          <a:gd name="T6" fmla="*/ 0 60000 65536"/>
                          <a:gd name="T7" fmla="*/ 0 60000 65536"/>
                          <a:gd name="T8" fmla="*/ 0 60000 65536"/>
                          <a:gd name="T9" fmla="*/ 0 w 21600"/>
                          <a:gd name="T10" fmla="*/ 0 h 28208"/>
                          <a:gd name="T11" fmla="*/ 21600 w 21600"/>
                          <a:gd name="T12" fmla="*/ 28208 h 28208"/>
                        </a:gdLst>
                        <a:ahLst/>
                        <a:cxnLst>
                          <a:cxn ang="T6">
                            <a:pos x="T0" y="T1"/>
                          </a:cxn>
                          <a:cxn ang="T7">
                            <a:pos x="T2" y="T3"/>
                          </a:cxn>
                          <a:cxn ang="T8">
                            <a:pos x="T4" y="T5"/>
                          </a:cxn>
                        </a:cxnLst>
                        <a:rect l="T9" t="T10" r="T11" b="T12"/>
                        <a:pathLst>
                          <a:path w="21600" h="28208" fill="none" extrusionOk="0">
                            <a:moveTo>
                              <a:pt x="3714" y="-1"/>
                            </a:moveTo>
                            <a:cubicBezTo>
                              <a:pt x="14054" y="1804"/>
                              <a:pt x="21600" y="10781"/>
                              <a:pt x="21600" y="21278"/>
                            </a:cubicBezTo>
                            <a:cubicBezTo>
                              <a:pt x="21600" y="23634"/>
                              <a:pt x="21214" y="25975"/>
                              <a:pt x="20458" y="28208"/>
                            </a:cubicBezTo>
                          </a:path>
                          <a:path w="21600" h="28208" stroke="0" extrusionOk="0">
                            <a:moveTo>
                              <a:pt x="3714" y="-1"/>
                            </a:moveTo>
                            <a:cubicBezTo>
                              <a:pt x="14054" y="1804"/>
                              <a:pt x="21600" y="10781"/>
                              <a:pt x="21600" y="21278"/>
                            </a:cubicBezTo>
                            <a:cubicBezTo>
                              <a:pt x="21600" y="23634"/>
                              <a:pt x="21214" y="25975"/>
                              <a:pt x="20458" y="28208"/>
                            </a:cubicBezTo>
                            <a:lnTo>
                              <a:pt x="0" y="21278"/>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383" name="Arc 282"/>
                      <p:cNvSpPr>
                        <a:spLocks/>
                      </p:cNvSpPr>
                      <p:nvPr/>
                    </p:nvSpPr>
                    <p:spPr bwMode="auto">
                      <a:xfrm rot="288391" flipV="1">
                        <a:off x="3980" y="3044"/>
                        <a:ext cx="64" cy="37"/>
                      </a:xfrm>
                      <a:custGeom>
                        <a:avLst/>
                        <a:gdLst>
                          <a:gd name="T0" fmla="*/ 0 w 21221"/>
                          <a:gd name="T1" fmla="*/ 0 h 14421"/>
                          <a:gd name="T2" fmla="*/ 0 w 21221"/>
                          <a:gd name="T3" fmla="*/ 0 h 14421"/>
                          <a:gd name="T4" fmla="*/ 0 w 21221"/>
                          <a:gd name="T5" fmla="*/ 0 h 14421"/>
                          <a:gd name="T6" fmla="*/ 0 60000 65536"/>
                          <a:gd name="T7" fmla="*/ 0 60000 65536"/>
                          <a:gd name="T8" fmla="*/ 0 60000 65536"/>
                          <a:gd name="T9" fmla="*/ 0 w 21221"/>
                          <a:gd name="T10" fmla="*/ 0 h 14421"/>
                          <a:gd name="T11" fmla="*/ 21221 w 21221"/>
                          <a:gd name="T12" fmla="*/ 14421 h 14421"/>
                        </a:gdLst>
                        <a:ahLst/>
                        <a:cxnLst>
                          <a:cxn ang="T6">
                            <a:pos x="T0" y="T1"/>
                          </a:cxn>
                          <a:cxn ang="T7">
                            <a:pos x="T2" y="T3"/>
                          </a:cxn>
                          <a:cxn ang="T8">
                            <a:pos x="T4" y="T5"/>
                          </a:cxn>
                        </a:cxnLst>
                        <a:rect l="T9" t="T10" r="T11" b="T12"/>
                        <a:pathLst>
                          <a:path w="21221" h="14421" fill="none" extrusionOk="0">
                            <a:moveTo>
                              <a:pt x="21220" y="4028"/>
                            </a:moveTo>
                            <a:cubicBezTo>
                              <a:pt x="20486" y="7896"/>
                              <a:pt x="18709" y="11490"/>
                              <a:pt x="16080" y="14420"/>
                            </a:cubicBezTo>
                          </a:path>
                          <a:path w="21221" h="14421" stroke="0" extrusionOk="0">
                            <a:moveTo>
                              <a:pt x="21220" y="4028"/>
                            </a:moveTo>
                            <a:cubicBezTo>
                              <a:pt x="20486" y="7896"/>
                              <a:pt x="18709" y="11490"/>
                              <a:pt x="16080" y="14420"/>
                            </a:cubicBezTo>
                            <a:lnTo>
                              <a:pt x="0" y="0"/>
                            </a:lnTo>
                            <a:close/>
                          </a:path>
                        </a:pathLst>
                      </a:custGeom>
                      <a:noFill/>
                      <a:ln w="12700">
                        <a:solidFill>
                          <a:schemeClr val="tx1"/>
                        </a:solidFill>
                        <a:round/>
                        <a:headEnd/>
                        <a:tailEnd/>
                      </a:ln>
                    </p:spPr>
                    <p:txBody>
                      <a:bodyPr wrap="none" anchor="ctr"/>
                      <a:lstStyle/>
                      <a:p>
                        <a:endParaRPr lang="de-DE" sz="1600"/>
                      </a:p>
                    </p:txBody>
                  </p:sp>
                </p:grpSp>
                <p:grpSp>
                  <p:nvGrpSpPr>
                    <p:cNvPr id="366" name="Group 283"/>
                    <p:cNvGrpSpPr>
                      <a:grpSpLocks/>
                    </p:cNvGrpSpPr>
                    <p:nvPr/>
                  </p:nvGrpSpPr>
                  <p:grpSpPr bwMode="auto">
                    <a:xfrm>
                      <a:off x="4446" y="3837"/>
                      <a:ext cx="300" cy="120"/>
                      <a:chOff x="4446" y="3837"/>
                      <a:chExt cx="300" cy="120"/>
                    </a:xfrm>
                  </p:grpSpPr>
                  <p:sp>
                    <p:nvSpPr>
                      <p:cNvPr id="367" name="Line 284"/>
                      <p:cNvSpPr>
                        <a:spLocks noChangeShapeType="1"/>
                      </p:cNvSpPr>
                      <p:nvPr/>
                    </p:nvSpPr>
                    <p:spPr bwMode="auto">
                      <a:xfrm>
                        <a:off x="4446" y="3897"/>
                        <a:ext cx="138" cy="0"/>
                      </a:xfrm>
                      <a:prstGeom prst="line">
                        <a:avLst/>
                      </a:prstGeom>
                      <a:noFill/>
                      <a:ln w="12700">
                        <a:solidFill>
                          <a:schemeClr val="tx1"/>
                        </a:solidFill>
                        <a:round/>
                        <a:headEnd/>
                        <a:tailEnd/>
                      </a:ln>
                    </p:spPr>
                    <p:txBody>
                      <a:bodyPr/>
                      <a:lstStyle/>
                      <a:p>
                        <a:endParaRPr lang="de-DE" sz="1600"/>
                      </a:p>
                    </p:txBody>
                  </p:sp>
                  <p:sp>
                    <p:nvSpPr>
                      <p:cNvPr id="368" name="Line 285"/>
                      <p:cNvSpPr>
                        <a:spLocks noChangeShapeType="1"/>
                      </p:cNvSpPr>
                      <p:nvPr/>
                    </p:nvSpPr>
                    <p:spPr bwMode="auto">
                      <a:xfrm>
                        <a:off x="4635" y="3897"/>
                        <a:ext cx="111" cy="0"/>
                      </a:xfrm>
                      <a:prstGeom prst="line">
                        <a:avLst/>
                      </a:prstGeom>
                      <a:noFill/>
                      <a:ln w="12700">
                        <a:solidFill>
                          <a:schemeClr val="tx1"/>
                        </a:solidFill>
                        <a:round/>
                        <a:headEnd/>
                        <a:tailEnd/>
                      </a:ln>
                    </p:spPr>
                    <p:txBody>
                      <a:bodyPr/>
                      <a:lstStyle/>
                      <a:p>
                        <a:endParaRPr lang="de-DE" sz="1600"/>
                      </a:p>
                    </p:txBody>
                  </p:sp>
                  <p:sp>
                    <p:nvSpPr>
                      <p:cNvPr id="369" name="Line 286"/>
                      <p:cNvSpPr>
                        <a:spLocks noChangeShapeType="1"/>
                      </p:cNvSpPr>
                      <p:nvPr/>
                    </p:nvSpPr>
                    <p:spPr bwMode="auto">
                      <a:xfrm flipV="1">
                        <a:off x="4590" y="3837"/>
                        <a:ext cx="0" cy="120"/>
                      </a:xfrm>
                      <a:prstGeom prst="line">
                        <a:avLst/>
                      </a:prstGeom>
                      <a:noFill/>
                      <a:ln w="12700">
                        <a:solidFill>
                          <a:schemeClr val="tx1"/>
                        </a:solidFill>
                        <a:round/>
                        <a:headEnd/>
                        <a:tailEnd/>
                      </a:ln>
                    </p:spPr>
                    <p:txBody>
                      <a:bodyPr/>
                      <a:lstStyle/>
                      <a:p>
                        <a:endParaRPr lang="de-DE" sz="1600"/>
                      </a:p>
                    </p:txBody>
                  </p:sp>
                  <p:sp>
                    <p:nvSpPr>
                      <p:cNvPr id="370" name="Line 287"/>
                      <p:cNvSpPr>
                        <a:spLocks noChangeShapeType="1"/>
                      </p:cNvSpPr>
                      <p:nvPr/>
                    </p:nvSpPr>
                    <p:spPr bwMode="auto">
                      <a:xfrm>
                        <a:off x="4581" y="3837"/>
                        <a:ext cx="75" cy="0"/>
                      </a:xfrm>
                      <a:prstGeom prst="line">
                        <a:avLst/>
                      </a:prstGeom>
                      <a:noFill/>
                      <a:ln w="12700">
                        <a:solidFill>
                          <a:schemeClr val="tx1"/>
                        </a:solidFill>
                        <a:round/>
                        <a:headEnd/>
                        <a:tailEnd/>
                      </a:ln>
                    </p:spPr>
                    <p:txBody>
                      <a:bodyPr/>
                      <a:lstStyle/>
                      <a:p>
                        <a:endParaRPr lang="de-DE" sz="1600"/>
                      </a:p>
                    </p:txBody>
                  </p:sp>
                  <p:sp>
                    <p:nvSpPr>
                      <p:cNvPr id="371" name="Line 288"/>
                      <p:cNvSpPr>
                        <a:spLocks noChangeShapeType="1"/>
                      </p:cNvSpPr>
                      <p:nvPr/>
                    </p:nvSpPr>
                    <p:spPr bwMode="auto">
                      <a:xfrm>
                        <a:off x="4581" y="3957"/>
                        <a:ext cx="75" cy="0"/>
                      </a:xfrm>
                      <a:prstGeom prst="line">
                        <a:avLst/>
                      </a:prstGeom>
                      <a:noFill/>
                      <a:ln w="12700">
                        <a:solidFill>
                          <a:schemeClr val="tx1"/>
                        </a:solidFill>
                        <a:round/>
                        <a:headEnd/>
                        <a:tailEnd/>
                      </a:ln>
                    </p:spPr>
                    <p:txBody>
                      <a:bodyPr/>
                      <a:lstStyle/>
                      <a:p>
                        <a:endParaRPr lang="de-DE" sz="1600"/>
                      </a:p>
                    </p:txBody>
                  </p:sp>
                  <p:sp>
                    <p:nvSpPr>
                      <p:cNvPr id="372" name="Line 289"/>
                      <p:cNvSpPr>
                        <a:spLocks noChangeShapeType="1"/>
                      </p:cNvSpPr>
                      <p:nvPr/>
                    </p:nvSpPr>
                    <p:spPr bwMode="auto">
                      <a:xfrm flipV="1">
                        <a:off x="4632" y="3852"/>
                        <a:ext cx="0" cy="90"/>
                      </a:xfrm>
                      <a:prstGeom prst="line">
                        <a:avLst/>
                      </a:prstGeom>
                      <a:noFill/>
                      <a:ln w="12700">
                        <a:solidFill>
                          <a:schemeClr val="tx1"/>
                        </a:solidFill>
                        <a:round/>
                        <a:headEnd/>
                        <a:tailEnd/>
                      </a:ln>
                    </p:spPr>
                    <p:txBody>
                      <a:bodyPr/>
                      <a:lstStyle/>
                      <a:p>
                        <a:endParaRPr lang="de-DE" sz="1600"/>
                      </a:p>
                    </p:txBody>
                  </p:sp>
                </p:grpSp>
              </p:grpSp>
              <p:sp>
                <p:nvSpPr>
                  <p:cNvPr id="364" name="AutoShape 290"/>
                  <p:cNvSpPr>
                    <a:spLocks noChangeArrowheads="1"/>
                  </p:cNvSpPr>
                  <p:nvPr/>
                </p:nvSpPr>
                <p:spPr bwMode="auto">
                  <a:xfrm rot="5400000">
                    <a:off x="1490" y="3742"/>
                    <a:ext cx="257" cy="104"/>
                  </a:xfrm>
                  <a:prstGeom prst="parallelogram">
                    <a:avLst>
                      <a:gd name="adj" fmla="val 96512"/>
                    </a:avLst>
                  </a:prstGeom>
                  <a:solidFill>
                    <a:srgbClr val="808080"/>
                  </a:solidFill>
                  <a:ln w="12700">
                    <a:solidFill>
                      <a:schemeClr val="tx1"/>
                    </a:solidFill>
                    <a:miter lim="800000"/>
                    <a:headEnd/>
                    <a:tailEnd/>
                  </a:ln>
                </p:spPr>
                <p:txBody>
                  <a:bodyPr rot="10800000" vert="eaVert" wrap="none" anchor="ctr"/>
                  <a:lstStyle/>
                  <a:p>
                    <a:pPr algn="ctr"/>
                    <a:endParaRPr lang="de-DE" sz="900">
                      <a:latin typeface="Times New Roman" pitchFamily="18" charset="0"/>
                    </a:endParaRPr>
                  </a:p>
                </p:txBody>
              </p:sp>
            </p:grpSp>
          </p:grpSp>
          <p:grpSp>
            <p:nvGrpSpPr>
              <p:cNvPr id="159" name="Gruppieren 109"/>
              <p:cNvGrpSpPr/>
              <p:nvPr/>
            </p:nvGrpSpPr>
            <p:grpSpPr>
              <a:xfrm>
                <a:off x="7092786" y="1818392"/>
                <a:ext cx="761214" cy="761214"/>
                <a:chOff x="4792335" y="2274073"/>
                <a:chExt cx="761214" cy="761214"/>
              </a:xfrm>
            </p:grpSpPr>
            <p:sp>
              <p:nvSpPr>
                <p:cNvPr id="351" name="Rectangle 292"/>
                <p:cNvSpPr>
                  <a:spLocks noChangeArrowheads="1"/>
                </p:cNvSpPr>
                <p:nvPr/>
              </p:nvSpPr>
              <p:spPr bwMode="auto">
                <a:xfrm>
                  <a:off x="4792335" y="2274073"/>
                  <a:ext cx="761214" cy="761214"/>
                </a:xfrm>
                <a:prstGeom prst="rect">
                  <a:avLst/>
                </a:prstGeom>
                <a:solidFill>
                  <a:srgbClr val="FFCC66"/>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1"/>
                <a:lstStyle/>
                <a:p>
                  <a:pPr algn="ctr"/>
                  <a:r>
                    <a:rPr lang="de-DE" sz="1100" b="1" dirty="0" err="1">
                      <a:latin typeface="Arial" pitchFamily="34" charset="0"/>
                      <a:cs typeface="Arial" pitchFamily="34" charset="0"/>
                    </a:rPr>
                    <a:t>Hydraulic</a:t>
                  </a:r>
                  <a:endParaRPr lang="de-DE" sz="1100" b="1" dirty="0">
                    <a:latin typeface="Arial" pitchFamily="34" charset="0"/>
                    <a:cs typeface="Arial" pitchFamily="34" charset="0"/>
                  </a:endParaRPr>
                </a:p>
              </p:txBody>
            </p:sp>
            <p:grpSp>
              <p:nvGrpSpPr>
                <p:cNvPr id="352" name="Group 293"/>
                <p:cNvGrpSpPr>
                  <a:grpSpLocks/>
                </p:cNvGrpSpPr>
                <p:nvPr/>
              </p:nvGrpSpPr>
              <p:grpSpPr bwMode="auto">
                <a:xfrm>
                  <a:off x="4845532" y="2581000"/>
                  <a:ext cx="682089" cy="362872"/>
                  <a:chOff x="2158" y="3698"/>
                  <a:chExt cx="500" cy="266"/>
                </a:xfrm>
              </p:grpSpPr>
              <p:sp>
                <p:nvSpPr>
                  <p:cNvPr id="353" name="Rectangle 294"/>
                  <p:cNvSpPr>
                    <a:spLocks noChangeArrowheads="1"/>
                  </p:cNvSpPr>
                  <p:nvPr/>
                </p:nvSpPr>
                <p:spPr bwMode="auto">
                  <a:xfrm>
                    <a:off x="2160" y="3698"/>
                    <a:ext cx="402" cy="160"/>
                  </a:xfrm>
                  <a:prstGeom prst="rect">
                    <a:avLst/>
                  </a:prstGeom>
                  <a:solidFill>
                    <a:srgbClr val="0033CC"/>
                  </a:solidFill>
                  <a:ln w="38100">
                    <a:solidFill>
                      <a:schemeClr val="tx1"/>
                    </a:solidFill>
                    <a:miter lim="800000"/>
                    <a:headEnd/>
                    <a:tailEnd/>
                  </a:ln>
                </p:spPr>
                <p:txBody>
                  <a:bodyPr wrap="none" anchor="ctr"/>
                  <a:lstStyle/>
                  <a:p>
                    <a:endParaRPr lang="de-DE" sz="1600"/>
                  </a:p>
                </p:txBody>
              </p:sp>
              <p:sp>
                <p:nvSpPr>
                  <p:cNvPr id="354" name="Rectangle 295"/>
                  <p:cNvSpPr>
                    <a:spLocks noChangeArrowheads="1"/>
                  </p:cNvSpPr>
                  <p:nvPr/>
                </p:nvSpPr>
                <p:spPr bwMode="auto">
                  <a:xfrm>
                    <a:off x="2158" y="3698"/>
                    <a:ext cx="402" cy="160"/>
                  </a:xfrm>
                  <a:prstGeom prst="rect">
                    <a:avLst/>
                  </a:prstGeom>
                  <a:gradFill rotWithShape="1">
                    <a:gsLst>
                      <a:gs pos="0">
                        <a:srgbClr val="76393B"/>
                      </a:gs>
                      <a:gs pos="50000">
                        <a:srgbClr val="FF7C80"/>
                      </a:gs>
                      <a:gs pos="100000">
                        <a:srgbClr val="76393B"/>
                      </a:gs>
                    </a:gsLst>
                    <a:lin ang="5400000" scaled="1"/>
                  </a:gradFill>
                  <a:ln w="38100">
                    <a:solidFill>
                      <a:schemeClr val="tx1"/>
                    </a:solidFill>
                    <a:miter lim="800000"/>
                    <a:headEnd/>
                    <a:tailEnd/>
                  </a:ln>
                </p:spPr>
                <p:txBody>
                  <a:bodyPr wrap="none" anchor="ctr"/>
                  <a:lstStyle/>
                  <a:p>
                    <a:endParaRPr lang="de-DE" sz="1600"/>
                  </a:p>
                </p:txBody>
              </p:sp>
              <p:sp>
                <p:nvSpPr>
                  <p:cNvPr id="355" name="Rectangle 296"/>
                  <p:cNvSpPr>
                    <a:spLocks noChangeArrowheads="1"/>
                  </p:cNvSpPr>
                  <p:nvPr/>
                </p:nvSpPr>
                <p:spPr bwMode="auto">
                  <a:xfrm>
                    <a:off x="2353" y="3698"/>
                    <a:ext cx="253" cy="160"/>
                  </a:xfrm>
                  <a:prstGeom prst="rect">
                    <a:avLst/>
                  </a:prstGeom>
                  <a:gradFill rotWithShape="1">
                    <a:gsLst>
                      <a:gs pos="0">
                        <a:srgbClr val="002F76"/>
                      </a:gs>
                      <a:gs pos="50000">
                        <a:srgbClr val="0066FF"/>
                      </a:gs>
                      <a:gs pos="100000">
                        <a:srgbClr val="002F76"/>
                      </a:gs>
                    </a:gsLst>
                    <a:lin ang="5400000" scaled="1"/>
                  </a:gradFill>
                  <a:ln w="38100">
                    <a:solidFill>
                      <a:schemeClr val="tx1"/>
                    </a:solidFill>
                    <a:miter lim="800000"/>
                    <a:headEnd/>
                    <a:tailEnd/>
                  </a:ln>
                </p:spPr>
                <p:txBody>
                  <a:bodyPr wrap="none" anchor="ctr"/>
                  <a:lstStyle/>
                  <a:p>
                    <a:endParaRPr lang="de-DE" sz="1600"/>
                  </a:p>
                </p:txBody>
              </p:sp>
              <p:sp>
                <p:nvSpPr>
                  <p:cNvPr id="356" name="Rectangle 297"/>
                  <p:cNvSpPr>
                    <a:spLocks noChangeArrowheads="1"/>
                  </p:cNvSpPr>
                  <p:nvPr/>
                </p:nvSpPr>
                <p:spPr bwMode="auto">
                  <a:xfrm>
                    <a:off x="2375" y="3762"/>
                    <a:ext cx="283" cy="32"/>
                  </a:xfrm>
                  <a:prstGeom prst="rect">
                    <a:avLst/>
                  </a:prstGeom>
                  <a:solidFill>
                    <a:srgbClr val="808080"/>
                  </a:solidFill>
                  <a:ln w="9525">
                    <a:solidFill>
                      <a:schemeClr val="tx1"/>
                    </a:solidFill>
                    <a:miter lim="800000"/>
                    <a:headEnd/>
                    <a:tailEnd/>
                  </a:ln>
                </p:spPr>
                <p:txBody>
                  <a:bodyPr wrap="none" anchor="ctr"/>
                  <a:lstStyle/>
                  <a:p>
                    <a:pPr algn="ctr"/>
                    <a:endParaRPr lang="de-DE" sz="900">
                      <a:latin typeface="Times New Roman" pitchFamily="18" charset="0"/>
                    </a:endParaRPr>
                  </a:p>
                </p:txBody>
              </p:sp>
              <p:sp>
                <p:nvSpPr>
                  <p:cNvPr id="357" name="Line 298"/>
                  <p:cNvSpPr>
                    <a:spLocks noChangeShapeType="1"/>
                  </p:cNvSpPr>
                  <p:nvPr/>
                </p:nvSpPr>
                <p:spPr bwMode="auto">
                  <a:xfrm>
                    <a:off x="2188" y="3845"/>
                    <a:ext cx="0" cy="119"/>
                  </a:xfrm>
                  <a:prstGeom prst="line">
                    <a:avLst/>
                  </a:prstGeom>
                  <a:noFill/>
                  <a:ln w="57150">
                    <a:solidFill>
                      <a:srgbClr val="76393B"/>
                    </a:solidFill>
                    <a:round/>
                    <a:headEnd/>
                    <a:tailEnd/>
                  </a:ln>
                </p:spPr>
                <p:txBody>
                  <a:bodyPr/>
                  <a:lstStyle/>
                  <a:p>
                    <a:endParaRPr lang="de-DE" sz="1600"/>
                  </a:p>
                </p:txBody>
              </p:sp>
              <p:sp>
                <p:nvSpPr>
                  <p:cNvPr id="358" name="Line 299"/>
                  <p:cNvSpPr>
                    <a:spLocks noChangeShapeType="1"/>
                  </p:cNvSpPr>
                  <p:nvPr/>
                </p:nvSpPr>
                <p:spPr bwMode="auto">
                  <a:xfrm>
                    <a:off x="2574" y="3845"/>
                    <a:ext cx="0" cy="119"/>
                  </a:xfrm>
                  <a:prstGeom prst="line">
                    <a:avLst/>
                  </a:prstGeom>
                  <a:noFill/>
                  <a:ln w="57150">
                    <a:solidFill>
                      <a:srgbClr val="002F76"/>
                    </a:solidFill>
                    <a:round/>
                    <a:headEnd/>
                    <a:tailEnd/>
                  </a:ln>
                </p:spPr>
                <p:txBody>
                  <a:bodyPr/>
                  <a:lstStyle/>
                  <a:p>
                    <a:endParaRPr lang="de-DE" sz="1600"/>
                  </a:p>
                </p:txBody>
              </p:sp>
              <p:sp>
                <p:nvSpPr>
                  <p:cNvPr id="359" name="Rectangle 300"/>
                  <p:cNvSpPr>
                    <a:spLocks noChangeArrowheads="1"/>
                  </p:cNvSpPr>
                  <p:nvPr/>
                </p:nvSpPr>
                <p:spPr bwMode="auto">
                  <a:xfrm>
                    <a:off x="2338" y="3704"/>
                    <a:ext cx="82" cy="147"/>
                  </a:xfrm>
                  <a:prstGeom prst="rect">
                    <a:avLst/>
                  </a:prstGeom>
                  <a:gradFill rotWithShape="1">
                    <a:gsLst>
                      <a:gs pos="0">
                        <a:schemeClr val="tx1"/>
                      </a:gs>
                      <a:gs pos="50000">
                        <a:schemeClr val="tx1">
                          <a:gamma/>
                          <a:tint val="35294"/>
                          <a:invGamma/>
                        </a:schemeClr>
                      </a:gs>
                      <a:gs pos="100000">
                        <a:schemeClr val="tx1"/>
                      </a:gs>
                    </a:gsLst>
                    <a:lin ang="5400000" scaled="1"/>
                  </a:gradFill>
                  <a:ln w="9525">
                    <a:solidFill>
                      <a:schemeClr val="tx1"/>
                    </a:solidFill>
                    <a:miter lim="800000"/>
                    <a:headEnd/>
                    <a:tailEnd/>
                  </a:ln>
                  <a:effectLst/>
                </p:spPr>
                <p:txBody>
                  <a:bodyPr wrap="none" anchor="ctr"/>
                  <a:lstStyle/>
                  <a:p>
                    <a:pPr>
                      <a:defRPr/>
                    </a:pPr>
                    <a:endParaRPr lang="de-DE" sz="1600"/>
                  </a:p>
                </p:txBody>
              </p:sp>
            </p:grpSp>
          </p:grpSp>
          <p:grpSp>
            <p:nvGrpSpPr>
              <p:cNvPr id="160" name="Group 301"/>
              <p:cNvGrpSpPr>
                <a:grpSpLocks/>
              </p:cNvGrpSpPr>
              <p:nvPr/>
            </p:nvGrpSpPr>
            <p:grpSpPr bwMode="auto">
              <a:xfrm>
                <a:off x="7871041" y="1818392"/>
                <a:ext cx="761214" cy="761214"/>
                <a:chOff x="1779" y="3473"/>
                <a:chExt cx="558" cy="558"/>
              </a:xfrm>
            </p:grpSpPr>
            <p:sp>
              <p:nvSpPr>
                <p:cNvPr id="341" name="Rectangle 302"/>
                <p:cNvSpPr>
                  <a:spLocks noChangeArrowheads="1"/>
                </p:cNvSpPr>
                <p:nvPr/>
              </p:nvSpPr>
              <p:spPr bwMode="auto">
                <a:xfrm>
                  <a:off x="1779" y="3473"/>
                  <a:ext cx="558" cy="558"/>
                </a:xfrm>
                <a:prstGeom prst="rect">
                  <a:avLst/>
                </a:prstGeom>
                <a:solidFill>
                  <a:srgbClr val="66FF66"/>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1"/>
                <a:lstStyle/>
                <a:p>
                  <a:pPr algn="ctr"/>
                  <a:r>
                    <a:rPr lang="de-DE" sz="1100" b="1" dirty="0" err="1">
                      <a:latin typeface="Arial" pitchFamily="34" charset="0"/>
                      <a:cs typeface="Arial" pitchFamily="34" charset="0"/>
                    </a:rPr>
                    <a:t>Electrical</a:t>
                  </a:r>
                  <a:endParaRPr lang="de-DE" sz="1100" b="1" dirty="0">
                    <a:latin typeface="Arial" pitchFamily="34" charset="0"/>
                    <a:cs typeface="Arial" pitchFamily="34" charset="0"/>
                  </a:endParaRPr>
                </a:p>
              </p:txBody>
            </p:sp>
            <p:grpSp>
              <p:nvGrpSpPr>
                <p:cNvPr id="342" name="Group 303"/>
                <p:cNvGrpSpPr>
                  <a:grpSpLocks/>
                </p:cNvGrpSpPr>
                <p:nvPr/>
              </p:nvGrpSpPr>
              <p:grpSpPr bwMode="auto">
                <a:xfrm>
                  <a:off x="1909" y="3662"/>
                  <a:ext cx="308" cy="287"/>
                  <a:chOff x="158" y="2286"/>
                  <a:chExt cx="675" cy="622"/>
                </a:xfrm>
              </p:grpSpPr>
              <p:sp>
                <p:nvSpPr>
                  <p:cNvPr id="343" name="Freeform 304"/>
                  <p:cNvSpPr>
                    <a:spLocks/>
                  </p:cNvSpPr>
                  <p:nvPr/>
                </p:nvSpPr>
                <p:spPr bwMode="auto">
                  <a:xfrm>
                    <a:off x="243" y="2286"/>
                    <a:ext cx="328" cy="152"/>
                  </a:xfrm>
                  <a:custGeom>
                    <a:avLst/>
                    <a:gdLst>
                      <a:gd name="T0" fmla="*/ 0 w 487"/>
                      <a:gd name="T1" fmla="*/ 23 h 227"/>
                      <a:gd name="T2" fmla="*/ 6 w 487"/>
                      <a:gd name="T3" fmla="*/ 46 h 227"/>
                      <a:gd name="T4" fmla="*/ 19 w 487"/>
                      <a:gd name="T5" fmla="*/ 0 h 227"/>
                      <a:gd name="T6" fmla="*/ 31 w 487"/>
                      <a:gd name="T7" fmla="*/ 46 h 227"/>
                      <a:gd name="T8" fmla="*/ 44 w 487"/>
                      <a:gd name="T9" fmla="*/ 0 h 227"/>
                      <a:gd name="T10" fmla="*/ 57 w 487"/>
                      <a:gd name="T11" fmla="*/ 46 h 227"/>
                      <a:gd name="T12" fmla="*/ 69 w 487"/>
                      <a:gd name="T13" fmla="*/ 0 h 227"/>
                      <a:gd name="T14" fmla="*/ 81 w 487"/>
                      <a:gd name="T15" fmla="*/ 46 h 227"/>
                      <a:gd name="T16" fmla="*/ 94 w 487"/>
                      <a:gd name="T17" fmla="*/ 0 h 227"/>
                      <a:gd name="T18" fmla="*/ 100 w 487"/>
                      <a:gd name="T19" fmla="*/ 23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7"/>
                      <a:gd name="T31" fmla="*/ 0 h 227"/>
                      <a:gd name="T32" fmla="*/ 487 w 487"/>
                      <a:gd name="T33" fmla="*/ 227 h 2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7" h="227">
                        <a:moveTo>
                          <a:pt x="0" y="113"/>
                        </a:moveTo>
                        <a:lnTo>
                          <a:pt x="31" y="227"/>
                        </a:lnTo>
                        <a:lnTo>
                          <a:pt x="92" y="0"/>
                        </a:lnTo>
                        <a:lnTo>
                          <a:pt x="153" y="227"/>
                        </a:lnTo>
                        <a:lnTo>
                          <a:pt x="214" y="0"/>
                        </a:lnTo>
                        <a:lnTo>
                          <a:pt x="275" y="227"/>
                        </a:lnTo>
                        <a:lnTo>
                          <a:pt x="335" y="0"/>
                        </a:lnTo>
                        <a:lnTo>
                          <a:pt x="396" y="227"/>
                        </a:lnTo>
                        <a:lnTo>
                          <a:pt x="457" y="0"/>
                        </a:lnTo>
                        <a:lnTo>
                          <a:pt x="487" y="113"/>
                        </a:lnTo>
                      </a:path>
                    </a:pathLst>
                  </a:custGeom>
                  <a:noFill/>
                  <a:ln w="19050">
                    <a:solidFill>
                      <a:schemeClr val="tx1"/>
                    </a:solidFill>
                    <a:round/>
                    <a:headEnd/>
                    <a:tailEnd/>
                  </a:ln>
                </p:spPr>
                <p:txBody>
                  <a:bodyPr/>
                  <a:lstStyle/>
                  <a:p>
                    <a:endParaRPr lang="de-DE" sz="1600"/>
                  </a:p>
                </p:txBody>
              </p:sp>
              <p:grpSp>
                <p:nvGrpSpPr>
                  <p:cNvPr id="344" name="Group 305"/>
                  <p:cNvGrpSpPr>
                    <a:grpSpLocks/>
                  </p:cNvGrpSpPr>
                  <p:nvPr/>
                </p:nvGrpSpPr>
                <p:grpSpPr bwMode="auto">
                  <a:xfrm rot="5701471">
                    <a:off x="535" y="2496"/>
                    <a:ext cx="438" cy="158"/>
                    <a:chOff x="708" y="3198"/>
                    <a:chExt cx="547" cy="198"/>
                  </a:xfrm>
                </p:grpSpPr>
                <p:sp>
                  <p:nvSpPr>
                    <p:cNvPr id="348" name="Freeform 306"/>
                    <p:cNvSpPr>
                      <a:spLocks/>
                    </p:cNvSpPr>
                    <p:nvPr/>
                  </p:nvSpPr>
                  <p:spPr bwMode="auto">
                    <a:xfrm>
                      <a:off x="708" y="3246"/>
                      <a:ext cx="175" cy="150"/>
                    </a:xfrm>
                    <a:custGeom>
                      <a:avLst/>
                      <a:gdLst>
                        <a:gd name="T0" fmla="*/ 0 w 175"/>
                        <a:gd name="T1" fmla="*/ 48 h 150"/>
                        <a:gd name="T2" fmla="*/ 36 w 175"/>
                        <a:gd name="T3" fmla="*/ 18 h 150"/>
                        <a:gd name="T4" fmla="*/ 72 w 175"/>
                        <a:gd name="T5" fmla="*/ 6 h 150"/>
                        <a:gd name="T6" fmla="*/ 90 w 175"/>
                        <a:gd name="T7" fmla="*/ 0 h 150"/>
                        <a:gd name="T8" fmla="*/ 168 w 175"/>
                        <a:gd name="T9" fmla="*/ 48 h 150"/>
                        <a:gd name="T10" fmla="*/ 138 w 175"/>
                        <a:gd name="T11" fmla="*/ 150 h 150"/>
                        <a:gd name="T12" fmla="*/ 78 w 175"/>
                        <a:gd name="T13" fmla="*/ 108 h 150"/>
                        <a:gd name="T14" fmla="*/ 132 w 175"/>
                        <a:gd name="T15" fmla="*/ 42 h 150"/>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150"/>
                        <a:gd name="T26" fmla="*/ 175 w 1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150">
                          <a:moveTo>
                            <a:pt x="0" y="48"/>
                          </a:moveTo>
                          <a:cubicBezTo>
                            <a:pt x="13" y="39"/>
                            <a:pt x="22" y="26"/>
                            <a:pt x="36" y="18"/>
                          </a:cubicBezTo>
                          <a:cubicBezTo>
                            <a:pt x="47" y="12"/>
                            <a:pt x="60" y="10"/>
                            <a:pt x="72" y="6"/>
                          </a:cubicBezTo>
                          <a:cubicBezTo>
                            <a:pt x="78" y="4"/>
                            <a:pt x="90" y="0"/>
                            <a:pt x="90" y="0"/>
                          </a:cubicBezTo>
                          <a:cubicBezTo>
                            <a:pt x="161" y="8"/>
                            <a:pt x="134" y="3"/>
                            <a:pt x="168" y="48"/>
                          </a:cubicBezTo>
                          <a:cubicBezTo>
                            <a:pt x="164" y="97"/>
                            <a:pt x="175" y="125"/>
                            <a:pt x="138" y="150"/>
                          </a:cubicBezTo>
                          <a:cubicBezTo>
                            <a:pt x="102" y="144"/>
                            <a:pt x="90" y="143"/>
                            <a:pt x="78" y="108"/>
                          </a:cubicBezTo>
                          <a:cubicBezTo>
                            <a:pt x="86" y="85"/>
                            <a:pt x="102" y="42"/>
                            <a:pt x="132" y="42"/>
                          </a:cubicBezTo>
                        </a:path>
                      </a:pathLst>
                    </a:custGeom>
                    <a:noFill/>
                    <a:ln w="19050">
                      <a:solidFill>
                        <a:schemeClr val="tx1"/>
                      </a:solidFill>
                      <a:round/>
                      <a:headEnd/>
                      <a:tailEnd/>
                    </a:ln>
                  </p:spPr>
                  <p:txBody>
                    <a:bodyPr/>
                    <a:lstStyle/>
                    <a:p>
                      <a:endParaRPr lang="de-DE" sz="1600"/>
                    </a:p>
                  </p:txBody>
                </p:sp>
                <p:sp>
                  <p:nvSpPr>
                    <p:cNvPr id="349" name="Freeform 307"/>
                    <p:cNvSpPr>
                      <a:spLocks/>
                    </p:cNvSpPr>
                    <p:nvPr/>
                  </p:nvSpPr>
                  <p:spPr bwMode="auto">
                    <a:xfrm>
                      <a:off x="888" y="3222"/>
                      <a:ext cx="175" cy="150"/>
                    </a:xfrm>
                    <a:custGeom>
                      <a:avLst/>
                      <a:gdLst>
                        <a:gd name="T0" fmla="*/ 0 w 175"/>
                        <a:gd name="T1" fmla="*/ 48 h 150"/>
                        <a:gd name="T2" fmla="*/ 36 w 175"/>
                        <a:gd name="T3" fmla="*/ 18 h 150"/>
                        <a:gd name="T4" fmla="*/ 72 w 175"/>
                        <a:gd name="T5" fmla="*/ 6 h 150"/>
                        <a:gd name="T6" fmla="*/ 90 w 175"/>
                        <a:gd name="T7" fmla="*/ 0 h 150"/>
                        <a:gd name="T8" fmla="*/ 168 w 175"/>
                        <a:gd name="T9" fmla="*/ 48 h 150"/>
                        <a:gd name="T10" fmla="*/ 138 w 175"/>
                        <a:gd name="T11" fmla="*/ 150 h 150"/>
                        <a:gd name="T12" fmla="*/ 78 w 175"/>
                        <a:gd name="T13" fmla="*/ 108 h 150"/>
                        <a:gd name="T14" fmla="*/ 132 w 175"/>
                        <a:gd name="T15" fmla="*/ 42 h 150"/>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150"/>
                        <a:gd name="T26" fmla="*/ 175 w 1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150">
                          <a:moveTo>
                            <a:pt x="0" y="48"/>
                          </a:moveTo>
                          <a:cubicBezTo>
                            <a:pt x="13" y="39"/>
                            <a:pt x="22" y="26"/>
                            <a:pt x="36" y="18"/>
                          </a:cubicBezTo>
                          <a:cubicBezTo>
                            <a:pt x="47" y="12"/>
                            <a:pt x="60" y="10"/>
                            <a:pt x="72" y="6"/>
                          </a:cubicBezTo>
                          <a:cubicBezTo>
                            <a:pt x="78" y="4"/>
                            <a:pt x="90" y="0"/>
                            <a:pt x="90" y="0"/>
                          </a:cubicBezTo>
                          <a:cubicBezTo>
                            <a:pt x="161" y="8"/>
                            <a:pt x="134" y="3"/>
                            <a:pt x="168" y="48"/>
                          </a:cubicBezTo>
                          <a:cubicBezTo>
                            <a:pt x="164" y="97"/>
                            <a:pt x="175" y="125"/>
                            <a:pt x="138" y="150"/>
                          </a:cubicBezTo>
                          <a:cubicBezTo>
                            <a:pt x="102" y="144"/>
                            <a:pt x="90" y="143"/>
                            <a:pt x="78" y="108"/>
                          </a:cubicBezTo>
                          <a:cubicBezTo>
                            <a:pt x="86" y="85"/>
                            <a:pt x="102" y="42"/>
                            <a:pt x="132" y="42"/>
                          </a:cubicBezTo>
                        </a:path>
                      </a:pathLst>
                    </a:custGeom>
                    <a:noFill/>
                    <a:ln w="19050">
                      <a:solidFill>
                        <a:schemeClr val="tx1"/>
                      </a:solidFill>
                      <a:round/>
                      <a:headEnd/>
                      <a:tailEnd/>
                    </a:ln>
                  </p:spPr>
                  <p:txBody>
                    <a:bodyPr/>
                    <a:lstStyle/>
                    <a:p>
                      <a:endParaRPr lang="de-DE" sz="1600"/>
                    </a:p>
                  </p:txBody>
                </p:sp>
                <p:sp>
                  <p:nvSpPr>
                    <p:cNvPr id="350" name="Freeform 308"/>
                    <p:cNvSpPr>
                      <a:spLocks/>
                    </p:cNvSpPr>
                    <p:nvPr/>
                  </p:nvSpPr>
                  <p:spPr bwMode="auto">
                    <a:xfrm>
                      <a:off x="1080" y="3198"/>
                      <a:ext cx="175" cy="150"/>
                    </a:xfrm>
                    <a:custGeom>
                      <a:avLst/>
                      <a:gdLst>
                        <a:gd name="T0" fmla="*/ 0 w 175"/>
                        <a:gd name="T1" fmla="*/ 48 h 150"/>
                        <a:gd name="T2" fmla="*/ 36 w 175"/>
                        <a:gd name="T3" fmla="*/ 18 h 150"/>
                        <a:gd name="T4" fmla="*/ 72 w 175"/>
                        <a:gd name="T5" fmla="*/ 6 h 150"/>
                        <a:gd name="T6" fmla="*/ 90 w 175"/>
                        <a:gd name="T7" fmla="*/ 0 h 150"/>
                        <a:gd name="T8" fmla="*/ 168 w 175"/>
                        <a:gd name="T9" fmla="*/ 48 h 150"/>
                        <a:gd name="T10" fmla="*/ 138 w 175"/>
                        <a:gd name="T11" fmla="*/ 150 h 150"/>
                        <a:gd name="T12" fmla="*/ 78 w 175"/>
                        <a:gd name="T13" fmla="*/ 108 h 150"/>
                        <a:gd name="T14" fmla="*/ 132 w 175"/>
                        <a:gd name="T15" fmla="*/ 42 h 150"/>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150"/>
                        <a:gd name="T26" fmla="*/ 175 w 1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150">
                          <a:moveTo>
                            <a:pt x="0" y="48"/>
                          </a:moveTo>
                          <a:cubicBezTo>
                            <a:pt x="13" y="39"/>
                            <a:pt x="22" y="26"/>
                            <a:pt x="36" y="18"/>
                          </a:cubicBezTo>
                          <a:cubicBezTo>
                            <a:pt x="47" y="12"/>
                            <a:pt x="60" y="10"/>
                            <a:pt x="72" y="6"/>
                          </a:cubicBezTo>
                          <a:cubicBezTo>
                            <a:pt x="78" y="4"/>
                            <a:pt x="90" y="0"/>
                            <a:pt x="90" y="0"/>
                          </a:cubicBezTo>
                          <a:cubicBezTo>
                            <a:pt x="161" y="8"/>
                            <a:pt x="134" y="3"/>
                            <a:pt x="168" y="48"/>
                          </a:cubicBezTo>
                          <a:cubicBezTo>
                            <a:pt x="164" y="97"/>
                            <a:pt x="175" y="125"/>
                            <a:pt x="138" y="150"/>
                          </a:cubicBezTo>
                          <a:cubicBezTo>
                            <a:pt x="102" y="144"/>
                            <a:pt x="90" y="143"/>
                            <a:pt x="78" y="108"/>
                          </a:cubicBezTo>
                          <a:cubicBezTo>
                            <a:pt x="86" y="85"/>
                            <a:pt x="102" y="42"/>
                            <a:pt x="132" y="42"/>
                          </a:cubicBezTo>
                        </a:path>
                      </a:pathLst>
                    </a:custGeom>
                    <a:noFill/>
                    <a:ln w="19050">
                      <a:solidFill>
                        <a:schemeClr val="tx1"/>
                      </a:solidFill>
                      <a:round/>
                      <a:headEnd/>
                      <a:tailEnd/>
                    </a:ln>
                  </p:spPr>
                  <p:txBody>
                    <a:bodyPr/>
                    <a:lstStyle/>
                    <a:p>
                      <a:endParaRPr lang="de-DE" sz="1600"/>
                    </a:p>
                  </p:txBody>
                </p:sp>
              </p:grpSp>
              <p:sp>
                <p:nvSpPr>
                  <p:cNvPr id="345" name="Line 309"/>
                  <p:cNvSpPr>
                    <a:spLocks noChangeShapeType="1"/>
                  </p:cNvSpPr>
                  <p:nvPr/>
                </p:nvSpPr>
                <p:spPr bwMode="auto">
                  <a:xfrm>
                    <a:off x="165" y="2358"/>
                    <a:ext cx="80" cy="0"/>
                  </a:xfrm>
                  <a:prstGeom prst="line">
                    <a:avLst/>
                  </a:prstGeom>
                  <a:noFill/>
                  <a:ln w="19050">
                    <a:solidFill>
                      <a:schemeClr val="tx1"/>
                    </a:solidFill>
                    <a:round/>
                    <a:headEnd/>
                    <a:tailEnd/>
                  </a:ln>
                </p:spPr>
                <p:txBody>
                  <a:bodyPr/>
                  <a:lstStyle/>
                  <a:p>
                    <a:endParaRPr lang="de-DE" sz="1600"/>
                  </a:p>
                </p:txBody>
              </p:sp>
              <p:sp>
                <p:nvSpPr>
                  <p:cNvPr id="346" name="Line 310"/>
                  <p:cNvSpPr>
                    <a:spLocks noChangeShapeType="1"/>
                  </p:cNvSpPr>
                  <p:nvPr/>
                </p:nvSpPr>
                <p:spPr bwMode="auto">
                  <a:xfrm>
                    <a:off x="565" y="2358"/>
                    <a:ext cx="217" cy="0"/>
                  </a:xfrm>
                  <a:prstGeom prst="line">
                    <a:avLst/>
                  </a:prstGeom>
                  <a:noFill/>
                  <a:ln w="19050">
                    <a:solidFill>
                      <a:schemeClr val="tx1"/>
                    </a:solidFill>
                    <a:round/>
                    <a:headEnd/>
                    <a:tailEnd/>
                  </a:ln>
                </p:spPr>
                <p:txBody>
                  <a:bodyPr/>
                  <a:lstStyle/>
                  <a:p>
                    <a:endParaRPr lang="de-DE" sz="1600"/>
                  </a:p>
                </p:txBody>
              </p:sp>
              <p:sp>
                <p:nvSpPr>
                  <p:cNvPr id="347" name="Freeform 311"/>
                  <p:cNvSpPr>
                    <a:spLocks/>
                  </p:cNvSpPr>
                  <p:nvPr/>
                </p:nvSpPr>
                <p:spPr bwMode="auto">
                  <a:xfrm>
                    <a:off x="158" y="2784"/>
                    <a:ext cx="624" cy="124"/>
                  </a:xfrm>
                  <a:custGeom>
                    <a:avLst/>
                    <a:gdLst>
                      <a:gd name="T0" fmla="*/ 832 w 567"/>
                      <a:gd name="T1" fmla="*/ 0 h 113"/>
                      <a:gd name="T2" fmla="*/ 832 w 567"/>
                      <a:gd name="T3" fmla="*/ 164 h 113"/>
                      <a:gd name="T4" fmla="*/ 0 w 567"/>
                      <a:gd name="T5" fmla="*/ 164 h 113"/>
                      <a:gd name="T6" fmla="*/ 0 60000 65536"/>
                      <a:gd name="T7" fmla="*/ 0 60000 65536"/>
                      <a:gd name="T8" fmla="*/ 0 60000 65536"/>
                      <a:gd name="T9" fmla="*/ 0 w 567"/>
                      <a:gd name="T10" fmla="*/ 0 h 113"/>
                      <a:gd name="T11" fmla="*/ 567 w 567"/>
                      <a:gd name="T12" fmla="*/ 113 h 113"/>
                    </a:gdLst>
                    <a:ahLst/>
                    <a:cxnLst>
                      <a:cxn ang="T6">
                        <a:pos x="T0" y="T1"/>
                      </a:cxn>
                      <a:cxn ang="T7">
                        <a:pos x="T2" y="T3"/>
                      </a:cxn>
                      <a:cxn ang="T8">
                        <a:pos x="T4" y="T5"/>
                      </a:cxn>
                    </a:cxnLst>
                    <a:rect l="T9" t="T10" r="T11" b="T12"/>
                    <a:pathLst>
                      <a:path w="567" h="113">
                        <a:moveTo>
                          <a:pt x="567" y="0"/>
                        </a:moveTo>
                        <a:lnTo>
                          <a:pt x="567" y="113"/>
                        </a:lnTo>
                        <a:lnTo>
                          <a:pt x="0" y="113"/>
                        </a:lnTo>
                      </a:path>
                    </a:pathLst>
                  </a:custGeom>
                  <a:noFill/>
                  <a:ln w="19050">
                    <a:solidFill>
                      <a:schemeClr val="tx1"/>
                    </a:solidFill>
                    <a:round/>
                    <a:headEnd/>
                    <a:tailEnd/>
                  </a:ln>
                </p:spPr>
                <p:txBody>
                  <a:bodyPr/>
                  <a:lstStyle/>
                  <a:p>
                    <a:endParaRPr lang="de-DE" sz="1600"/>
                  </a:p>
                </p:txBody>
              </p:sp>
            </p:grpSp>
          </p:grpSp>
          <p:grpSp>
            <p:nvGrpSpPr>
              <p:cNvPr id="161" name="Gruppieren 100"/>
              <p:cNvGrpSpPr/>
              <p:nvPr/>
            </p:nvGrpSpPr>
            <p:grpSpPr>
              <a:xfrm>
                <a:off x="6309767" y="2602142"/>
                <a:ext cx="2323006" cy="1165065"/>
                <a:chOff x="6337100" y="2274073"/>
                <a:chExt cx="2323006" cy="1165065"/>
              </a:xfrm>
            </p:grpSpPr>
            <p:sp>
              <p:nvSpPr>
                <p:cNvPr id="219" name="Rectangle 317"/>
                <p:cNvSpPr>
                  <a:spLocks noChangeArrowheads="1"/>
                </p:cNvSpPr>
                <p:nvPr/>
              </p:nvSpPr>
              <p:spPr bwMode="auto">
                <a:xfrm>
                  <a:off x="6337101" y="2274073"/>
                  <a:ext cx="761214" cy="761214"/>
                </a:xfrm>
                <a:prstGeom prst="rect">
                  <a:avLst/>
                </a:prstGeom>
                <a:solidFill>
                  <a:srgbClr val="FFFF66"/>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1"/>
                <a:lstStyle/>
                <a:p>
                  <a:pPr algn="ctr"/>
                  <a:r>
                    <a:rPr lang="en-US" sz="1100" b="1" dirty="0">
                      <a:latin typeface="Arial" pitchFamily="34" charset="0"/>
                      <a:cs typeface="Arial" pitchFamily="34" charset="0"/>
                    </a:rPr>
                    <a:t>Thermal</a:t>
                  </a:r>
                  <a:endParaRPr lang="de-DE" sz="1100" b="1" dirty="0">
                    <a:latin typeface="Arial" pitchFamily="34" charset="0"/>
                    <a:cs typeface="Arial" pitchFamily="34" charset="0"/>
                  </a:endParaRPr>
                </a:p>
              </p:txBody>
            </p:sp>
            <p:grpSp>
              <p:nvGrpSpPr>
                <p:cNvPr id="220" name="Gruppieren 99"/>
                <p:cNvGrpSpPr/>
                <p:nvPr/>
              </p:nvGrpSpPr>
              <p:grpSpPr>
                <a:xfrm>
                  <a:off x="6382500" y="2497799"/>
                  <a:ext cx="662993" cy="442981"/>
                  <a:chOff x="6382500" y="2497799"/>
                  <a:chExt cx="662993" cy="442981"/>
                </a:xfrm>
              </p:grpSpPr>
              <p:sp>
                <p:nvSpPr>
                  <p:cNvPr id="222" name="AutoShape 320"/>
                  <p:cNvSpPr>
                    <a:spLocks noChangeArrowheads="1"/>
                  </p:cNvSpPr>
                  <p:nvPr/>
                </p:nvSpPr>
                <p:spPr bwMode="auto">
                  <a:xfrm rot="16200000">
                    <a:off x="6812085" y="2707373"/>
                    <a:ext cx="187453" cy="279362"/>
                  </a:xfrm>
                  <a:prstGeom prst="can">
                    <a:avLst>
                      <a:gd name="adj" fmla="val 55305"/>
                    </a:avLst>
                  </a:prstGeom>
                  <a:gradFill rotWithShape="1">
                    <a:gsLst>
                      <a:gs pos="0">
                        <a:srgbClr val="FF0000"/>
                      </a:gs>
                      <a:gs pos="100000">
                        <a:srgbClr val="6600FF"/>
                      </a:gs>
                    </a:gsLst>
                    <a:lin ang="5400000" scaled="1"/>
                  </a:gradFill>
                  <a:ln w="9525">
                    <a:solidFill>
                      <a:schemeClr val="tx1"/>
                    </a:solidFill>
                    <a:round/>
                    <a:headEnd/>
                    <a:tailEnd/>
                  </a:ln>
                </p:spPr>
                <p:txBody>
                  <a:bodyPr wrap="none" anchor="ctr"/>
                  <a:lstStyle/>
                  <a:p>
                    <a:endParaRPr lang="de-DE" sz="1600"/>
                  </a:p>
                </p:txBody>
              </p:sp>
              <p:sp>
                <p:nvSpPr>
                  <p:cNvPr id="224" name="AutoShape 321"/>
                  <p:cNvSpPr>
                    <a:spLocks noChangeArrowheads="1"/>
                  </p:cNvSpPr>
                  <p:nvPr/>
                </p:nvSpPr>
                <p:spPr bwMode="auto">
                  <a:xfrm rot="16200000">
                    <a:off x="6619286" y="2707373"/>
                    <a:ext cx="187453" cy="279362"/>
                  </a:xfrm>
                  <a:prstGeom prst="can">
                    <a:avLst>
                      <a:gd name="adj" fmla="val 55305"/>
                    </a:avLst>
                  </a:prstGeom>
                  <a:solidFill>
                    <a:srgbClr val="FF0000"/>
                  </a:solidFill>
                  <a:ln w="9525">
                    <a:solidFill>
                      <a:schemeClr val="tx1"/>
                    </a:solidFill>
                    <a:round/>
                    <a:headEnd/>
                    <a:tailEnd/>
                  </a:ln>
                </p:spPr>
                <p:txBody>
                  <a:bodyPr wrap="none" anchor="ctr"/>
                  <a:lstStyle/>
                  <a:p>
                    <a:endParaRPr lang="de-DE" sz="1600"/>
                  </a:p>
                </p:txBody>
              </p:sp>
              <p:sp>
                <p:nvSpPr>
                  <p:cNvPr id="225" name="Freeform 322"/>
                  <p:cNvSpPr>
                    <a:spLocks/>
                  </p:cNvSpPr>
                  <p:nvPr/>
                </p:nvSpPr>
                <p:spPr bwMode="auto">
                  <a:xfrm rot="12600000">
                    <a:off x="6468079" y="2673413"/>
                    <a:ext cx="316741" cy="53276"/>
                  </a:xfrm>
                  <a:custGeom>
                    <a:avLst/>
                    <a:gdLst>
                      <a:gd name="T0" fmla="*/ 0 w 709"/>
                      <a:gd name="T1" fmla="*/ 0 h 170"/>
                      <a:gd name="T2" fmla="*/ 0 w 709"/>
                      <a:gd name="T3" fmla="*/ 0 h 170"/>
                      <a:gd name="T4" fmla="*/ 0 w 709"/>
                      <a:gd name="T5" fmla="*/ 0 h 170"/>
                      <a:gd name="T6" fmla="*/ 1 w 709"/>
                      <a:gd name="T7" fmla="*/ 0 h 170"/>
                      <a:gd name="T8" fmla="*/ 1 w 709"/>
                      <a:gd name="T9" fmla="*/ 0 h 170"/>
                      <a:gd name="T10" fmla="*/ 1 w 709"/>
                      <a:gd name="T11" fmla="*/ 0 h 170"/>
                      <a:gd name="T12" fmla="*/ 1 w 709"/>
                      <a:gd name="T13" fmla="*/ 0 h 170"/>
                      <a:gd name="T14" fmla="*/ 2 w 709"/>
                      <a:gd name="T15" fmla="*/ 0 h 170"/>
                      <a:gd name="T16" fmla="*/ 2 w 709"/>
                      <a:gd name="T17" fmla="*/ 0 h 170"/>
                      <a:gd name="T18" fmla="*/ 2 w 709"/>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9"/>
                      <a:gd name="T31" fmla="*/ 0 h 170"/>
                      <a:gd name="T32" fmla="*/ 709 w 709"/>
                      <a:gd name="T33" fmla="*/ 170 h 1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9" h="170">
                        <a:moveTo>
                          <a:pt x="0" y="85"/>
                        </a:moveTo>
                        <a:cubicBezTo>
                          <a:pt x="28" y="42"/>
                          <a:pt x="57" y="0"/>
                          <a:pt x="85" y="0"/>
                        </a:cubicBezTo>
                        <a:cubicBezTo>
                          <a:pt x="113" y="0"/>
                          <a:pt x="142" y="57"/>
                          <a:pt x="170" y="85"/>
                        </a:cubicBezTo>
                        <a:cubicBezTo>
                          <a:pt x="198" y="113"/>
                          <a:pt x="227" y="170"/>
                          <a:pt x="255" y="170"/>
                        </a:cubicBezTo>
                        <a:cubicBezTo>
                          <a:pt x="283" y="170"/>
                          <a:pt x="312" y="113"/>
                          <a:pt x="340" y="85"/>
                        </a:cubicBezTo>
                        <a:cubicBezTo>
                          <a:pt x="368" y="57"/>
                          <a:pt x="397" y="0"/>
                          <a:pt x="425" y="0"/>
                        </a:cubicBezTo>
                        <a:cubicBezTo>
                          <a:pt x="453" y="0"/>
                          <a:pt x="481" y="57"/>
                          <a:pt x="510" y="85"/>
                        </a:cubicBezTo>
                        <a:cubicBezTo>
                          <a:pt x="539" y="113"/>
                          <a:pt x="568" y="170"/>
                          <a:pt x="596" y="170"/>
                        </a:cubicBezTo>
                        <a:cubicBezTo>
                          <a:pt x="624" y="170"/>
                          <a:pt x="662" y="109"/>
                          <a:pt x="681" y="85"/>
                        </a:cubicBezTo>
                        <a:cubicBezTo>
                          <a:pt x="700" y="61"/>
                          <a:pt x="704" y="44"/>
                          <a:pt x="709" y="28"/>
                        </a:cubicBezTo>
                      </a:path>
                    </a:pathLst>
                  </a:custGeom>
                  <a:noFill/>
                  <a:ln w="28575">
                    <a:solidFill>
                      <a:srgbClr val="FF0000"/>
                    </a:solidFill>
                    <a:round/>
                    <a:headEnd/>
                    <a:tailEnd type="triangle" w="med" len="med"/>
                  </a:ln>
                </p:spPr>
                <p:txBody>
                  <a:bodyPr/>
                  <a:lstStyle/>
                  <a:p>
                    <a:endParaRPr lang="de-DE" sz="1600"/>
                  </a:p>
                </p:txBody>
              </p:sp>
              <p:sp>
                <p:nvSpPr>
                  <p:cNvPr id="226" name="Line 323"/>
                  <p:cNvSpPr>
                    <a:spLocks noChangeShapeType="1"/>
                  </p:cNvSpPr>
                  <p:nvPr/>
                </p:nvSpPr>
                <p:spPr bwMode="auto">
                  <a:xfrm flipV="1">
                    <a:off x="6733669" y="2497799"/>
                    <a:ext cx="0" cy="266381"/>
                  </a:xfrm>
                  <a:prstGeom prst="line">
                    <a:avLst/>
                  </a:prstGeom>
                  <a:noFill/>
                  <a:ln w="28575">
                    <a:solidFill>
                      <a:srgbClr val="FF0000"/>
                    </a:solidFill>
                    <a:round/>
                    <a:headEnd/>
                    <a:tailEnd type="triangle" w="med" len="med"/>
                  </a:ln>
                </p:spPr>
                <p:txBody>
                  <a:bodyPr/>
                  <a:lstStyle/>
                  <a:p>
                    <a:endParaRPr lang="de-DE" sz="1600"/>
                  </a:p>
                </p:txBody>
              </p:sp>
              <p:sp>
                <p:nvSpPr>
                  <p:cNvPr id="337" name="AutoShape 324"/>
                  <p:cNvSpPr>
                    <a:spLocks noChangeArrowheads="1"/>
                  </p:cNvSpPr>
                  <p:nvPr/>
                </p:nvSpPr>
                <p:spPr bwMode="auto">
                  <a:xfrm rot="16200000">
                    <a:off x="6428454" y="2707373"/>
                    <a:ext cx="187453" cy="279362"/>
                  </a:xfrm>
                  <a:prstGeom prst="can">
                    <a:avLst>
                      <a:gd name="adj" fmla="val 55305"/>
                    </a:avLst>
                  </a:prstGeom>
                  <a:gradFill rotWithShape="1">
                    <a:gsLst>
                      <a:gs pos="0">
                        <a:srgbClr val="6600FF"/>
                      </a:gs>
                      <a:gs pos="100000">
                        <a:srgbClr val="FF0000"/>
                      </a:gs>
                    </a:gsLst>
                    <a:lin ang="5400000" scaled="1"/>
                  </a:gradFill>
                  <a:ln w="9525">
                    <a:solidFill>
                      <a:schemeClr val="tx1"/>
                    </a:solidFill>
                    <a:round/>
                    <a:headEnd/>
                    <a:tailEnd/>
                  </a:ln>
                </p:spPr>
                <p:txBody>
                  <a:bodyPr wrap="none" anchor="ctr"/>
                  <a:lstStyle/>
                  <a:p>
                    <a:endParaRPr lang="de-DE" sz="1600"/>
                  </a:p>
                </p:txBody>
              </p:sp>
              <p:sp>
                <p:nvSpPr>
                  <p:cNvPr id="338" name="Freeform 325"/>
                  <p:cNvSpPr>
                    <a:spLocks/>
                  </p:cNvSpPr>
                  <p:nvPr/>
                </p:nvSpPr>
                <p:spPr bwMode="auto">
                  <a:xfrm rot="9000000" flipH="1">
                    <a:off x="6684486" y="2671440"/>
                    <a:ext cx="316741" cy="53276"/>
                  </a:xfrm>
                  <a:custGeom>
                    <a:avLst/>
                    <a:gdLst>
                      <a:gd name="T0" fmla="*/ 0 w 709"/>
                      <a:gd name="T1" fmla="*/ 0 h 170"/>
                      <a:gd name="T2" fmla="*/ 0 w 709"/>
                      <a:gd name="T3" fmla="*/ 0 h 170"/>
                      <a:gd name="T4" fmla="*/ 0 w 709"/>
                      <a:gd name="T5" fmla="*/ 0 h 170"/>
                      <a:gd name="T6" fmla="*/ 1 w 709"/>
                      <a:gd name="T7" fmla="*/ 0 h 170"/>
                      <a:gd name="T8" fmla="*/ 1 w 709"/>
                      <a:gd name="T9" fmla="*/ 0 h 170"/>
                      <a:gd name="T10" fmla="*/ 1 w 709"/>
                      <a:gd name="T11" fmla="*/ 0 h 170"/>
                      <a:gd name="T12" fmla="*/ 1 w 709"/>
                      <a:gd name="T13" fmla="*/ 0 h 170"/>
                      <a:gd name="T14" fmla="*/ 2 w 709"/>
                      <a:gd name="T15" fmla="*/ 0 h 170"/>
                      <a:gd name="T16" fmla="*/ 2 w 709"/>
                      <a:gd name="T17" fmla="*/ 0 h 170"/>
                      <a:gd name="T18" fmla="*/ 2 w 709"/>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9"/>
                      <a:gd name="T31" fmla="*/ 0 h 170"/>
                      <a:gd name="T32" fmla="*/ 709 w 709"/>
                      <a:gd name="T33" fmla="*/ 170 h 1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9" h="170">
                        <a:moveTo>
                          <a:pt x="0" y="85"/>
                        </a:moveTo>
                        <a:cubicBezTo>
                          <a:pt x="28" y="42"/>
                          <a:pt x="57" y="0"/>
                          <a:pt x="85" y="0"/>
                        </a:cubicBezTo>
                        <a:cubicBezTo>
                          <a:pt x="113" y="0"/>
                          <a:pt x="142" y="57"/>
                          <a:pt x="170" y="85"/>
                        </a:cubicBezTo>
                        <a:cubicBezTo>
                          <a:pt x="198" y="113"/>
                          <a:pt x="227" y="170"/>
                          <a:pt x="255" y="170"/>
                        </a:cubicBezTo>
                        <a:cubicBezTo>
                          <a:pt x="283" y="170"/>
                          <a:pt x="312" y="113"/>
                          <a:pt x="340" y="85"/>
                        </a:cubicBezTo>
                        <a:cubicBezTo>
                          <a:pt x="368" y="57"/>
                          <a:pt x="397" y="0"/>
                          <a:pt x="425" y="0"/>
                        </a:cubicBezTo>
                        <a:cubicBezTo>
                          <a:pt x="453" y="0"/>
                          <a:pt x="481" y="57"/>
                          <a:pt x="510" y="85"/>
                        </a:cubicBezTo>
                        <a:cubicBezTo>
                          <a:pt x="539" y="113"/>
                          <a:pt x="568" y="170"/>
                          <a:pt x="596" y="170"/>
                        </a:cubicBezTo>
                        <a:cubicBezTo>
                          <a:pt x="624" y="170"/>
                          <a:pt x="662" y="109"/>
                          <a:pt x="681" y="85"/>
                        </a:cubicBezTo>
                        <a:cubicBezTo>
                          <a:pt x="700" y="61"/>
                          <a:pt x="704" y="44"/>
                          <a:pt x="709" y="28"/>
                        </a:cubicBezTo>
                      </a:path>
                    </a:pathLst>
                  </a:custGeom>
                  <a:noFill/>
                  <a:ln w="28575">
                    <a:solidFill>
                      <a:srgbClr val="FF0000"/>
                    </a:solidFill>
                    <a:round/>
                    <a:headEnd/>
                    <a:tailEnd type="triangle" w="med" len="med"/>
                  </a:ln>
                </p:spPr>
                <p:txBody>
                  <a:bodyPr/>
                  <a:lstStyle/>
                  <a:p>
                    <a:endParaRPr lang="de-DE" sz="1600"/>
                  </a:p>
                </p:txBody>
              </p:sp>
              <p:sp>
                <p:nvSpPr>
                  <p:cNvPr id="339" name="Line 326"/>
                  <p:cNvSpPr>
                    <a:spLocks noChangeShapeType="1"/>
                  </p:cNvSpPr>
                  <p:nvPr/>
                </p:nvSpPr>
                <p:spPr bwMode="auto">
                  <a:xfrm flipV="1">
                    <a:off x="6757277" y="2835215"/>
                    <a:ext cx="247885" cy="0"/>
                  </a:xfrm>
                  <a:prstGeom prst="line">
                    <a:avLst/>
                  </a:prstGeom>
                  <a:noFill/>
                  <a:ln w="28575">
                    <a:solidFill>
                      <a:srgbClr val="FF0000"/>
                    </a:solidFill>
                    <a:round/>
                    <a:headEnd/>
                    <a:tailEnd type="triangle" w="sm" len="med"/>
                  </a:ln>
                </p:spPr>
                <p:txBody>
                  <a:bodyPr/>
                  <a:lstStyle/>
                  <a:p>
                    <a:endParaRPr lang="de-DE" sz="1600"/>
                  </a:p>
                </p:txBody>
              </p:sp>
              <p:sp>
                <p:nvSpPr>
                  <p:cNvPr id="340" name="Line 327"/>
                  <p:cNvSpPr>
                    <a:spLocks noChangeShapeType="1"/>
                  </p:cNvSpPr>
                  <p:nvPr/>
                </p:nvSpPr>
                <p:spPr bwMode="auto">
                  <a:xfrm flipV="1">
                    <a:off x="6456275" y="2835215"/>
                    <a:ext cx="277395" cy="0"/>
                  </a:xfrm>
                  <a:prstGeom prst="line">
                    <a:avLst/>
                  </a:prstGeom>
                  <a:noFill/>
                  <a:ln w="28575">
                    <a:solidFill>
                      <a:srgbClr val="FF0000"/>
                    </a:solidFill>
                    <a:round/>
                    <a:headEnd type="triangle" w="med" len="med"/>
                    <a:tailEnd type="none" w="sm" len="med"/>
                  </a:ln>
                </p:spPr>
                <p:txBody>
                  <a:bodyPr/>
                  <a:lstStyle/>
                  <a:p>
                    <a:endParaRPr lang="de-DE" sz="1600"/>
                  </a:p>
                </p:txBody>
              </p:sp>
            </p:grpSp>
            <p:sp>
              <p:nvSpPr>
                <p:cNvPr id="221" name="Rectangle 317"/>
                <p:cNvSpPr>
                  <a:spLocks noChangeArrowheads="1"/>
                </p:cNvSpPr>
                <p:nvPr/>
              </p:nvSpPr>
              <p:spPr bwMode="auto">
                <a:xfrm>
                  <a:off x="6337100" y="3058531"/>
                  <a:ext cx="2323006" cy="380607"/>
                </a:xfrm>
                <a:prstGeom prst="rect">
                  <a:avLst/>
                </a:prstGeom>
                <a:solidFill>
                  <a:srgbClr val="F4C2F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 anchorCtr="1"/>
                <a:lstStyle/>
                <a:p>
                  <a:pPr algn="ctr"/>
                  <a:r>
                    <a:rPr lang="en-US" sz="1100" b="1" dirty="0" smtClean="0">
                      <a:latin typeface="Arial" pitchFamily="34" charset="0"/>
                      <a:cs typeface="Arial" pitchFamily="34" charset="0"/>
                    </a:rPr>
                    <a:t>Custom Domains via</a:t>
                  </a:r>
                  <a:br>
                    <a:rPr lang="en-US" sz="1100" b="1" dirty="0" smtClean="0">
                      <a:latin typeface="Arial" pitchFamily="34" charset="0"/>
                      <a:cs typeface="Arial" pitchFamily="34" charset="0"/>
                    </a:rPr>
                  </a:br>
                  <a:r>
                    <a:rPr lang="en-US" sz="1100" b="1" dirty="0" smtClean="0">
                      <a:latin typeface="Arial" pitchFamily="34" charset="0"/>
                      <a:cs typeface="Arial" pitchFamily="34" charset="0"/>
                    </a:rPr>
                    <a:t>Simscape Language</a:t>
                  </a:r>
                  <a:endParaRPr lang="de-DE" sz="1100" b="1" dirty="0">
                    <a:latin typeface="Arial" pitchFamily="34" charset="0"/>
                    <a:cs typeface="Arial" pitchFamily="34" charset="0"/>
                  </a:endParaRPr>
                </a:p>
              </p:txBody>
            </p:sp>
          </p:grpSp>
          <p:grpSp>
            <p:nvGrpSpPr>
              <p:cNvPr id="162" name="Gruppieren 111"/>
              <p:cNvGrpSpPr/>
              <p:nvPr/>
            </p:nvGrpSpPr>
            <p:grpSpPr>
              <a:xfrm>
                <a:off x="7090179" y="2602142"/>
                <a:ext cx="761214" cy="761214"/>
                <a:chOff x="7103284" y="2274073"/>
                <a:chExt cx="761214" cy="761214"/>
              </a:xfrm>
            </p:grpSpPr>
            <p:sp>
              <p:nvSpPr>
                <p:cNvPr id="202" name="Rectangle 317"/>
                <p:cNvSpPr>
                  <a:spLocks noChangeArrowheads="1"/>
                </p:cNvSpPr>
                <p:nvPr/>
              </p:nvSpPr>
              <p:spPr bwMode="auto">
                <a:xfrm>
                  <a:off x="7103284" y="2274073"/>
                  <a:ext cx="761214" cy="761214"/>
                </a:xfrm>
                <a:prstGeom prst="rect">
                  <a:avLst/>
                </a:prstGeom>
                <a:solidFill>
                  <a:schemeClr val="bg1">
                    <a:lumMod val="85000"/>
                  </a:schemeClr>
                </a:solidFill>
                <a:ln w="9525" algn="ctr">
                  <a:solidFill>
                    <a:srgbClr val="0066FF"/>
                  </a:solidFill>
                  <a:miter lim="800000"/>
                  <a:headEnd/>
                  <a:tailEnd/>
                </a:ln>
                <a:effectLst>
                  <a:outerShdw blurRad="50800" dist="38100" dir="2700000" algn="tl" rotWithShape="0">
                    <a:prstClr val="black">
                      <a:alpha val="40000"/>
                    </a:prstClr>
                  </a:outerShdw>
                </a:effectLst>
              </p:spPr>
              <p:txBody>
                <a:bodyPr wrap="none" anchorCtr="1"/>
                <a:lstStyle/>
                <a:p>
                  <a:pPr algn="ctr"/>
                  <a:r>
                    <a:rPr lang="en-US" sz="1100" b="1" dirty="0" smtClean="0">
                      <a:latin typeface="Arial" pitchFamily="34" charset="0"/>
                      <a:cs typeface="Arial" pitchFamily="34" charset="0"/>
                    </a:rPr>
                    <a:t>Pneumatic</a:t>
                  </a:r>
                  <a:endParaRPr lang="de-DE" sz="1100" b="1" dirty="0">
                    <a:latin typeface="Arial" pitchFamily="34" charset="0"/>
                    <a:cs typeface="Arial" pitchFamily="34" charset="0"/>
                  </a:endParaRPr>
                </a:p>
              </p:txBody>
            </p:sp>
            <p:grpSp>
              <p:nvGrpSpPr>
                <p:cNvPr id="203" name="Group 293"/>
                <p:cNvGrpSpPr>
                  <a:grpSpLocks/>
                </p:cNvGrpSpPr>
                <p:nvPr/>
              </p:nvGrpSpPr>
              <p:grpSpPr bwMode="auto">
                <a:xfrm>
                  <a:off x="7155345" y="2581000"/>
                  <a:ext cx="682089" cy="362872"/>
                  <a:chOff x="2158" y="3698"/>
                  <a:chExt cx="500" cy="266"/>
                </a:xfrm>
              </p:grpSpPr>
              <p:sp>
                <p:nvSpPr>
                  <p:cNvPr id="204" name="Rectangle 294"/>
                  <p:cNvSpPr>
                    <a:spLocks noChangeArrowheads="1"/>
                  </p:cNvSpPr>
                  <p:nvPr/>
                </p:nvSpPr>
                <p:spPr bwMode="auto">
                  <a:xfrm>
                    <a:off x="2160" y="3698"/>
                    <a:ext cx="402" cy="160"/>
                  </a:xfrm>
                  <a:prstGeom prst="rect">
                    <a:avLst/>
                  </a:prstGeom>
                  <a:solidFill>
                    <a:srgbClr val="0033CC"/>
                  </a:solidFill>
                  <a:ln w="38100">
                    <a:solidFill>
                      <a:schemeClr val="tx1"/>
                    </a:solidFill>
                    <a:miter lim="800000"/>
                    <a:headEnd/>
                    <a:tailEnd/>
                  </a:ln>
                </p:spPr>
                <p:txBody>
                  <a:bodyPr wrap="none" anchor="ctr"/>
                  <a:lstStyle/>
                  <a:p>
                    <a:endParaRPr lang="de-DE" sz="1600"/>
                  </a:p>
                </p:txBody>
              </p:sp>
              <p:sp>
                <p:nvSpPr>
                  <p:cNvPr id="207" name="Rectangle 295"/>
                  <p:cNvSpPr>
                    <a:spLocks noChangeArrowheads="1"/>
                  </p:cNvSpPr>
                  <p:nvPr/>
                </p:nvSpPr>
                <p:spPr bwMode="auto">
                  <a:xfrm>
                    <a:off x="2158" y="3698"/>
                    <a:ext cx="402" cy="160"/>
                  </a:xfrm>
                  <a:prstGeom prst="rect">
                    <a:avLst/>
                  </a:prstGeom>
                  <a:gradFill rotWithShape="1">
                    <a:gsLst>
                      <a:gs pos="17000">
                        <a:srgbClr val="76393B"/>
                      </a:gs>
                      <a:gs pos="50000">
                        <a:srgbClr val="B2B2B2"/>
                      </a:gs>
                      <a:gs pos="83000">
                        <a:srgbClr val="76393B"/>
                      </a:gs>
                    </a:gsLst>
                    <a:lin ang="5400000" scaled="1"/>
                  </a:gradFill>
                  <a:ln w="38100">
                    <a:solidFill>
                      <a:schemeClr val="tx1"/>
                    </a:solidFill>
                    <a:miter lim="800000"/>
                    <a:headEnd/>
                    <a:tailEnd/>
                  </a:ln>
                </p:spPr>
                <p:txBody>
                  <a:bodyPr wrap="none" anchor="ctr"/>
                  <a:lstStyle/>
                  <a:p>
                    <a:endParaRPr lang="de-DE" sz="1600"/>
                  </a:p>
                </p:txBody>
              </p:sp>
              <p:sp>
                <p:nvSpPr>
                  <p:cNvPr id="208" name="Rectangle 296"/>
                  <p:cNvSpPr>
                    <a:spLocks noChangeArrowheads="1"/>
                  </p:cNvSpPr>
                  <p:nvPr/>
                </p:nvSpPr>
                <p:spPr bwMode="auto">
                  <a:xfrm>
                    <a:off x="2353" y="3698"/>
                    <a:ext cx="253" cy="160"/>
                  </a:xfrm>
                  <a:prstGeom prst="rect">
                    <a:avLst/>
                  </a:prstGeom>
                  <a:gradFill rotWithShape="1">
                    <a:gsLst>
                      <a:gs pos="17000">
                        <a:srgbClr val="002F76"/>
                      </a:gs>
                      <a:gs pos="50000">
                        <a:srgbClr val="B2B2B2"/>
                      </a:gs>
                      <a:gs pos="83000">
                        <a:srgbClr val="002F76"/>
                      </a:gs>
                    </a:gsLst>
                    <a:lin ang="5400000" scaled="1"/>
                  </a:gradFill>
                  <a:ln w="38100">
                    <a:solidFill>
                      <a:schemeClr val="tx1"/>
                    </a:solidFill>
                    <a:miter lim="800000"/>
                    <a:headEnd/>
                    <a:tailEnd/>
                  </a:ln>
                </p:spPr>
                <p:txBody>
                  <a:bodyPr wrap="none" anchor="ctr"/>
                  <a:lstStyle/>
                  <a:p>
                    <a:endParaRPr lang="de-DE" sz="1600"/>
                  </a:p>
                </p:txBody>
              </p:sp>
              <p:sp>
                <p:nvSpPr>
                  <p:cNvPr id="209" name="Rectangle 297"/>
                  <p:cNvSpPr>
                    <a:spLocks noChangeArrowheads="1"/>
                  </p:cNvSpPr>
                  <p:nvPr/>
                </p:nvSpPr>
                <p:spPr bwMode="auto">
                  <a:xfrm>
                    <a:off x="2375" y="3762"/>
                    <a:ext cx="283" cy="32"/>
                  </a:xfrm>
                  <a:prstGeom prst="rect">
                    <a:avLst/>
                  </a:prstGeom>
                  <a:solidFill>
                    <a:srgbClr val="808080"/>
                  </a:solidFill>
                  <a:ln w="9525">
                    <a:solidFill>
                      <a:schemeClr val="tx1"/>
                    </a:solidFill>
                    <a:miter lim="800000"/>
                    <a:headEnd/>
                    <a:tailEnd/>
                  </a:ln>
                </p:spPr>
                <p:txBody>
                  <a:bodyPr wrap="none" anchor="ctr"/>
                  <a:lstStyle/>
                  <a:p>
                    <a:pPr algn="ctr"/>
                    <a:endParaRPr lang="de-DE" sz="900">
                      <a:latin typeface="Times New Roman" pitchFamily="18" charset="0"/>
                    </a:endParaRPr>
                  </a:p>
                </p:txBody>
              </p:sp>
              <p:sp>
                <p:nvSpPr>
                  <p:cNvPr id="210" name="Line 298"/>
                  <p:cNvSpPr>
                    <a:spLocks noChangeShapeType="1"/>
                  </p:cNvSpPr>
                  <p:nvPr/>
                </p:nvSpPr>
                <p:spPr bwMode="auto">
                  <a:xfrm>
                    <a:off x="2188" y="3845"/>
                    <a:ext cx="0" cy="119"/>
                  </a:xfrm>
                  <a:prstGeom prst="line">
                    <a:avLst/>
                  </a:prstGeom>
                  <a:noFill/>
                  <a:ln w="57150">
                    <a:solidFill>
                      <a:srgbClr val="76393B"/>
                    </a:solidFill>
                    <a:round/>
                    <a:headEnd/>
                    <a:tailEnd/>
                  </a:ln>
                </p:spPr>
                <p:txBody>
                  <a:bodyPr/>
                  <a:lstStyle/>
                  <a:p>
                    <a:endParaRPr lang="de-DE" sz="1600"/>
                  </a:p>
                </p:txBody>
              </p:sp>
              <p:sp>
                <p:nvSpPr>
                  <p:cNvPr id="216" name="Line 299"/>
                  <p:cNvSpPr>
                    <a:spLocks noChangeShapeType="1"/>
                  </p:cNvSpPr>
                  <p:nvPr/>
                </p:nvSpPr>
                <p:spPr bwMode="auto">
                  <a:xfrm>
                    <a:off x="2574" y="3845"/>
                    <a:ext cx="0" cy="119"/>
                  </a:xfrm>
                  <a:prstGeom prst="line">
                    <a:avLst/>
                  </a:prstGeom>
                  <a:noFill/>
                  <a:ln w="57150">
                    <a:solidFill>
                      <a:srgbClr val="002F76"/>
                    </a:solidFill>
                    <a:round/>
                    <a:headEnd/>
                    <a:tailEnd/>
                  </a:ln>
                </p:spPr>
                <p:txBody>
                  <a:bodyPr/>
                  <a:lstStyle/>
                  <a:p>
                    <a:endParaRPr lang="de-DE" sz="1600"/>
                  </a:p>
                </p:txBody>
              </p:sp>
              <p:sp>
                <p:nvSpPr>
                  <p:cNvPr id="218" name="Rectangle 300"/>
                  <p:cNvSpPr>
                    <a:spLocks noChangeArrowheads="1"/>
                  </p:cNvSpPr>
                  <p:nvPr/>
                </p:nvSpPr>
                <p:spPr bwMode="auto">
                  <a:xfrm>
                    <a:off x="2338" y="3704"/>
                    <a:ext cx="82" cy="147"/>
                  </a:xfrm>
                  <a:prstGeom prst="rect">
                    <a:avLst/>
                  </a:prstGeom>
                  <a:gradFill rotWithShape="1">
                    <a:gsLst>
                      <a:gs pos="0">
                        <a:schemeClr val="tx1"/>
                      </a:gs>
                      <a:gs pos="50000">
                        <a:schemeClr val="tx1">
                          <a:gamma/>
                          <a:tint val="35294"/>
                          <a:invGamma/>
                        </a:schemeClr>
                      </a:gs>
                      <a:gs pos="100000">
                        <a:schemeClr val="tx1"/>
                      </a:gs>
                    </a:gsLst>
                    <a:lin ang="5400000" scaled="1"/>
                  </a:gradFill>
                  <a:ln w="9525">
                    <a:solidFill>
                      <a:schemeClr val="tx1"/>
                    </a:solidFill>
                    <a:miter lim="800000"/>
                    <a:headEnd/>
                    <a:tailEnd/>
                  </a:ln>
                  <a:effectLst/>
                </p:spPr>
                <p:txBody>
                  <a:bodyPr wrap="none" anchor="ctr"/>
                  <a:lstStyle/>
                  <a:p>
                    <a:pPr>
                      <a:defRPr/>
                    </a:pPr>
                    <a:endParaRPr lang="de-DE" sz="1600"/>
                  </a:p>
                </p:txBody>
              </p:sp>
            </p:grpSp>
          </p:grpSp>
          <p:grpSp>
            <p:nvGrpSpPr>
              <p:cNvPr id="163" name="Gruppieren 138"/>
              <p:cNvGrpSpPr/>
              <p:nvPr/>
            </p:nvGrpSpPr>
            <p:grpSpPr>
              <a:xfrm>
                <a:off x="7871558" y="2602901"/>
                <a:ext cx="761215" cy="761214"/>
                <a:chOff x="7874437" y="2274370"/>
                <a:chExt cx="761215" cy="761214"/>
              </a:xfrm>
            </p:grpSpPr>
            <p:sp>
              <p:nvSpPr>
                <p:cNvPr id="164" name="Rectangle 313"/>
                <p:cNvSpPr>
                  <a:spLocks noChangeArrowheads="1"/>
                </p:cNvSpPr>
                <p:nvPr/>
              </p:nvSpPr>
              <p:spPr bwMode="auto">
                <a:xfrm>
                  <a:off x="7874437" y="2274370"/>
                  <a:ext cx="761215" cy="761214"/>
                </a:xfrm>
                <a:prstGeom prst="rect">
                  <a:avLst/>
                </a:prstGeom>
                <a:solidFill>
                  <a:srgbClr val="0DFFFF"/>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1"/>
                <a:lstStyle/>
                <a:p>
                  <a:pPr algn="ctr"/>
                  <a:r>
                    <a:rPr lang="en-US" sz="1100" b="1" dirty="0" smtClean="0">
                      <a:latin typeface="Arial" pitchFamily="34" charset="0"/>
                      <a:cs typeface="Arial" pitchFamily="34" charset="0"/>
                    </a:rPr>
                    <a:t>Magnetic</a:t>
                  </a:r>
                  <a:endParaRPr lang="de-DE" sz="1100" b="1" dirty="0">
                    <a:latin typeface="Arial" pitchFamily="34" charset="0"/>
                    <a:cs typeface="Arial" pitchFamily="34" charset="0"/>
                  </a:endParaRPr>
                </a:p>
              </p:txBody>
            </p:sp>
            <p:grpSp>
              <p:nvGrpSpPr>
                <p:cNvPr id="165" name="Gruppieren 137"/>
                <p:cNvGrpSpPr/>
                <p:nvPr/>
              </p:nvGrpSpPr>
              <p:grpSpPr>
                <a:xfrm>
                  <a:off x="7877172" y="2514603"/>
                  <a:ext cx="752476" cy="497900"/>
                  <a:chOff x="7877172" y="2514603"/>
                  <a:chExt cx="752476" cy="497900"/>
                </a:xfrm>
              </p:grpSpPr>
              <p:grpSp>
                <p:nvGrpSpPr>
                  <p:cNvPr id="166" name="Gruppieren 136"/>
                  <p:cNvGrpSpPr/>
                  <p:nvPr/>
                </p:nvGrpSpPr>
                <p:grpSpPr>
                  <a:xfrm>
                    <a:off x="7934325" y="2590804"/>
                    <a:ext cx="623888" cy="330686"/>
                    <a:chOff x="7934325" y="2539214"/>
                    <a:chExt cx="623888" cy="386235"/>
                  </a:xfrm>
                </p:grpSpPr>
                <p:grpSp>
                  <p:nvGrpSpPr>
                    <p:cNvPr id="189" name="Gruppieren 117"/>
                    <p:cNvGrpSpPr/>
                    <p:nvPr/>
                  </p:nvGrpSpPr>
                  <p:grpSpPr>
                    <a:xfrm>
                      <a:off x="7934325" y="2539214"/>
                      <a:ext cx="623888" cy="362422"/>
                      <a:chOff x="7939088" y="1478432"/>
                      <a:chExt cx="623888" cy="417043"/>
                    </a:xfrm>
                  </p:grpSpPr>
                  <p:sp>
                    <p:nvSpPr>
                      <p:cNvPr id="198" name="Bogen 197"/>
                      <p:cNvSpPr/>
                      <p:nvPr/>
                    </p:nvSpPr>
                    <p:spPr bwMode="auto">
                      <a:xfrm>
                        <a:off x="7939088" y="1504949"/>
                        <a:ext cx="623888" cy="390526"/>
                      </a:xfrm>
                      <a:prstGeom prst="arc">
                        <a:avLst>
                          <a:gd name="adj1" fmla="val 10800000"/>
                          <a:gd name="adj2" fmla="val 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01" name="Gleichschenkliges Dreieck 200"/>
                      <p:cNvSpPr/>
                      <p:nvPr/>
                    </p:nvSpPr>
                    <p:spPr bwMode="auto">
                      <a:xfrm rot="5400000">
                        <a:off x="8238134" y="1482090"/>
                        <a:ext cx="53036" cy="45720"/>
                      </a:xfrm>
                      <a:prstGeom prst="triangl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grpSp>
                  <p:nvGrpSpPr>
                    <p:cNvPr id="195" name="Gruppieren 128"/>
                    <p:cNvGrpSpPr/>
                    <p:nvPr/>
                  </p:nvGrpSpPr>
                  <p:grpSpPr>
                    <a:xfrm flipV="1">
                      <a:off x="7934325" y="2563027"/>
                      <a:ext cx="623888" cy="362422"/>
                      <a:chOff x="7939088" y="1478432"/>
                      <a:chExt cx="623888" cy="417043"/>
                    </a:xfrm>
                  </p:grpSpPr>
                  <p:sp>
                    <p:nvSpPr>
                      <p:cNvPr id="196" name="Bogen 195"/>
                      <p:cNvSpPr/>
                      <p:nvPr/>
                    </p:nvSpPr>
                    <p:spPr bwMode="auto">
                      <a:xfrm>
                        <a:off x="7939088" y="1504949"/>
                        <a:ext cx="623888" cy="390526"/>
                      </a:xfrm>
                      <a:prstGeom prst="arc">
                        <a:avLst>
                          <a:gd name="adj1" fmla="val 10800000"/>
                          <a:gd name="adj2" fmla="val 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97" name="Gleichschenkliges Dreieck 196"/>
                      <p:cNvSpPr/>
                      <p:nvPr/>
                    </p:nvSpPr>
                    <p:spPr bwMode="auto">
                      <a:xfrm rot="5400000">
                        <a:off x="8238134" y="1482090"/>
                        <a:ext cx="53036" cy="45720"/>
                      </a:xfrm>
                      <a:prstGeom prst="triangl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grpSp>
              <p:grpSp>
                <p:nvGrpSpPr>
                  <p:cNvPr id="167" name="Gruppieren 135"/>
                  <p:cNvGrpSpPr/>
                  <p:nvPr/>
                </p:nvGrpSpPr>
                <p:grpSpPr>
                  <a:xfrm>
                    <a:off x="7937469" y="2514603"/>
                    <a:ext cx="623888" cy="497900"/>
                    <a:chOff x="7937469" y="2440999"/>
                    <a:chExt cx="623888" cy="597478"/>
                  </a:xfrm>
                </p:grpSpPr>
                <p:grpSp>
                  <p:nvGrpSpPr>
                    <p:cNvPr id="174" name="Gruppieren 118"/>
                    <p:cNvGrpSpPr/>
                    <p:nvPr/>
                  </p:nvGrpSpPr>
                  <p:grpSpPr>
                    <a:xfrm>
                      <a:off x="7937469" y="2440999"/>
                      <a:ext cx="623888" cy="573665"/>
                      <a:chOff x="7939088" y="1367712"/>
                      <a:chExt cx="623888" cy="527763"/>
                    </a:xfrm>
                  </p:grpSpPr>
                  <p:sp>
                    <p:nvSpPr>
                      <p:cNvPr id="178" name="Bogen 177"/>
                      <p:cNvSpPr/>
                      <p:nvPr/>
                    </p:nvSpPr>
                    <p:spPr bwMode="auto">
                      <a:xfrm>
                        <a:off x="7939088" y="1396210"/>
                        <a:ext cx="623888" cy="499265"/>
                      </a:xfrm>
                      <a:prstGeom prst="arc">
                        <a:avLst>
                          <a:gd name="adj1" fmla="val 10800000"/>
                          <a:gd name="adj2" fmla="val 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79" name="Gleichschenkliges Dreieck 178"/>
                      <p:cNvSpPr/>
                      <p:nvPr/>
                    </p:nvSpPr>
                    <p:spPr bwMode="auto">
                      <a:xfrm rot="5400000">
                        <a:off x="8238134" y="1371370"/>
                        <a:ext cx="53036" cy="45720"/>
                      </a:xfrm>
                      <a:prstGeom prst="triangl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grpSp>
                  <p:nvGrpSpPr>
                    <p:cNvPr id="175" name="Gruppieren 131"/>
                    <p:cNvGrpSpPr/>
                    <p:nvPr/>
                  </p:nvGrpSpPr>
                  <p:grpSpPr>
                    <a:xfrm flipV="1">
                      <a:off x="7937469" y="2464812"/>
                      <a:ext cx="623888" cy="573665"/>
                      <a:chOff x="7939088" y="1367712"/>
                      <a:chExt cx="623888" cy="527763"/>
                    </a:xfrm>
                  </p:grpSpPr>
                  <p:sp>
                    <p:nvSpPr>
                      <p:cNvPr id="176" name="Bogen 175"/>
                      <p:cNvSpPr/>
                      <p:nvPr/>
                    </p:nvSpPr>
                    <p:spPr bwMode="auto">
                      <a:xfrm>
                        <a:off x="7939088" y="1396210"/>
                        <a:ext cx="623888" cy="499265"/>
                      </a:xfrm>
                      <a:prstGeom prst="arc">
                        <a:avLst>
                          <a:gd name="adj1" fmla="val 10800000"/>
                          <a:gd name="adj2" fmla="val 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77" name="Gleichschenkliges Dreieck 176"/>
                      <p:cNvSpPr/>
                      <p:nvPr/>
                    </p:nvSpPr>
                    <p:spPr bwMode="auto">
                      <a:xfrm rot="5400000">
                        <a:off x="8238134" y="1371370"/>
                        <a:ext cx="53036" cy="45720"/>
                      </a:xfrm>
                      <a:prstGeom prst="triangl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grpSp>
              <p:grpSp>
                <p:nvGrpSpPr>
                  <p:cNvPr id="168" name="Gruppieren 122"/>
                  <p:cNvGrpSpPr/>
                  <p:nvPr/>
                </p:nvGrpSpPr>
                <p:grpSpPr>
                  <a:xfrm>
                    <a:off x="7877172" y="2619378"/>
                    <a:ext cx="752476" cy="276999"/>
                    <a:chOff x="7881935" y="1643063"/>
                    <a:chExt cx="752476" cy="276999"/>
                  </a:xfrm>
                </p:grpSpPr>
                <p:grpSp>
                  <p:nvGrpSpPr>
                    <p:cNvPr id="169" name="Gruppieren 113"/>
                    <p:cNvGrpSpPr/>
                    <p:nvPr/>
                  </p:nvGrpSpPr>
                  <p:grpSpPr>
                    <a:xfrm rot="10800000">
                      <a:off x="7934325" y="1700213"/>
                      <a:ext cx="640080" cy="171450"/>
                      <a:chOff x="7315200" y="685800"/>
                      <a:chExt cx="640080" cy="171450"/>
                    </a:xfrm>
                  </p:grpSpPr>
                  <p:sp>
                    <p:nvSpPr>
                      <p:cNvPr id="172" name="Rechteck 171"/>
                      <p:cNvSpPr/>
                      <p:nvPr/>
                    </p:nvSpPr>
                    <p:spPr bwMode="auto">
                      <a:xfrm>
                        <a:off x="7315200" y="685800"/>
                        <a:ext cx="640080" cy="17145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73" name="Rechteck 172"/>
                      <p:cNvSpPr/>
                      <p:nvPr/>
                    </p:nvSpPr>
                    <p:spPr bwMode="auto">
                      <a:xfrm>
                        <a:off x="7634289" y="685800"/>
                        <a:ext cx="320040" cy="17145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sp>
                  <p:nvSpPr>
                    <p:cNvPr id="170" name="Textfeld 169"/>
                    <p:cNvSpPr txBox="1"/>
                    <p:nvPr/>
                  </p:nvSpPr>
                  <p:spPr>
                    <a:xfrm>
                      <a:off x="7881935" y="1643063"/>
                      <a:ext cx="295274" cy="276999"/>
                    </a:xfrm>
                    <a:prstGeom prst="rect">
                      <a:avLst/>
                    </a:prstGeom>
                    <a:noFill/>
                  </p:spPr>
                  <p:txBody>
                    <a:bodyPr wrap="none" rtlCol="0">
                      <a:spAutoFit/>
                    </a:bodyPr>
                    <a:lstStyle/>
                    <a:p>
                      <a:r>
                        <a:rPr lang="de-DE" sz="1200" dirty="0" smtClean="0"/>
                        <a:t>N</a:t>
                      </a:r>
                      <a:endParaRPr lang="de-DE" sz="1200" dirty="0"/>
                    </a:p>
                  </p:txBody>
                </p:sp>
                <p:sp>
                  <p:nvSpPr>
                    <p:cNvPr id="171" name="Textfeld 170"/>
                    <p:cNvSpPr txBox="1"/>
                    <p:nvPr/>
                  </p:nvSpPr>
                  <p:spPr>
                    <a:xfrm>
                      <a:off x="8339137" y="1643063"/>
                      <a:ext cx="295274" cy="276999"/>
                    </a:xfrm>
                    <a:prstGeom prst="rect">
                      <a:avLst/>
                    </a:prstGeom>
                    <a:noFill/>
                  </p:spPr>
                  <p:txBody>
                    <a:bodyPr wrap="none" rtlCol="0">
                      <a:spAutoFit/>
                    </a:bodyPr>
                    <a:lstStyle/>
                    <a:p>
                      <a:r>
                        <a:rPr lang="de-DE" sz="1200" dirty="0" smtClean="0"/>
                        <a:t>S</a:t>
                      </a:r>
                      <a:endParaRPr lang="de-DE" sz="1200" dirty="0"/>
                    </a:p>
                  </p:txBody>
                </p:sp>
              </p:grpSp>
            </p:grpSp>
          </p:grpSp>
        </p:grpSp>
      </p:grpSp>
      <p:pic>
        <p:nvPicPr>
          <p:cNvPr id="25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768" y="5032969"/>
            <a:ext cx="3482975" cy="1600200"/>
          </a:xfrm>
          <a:prstGeom prst="rect">
            <a:avLst/>
          </a:prstGeom>
          <a:solidFill>
            <a:schemeClr val="bg1"/>
          </a:solidFill>
          <a:ln>
            <a:solidFill>
              <a:srgbClr val="C0C0C0"/>
            </a:solidFill>
          </a:ln>
          <a:effectLst>
            <a:outerShdw blurRad="50800" dist="38100" dir="2700000" algn="tl" rotWithShape="0">
              <a:prstClr val="black">
                <a:alpha val="40000"/>
              </a:prstClr>
            </a:outerShdw>
          </a:effectLst>
          <a:extLst/>
        </p:spPr>
      </p:pic>
      <p:grpSp>
        <p:nvGrpSpPr>
          <p:cNvPr id="253" name="Gruppieren 252"/>
          <p:cNvGrpSpPr/>
          <p:nvPr/>
        </p:nvGrpSpPr>
        <p:grpSpPr>
          <a:xfrm>
            <a:off x="6252916" y="3722168"/>
            <a:ext cx="2069918" cy="1461398"/>
            <a:chOff x="1402984" y="3984403"/>
            <a:chExt cx="2069918" cy="1461398"/>
          </a:xfrm>
        </p:grpSpPr>
        <p:grpSp>
          <p:nvGrpSpPr>
            <p:cNvPr id="254" name="Gruppieren 253"/>
            <p:cNvGrpSpPr/>
            <p:nvPr/>
          </p:nvGrpSpPr>
          <p:grpSpPr>
            <a:xfrm>
              <a:off x="1402984" y="4303710"/>
              <a:ext cx="2069918" cy="806002"/>
              <a:chOff x="1592263" y="3648075"/>
              <a:chExt cx="1906588" cy="787539"/>
            </a:xfrm>
          </p:grpSpPr>
          <p:sp>
            <p:nvSpPr>
              <p:cNvPr id="263" name="Rectangle 45" descr="Diagonal weit nach oben"/>
              <p:cNvSpPr>
                <a:spLocks noChangeArrowheads="1"/>
              </p:cNvSpPr>
              <p:nvPr/>
            </p:nvSpPr>
            <p:spPr bwMode="auto">
              <a:xfrm flipV="1">
                <a:off x="1592263" y="3648075"/>
                <a:ext cx="1906588" cy="785813"/>
              </a:xfrm>
              <a:prstGeom prst="rect">
                <a:avLst/>
              </a:prstGeom>
              <a:solidFill>
                <a:srgbClr val="DDDDDD"/>
              </a:solidFill>
              <a:ln w="6350">
                <a:solidFill>
                  <a:schemeClr val="tx1"/>
                </a:solidFill>
                <a:miter lim="800000"/>
                <a:headEnd/>
                <a:tailEnd/>
              </a:ln>
              <a:effectLst>
                <a:outerShdw blurRad="50800" dist="38100" dir="2700000" algn="tl" rotWithShape="0">
                  <a:prstClr val="black">
                    <a:alpha val="40000"/>
                  </a:prstClr>
                </a:outerShdw>
              </a:effectLst>
            </p:spPr>
            <p:txBody>
              <a:bodyPr wrap="none" anchor="ctr"/>
              <a:lstStyle/>
              <a:p>
                <a:endParaRPr lang="de-DE"/>
              </a:p>
            </p:txBody>
          </p:sp>
          <p:sp>
            <p:nvSpPr>
              <p:cNvPr id="264" name="Rectangle 47"/>
              <p:cNvSpPr>
                <a:spLocks noChangeArrowheads="1"/>
              </p:cNvSpPr>
              <p:nvPr/>
            </p:nvSpPr>
            <p:spPr bwMode="auto">
              <a:xfrm>
                <a:off x="2508251" y="4257676"/>
                <a:ext cx="92075" cy="176213"/>
              </a:xfrm>
              <a:prstGeom prst="rect">
                <a:avLst/>
              </a:prstGeom>
              <a:solidFill>
                <a:schemeClr val="accent1"/>
              </a:solidFill>
              <a:ln w="9525">
                <a:solidFill>
                  <a:schemeClr val="tx1"/>
                </a:solidFill>
                <a:miter lim="800000"/>
                <a:headEnd/>
                <a:tailEnd/>
              </a:ln>
            </p:spPr>
            <p:txBody>
              <a:bodyPr wrap="none" anchor="ctr"/>
              <a:lstStyle/>
              <a:p>
                <a:pPr algn="ctr"/>
                <a:endParaRPr lang="de-DE" sz="1000" u="none">
                  <a:latin typeface="Times New Roman" pitchFamily="18" charset="0"/>
                </a:endParaRPr>
              </a:p>
            </p:txBody>
          </p:sp>
          <p:sp>
            <p:nvSpPr>
              <p:cNvPr id="265" name="Rectangle 49"/>
              <p:cNvSpPr>
                <a:spLocks noChangeArrowheads="1"/>
              </p:cNvSpPr>
              <p:nvPr/>
            </p:nvSpPr>
            <p:spPr bwMode="auto">
              <a:xfrm>
                <a:off x="2149476" y="3648076"/>
                <a:ext cx="92075" cy="166687"/>
              </a:xfrm>
              <a:prstGeom prst="rect">
                <a:avLst/>
              </a:prstGeom>
              <a:solidFill>
                <a:srgbClr val="080808"/>
              </a:solidFill>
              <a:ln w="9525">
                <a:noFill/>
                <a:miter lim="800000"/>
                <a:headEnd/>
                <a:tailEnd/>
              </a:ln>
            </p:spPr>
            <p:txBody>
              <a:bodyPr wrap="none" anchor="ctr"/>
              <a:lstStyle/>
              <a:p>
                <a:pPr algn="ctr"/>
                <a:endParaRPr lang="de-DE" sz="1000" u="none">
                  <a:latin typeface="Times New Roman" pitchFamily="18" charset="0"/>
                </a:endParaRPr>
              </a:p>
            </p:txBody>
          </p:sp>
          <p:sp>
            <p:nvSpPr>
              <p:cNvPr id="266" name="Rectangle 50"/>
              <p:cNvSpPr>
                <a:spLocks noChangeArrowheads="1"/>
              </p:cNvSpPr>
              <p:nvPr/>
            </p:nvSpPr>
            <p:spPr bwMode="auto">
              <a:xfrm>
                <a:off x="2857501" y="3648076"/>
                <a:ext cx="92075" cy="166688"/>
              </a:xfrm>
              <a:prstGeom prst="rect">
                <a:avLst/>
              </a:prstGeom>
              <a:solidFill>
                <a:srgbClr val="080808"/>
              </a:solidFill>
              <a:ln w="9525">
                <a:noFill/>
                <a:miter lim="800000"/>
                <a:headEnd/>
                <a:tailEnd/>
              </a:ln>
            </p:spPr>
            <p:txBody>
              <a:bodyPr wrap="none" anchor="ctr"/>
              <a:lstStyle/>
              <a:p>
                <a:pPr algn="ctr"/>
                <a:endParaRPr lang="de-DE" sz="1000" u="none">
                  <a:latin typeface="Times New Roman" pitchFamily="18" charset="0"/>
                </a:endParaRPr>
              </a:p>
            </p:txBody>
          </p:sp>
          <p:sp>
            <p:nvSpPr>
              <p:cNvPr id="267" name="Freeform 51"/>
              <p:cNvSpPr>
                <a:spLocks/>
              </p:cNvSpPr>
              <p:nvPr/>
            </p:nvSpPr>
            <p:spPr bwMode="auto">
              <a:xfrm>
                <a:off x="2305051" y="3770314"/>
                <a:ext cx="479425" cy="663575"/>
              </a:xfrm>
              <a:custGeom>
                <a:avLst/>
                <a:gdLst>
                  <a:gd name="T0" fmla="*/ 113 w 312"/>
                  <a:gd name="T1" fmla="*/ 425 h 425"/>
                  <a:gd name="T2" fmla="*/ 113 w 312"/>
                  <a:gd name="T3" fmla="*/ 340 h 425"/>
                  <a:gd name="T4" fmla="*/ 0 w 312"/>
                  <a:gd name="T5" fmla="*/ 340 h 425"/>
                  <a:gd name="T6" fmla="*/ 0 w 312"/>
                  <a:gd name="T7" fmla="*/ 0 h 425"/>
                  <a:gd name="T8" fmla="*/ 312 w 312"/>
                  <a:gd name="T9" fmla="*/ 0 h 425"/>
                  <a:gd name="T10" fmla="*/ 312 w 312"/>
                  <a:gd name="T11" fmla="*/ 340 h 425"/>
                  <a:gd name="T12" fmla="*/ 198 w 312"/>
                  <a:gd name="T13" fmla="*/ 340 h 425"/>
                  <a:gd name="T14" fmla="*/ 198 w 312"/>
                  <a:gd name="T15" fmla="*/ 425 h 425"/>
                  <a:gd name="T16" fmla="*/ 113 w 312"/>
                  <a:gd name="T17" fmla="*/ 425 h 4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2"/>
                  <a:gd name="T28" fmla="*/ 0 h 425"/>
                  <a:gd name="T29" fmla="*/ 312 w 312"/>
                  <a:gd name="T30" fmla="*/ 425 h 4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2" h="425">
                    <a:moveTo>
                      <a:pt x="113" y="425"/>
                    </a:moveTo>
                    <a:lnTo>
                      <a:pt x="113" y="340"/>
                    </a:lnTo>
                    <a:lnTo>
                      <a:pt x="0" y="340"/>
                    </a:lnTo>
                    <a:lnTo>
                      <a:pt x="0" y="0"/>
                    </a:lnTo>
                    <a:lnTo>
                      <a:pt x="312" y="0"/>
                    </a:lnTo>
                    <a:lnTo>
                      <a:pt x="312" y="340"/>
                    </a:lnTo>
                    <a:lnTo>
                      <a:pt x="198" y="340"/>
                    </a:lnTo>
                    <a:lnTo>
                      <a:pt x="198" y="425"/>
                    </a:lnTo>
                    <a:lnTo>
                      <a:pt x="113" y="425"/>
                    </a:lnTo>
                    <a:close/>
                  </a:path>
                </a:pathLst>
              </a:custGeom>
              <a:gradFill flip="none" rotWithShape="1">
                <a:gsLst>
                  <a:gs pos="18000">
                    <a:schemeClr val="accent2">
                      <a:lumMod val="75000"/>
                    </a:schemeClr>
                  </a:gs>
                  <a:gs pos="50000">
                    <a:schemeClr val="accent2">
                      <a:lumMod val="40000"/>
                      <a:lumOff val="60000"/>
                    </a:schemeClr>
                  </a:gs>
                  <a:gs pos="100000">
                    <a:schemeClr val="accent2">
                      <a:lumMod val="75000"/>
                    </a:schemeClr>
                  </a:gs>
                </a:gsLst>
                <a:lin ang="16200000" scaled="1"/>
                <a:tileRect/>
              </a:gradFill>
              <a:ln w="9525">
                <a:solidFill>
                  <a:schemeClr val="tx1"/>
                </a:solidFill>
                <a:round/>
                <a:headEnd/>
                <a:tailEnd/>
              </a:ln>
            </p:spPr>
            <p:txBody>
              <a:bodyPr wrap="none" anchor="ctr"/>
              <a:lstStyle/>
              <a:p>
                <a:endParaRPr lang="de-DE"/>
              </a:p>
            </p:txBody>
          </p:sp>
          <p:sp>
            <p:nvSpPr>
              <p:cNvPr id="268" name="Freeform 52"/>
              <p:cNvSpPr>
                <a:spLocks/>
              </p:cNvSpPr>
              <p:nvPr/>
            </p:nvSpPr>
            <p:spPr bwMode="auto">
              <a:xfrm>
                <a:off x="1693863" y="3770313"/>
                <a:ext cx="481013" cy="665301"/>
              </a:xfrm>
              <a:custGeom>
                <a:avLst/>
                <a:gdLst>
                  <a:gd name="T0" fmla="*/ 113 w 312"/>
                  <a:gd name="T1" fmla="*/ 425 h 425"/>
                  <a:gd name="T2" fmla="*/ 113 w 312"/>
                  <a:gd name="T3" fmla="*/ 340 h 425"/>
                  <a:gd name="T4" fmla="*/ 0 w 312"/>
                  <a:gd name="T5" fmla="*/ 340 h 425"/>
                  <a:gd name="T6" fmla="*/ 0 w 312"/>
                  <a:gd name="T7" fmla="*/ 0 h 425"/>
                  <a:gd name="T8" fmla="*/ 312 w 312"/>
                  <a:gd name="T9" fmla="*/ 0 h 425"/>
                  <a:gd name="T10" fmla="*/ 312 w 312"/>
                  <a:gd name="T11" fmla="*/ 340 h 425"/>
                  <a:gd name="T12" fmla="*/ 198 w 312"/>
                  <a:gd name="T13" fmla="*/ 340 h 425"/>
                  <a:gd name="T14" fmla="*/ 198 w 312"/>
                  <a:gd name="T15" fmla="*/ 425 h 425"/>
                  <a:gd name="T16" fmla="*/ 113 w 312"/>
                  <a:gd name="T17" fmla="*/ 425 h 4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2"/>
                  <a:gd name="T28" fmla="*/ 0 h 425"/>
                  <a:gd name="T29" fmla="*/ 312 w 312"/>
                  <a:gd name="T30" fmla="*/ 425 h 425"/>
                  <a:gd name="connsiteX0" fmla="*/ 3622 w 10000"/>
                  <a:gd name="connsiteY0" fmla="*/ 10000 h 10000"/>
                  <a:gd name="connsiteX1" fmla="*/ 3622 w 10000"/>
                  <a:gd name="connsiteY1" fmla="*/ 8000 h 10000"/>
                  <a:gd name="connsiteX2" fmla="*/ 0 w 10000"/>
                  <a:gd name="connsiteY2" fmla="*/ 8000 h 10000"/>
                  <a:gd name="connsiteX3" fmla="*/ 0 w 10000"/>
                  <a:gd name="connsiteY3" fmla="*/ 0 h 10000"/>
                  <a:gd name="connsiteX4" fmla="*/ 10000 w 10000"/>
                  <a:gd name="connsiteY4" fmla="*/ 0 h 10000"/>
                  <a:gd name="connsiteX5" fmla="*/ 10000 w 10000"/>
                  <a:gd name="connsiteY5" fmla="*/ 8000 h 10000"/>
                  <a:gd name="connsiteX6" fmla="*/ 6346 w 10000"/>
                  <a:gd name="connsiteY6" fmla="*/ 8000 h 10000"/>
                  <a:gd name="connsiteX7" fmla="*/ 6293 w 10000"/>
                  <a:gd name="connsiteY7" fmla="*/ 9349 h 10000"/>
                  <a:gd name="connsiteX8" fmla="*/ 3622 w 10000"/>
                  <a:gd name="connsiteY8" fmla="*/ 10000 h 10000"/>
                  <a:gd name="connsiteX0" fmla="*/ 3622 w 10000"/>
                  <a:gd name="connsiteY0" fmla="*/ 9388 h 9388"/>
                  <a:gd name="connsiteX1" fmla="*/ 3622 w 10000"/>
                  <a:gd name="connsiteY1" fmla="*/ 8000 h 9388"/>
                  <a:gd name="connsiteX2" fmla="*/ 0 w 10000"/>
                  <a:gd name="connsiteY2" fmla="*/ 8000 h 9388"/>
                  <a:gd name="connsiteX3" fmla="*/ 0 w 10000"/>
                  <a:gd name="connsiteY3" fmla="*/ 0 h 9388"/>
                  <a:gd name="connsiteX4" fmla="*/ 10000 w 10000"/>
                  <a:gd name="connsiteY4" fmla="*/ 0 h 9388"/>
                  <a:gd name="connsiteX5" fmla="*/ 10000 w 10000"/>
                  <a:gd name="connsiteY5" fmla="*/ 8000 h 9388"/>
                  <a:gd name="connsiteX6" fmla="*/ 6346 w 10000"/>
                  <a:gd name="connsiteY6" fmla="*/ 8000 h 9388"/>
                  <a:gd name="connsiteX7" fmla="*/ 6293 w 10000"/>
                  <a:gd name="connsiteY7" fmla="*/ 9349 h 9388"/>
                  <a:gd name="connsiteX8" fmla="*/ 3622 w 10000"/>
                  <a:gd name="connsiteY8" fmla="*/ 9388 h 9388"/>
                  <a:gd name="connsiteX0" fmla="*/ 3622 w 10000"/>
                  <a:gd name="connsiteY0" fmla="*/ 10000 h 10080"/>
                  <a:gd name="connsiteX1" fmla="*/ 3622 w 10000"/>
                  <a:gd name="connsiteY1" fmla="*/ 8522 h 10080"/>
                  <a:gd name="connsiteX2" fmla="*/ 0 w 10000"/>
                  <a:gd name="connsiteY2" fmla="*/ 8522 h 10080"/>
                  <a:gd name="connsiteX3" fmla="*/ 0 w 10000"/>
                  <a:gd name="connsiteY3" fmla="*/ 0 h 10080"/>
                  <a:gd name="connsiteX4" fmla="*/ 10000 w 10000"/>
                  <a:gd name="connsiteY4" fmla="*/ 0 h 10080"/>
                  <a:gd name="connsiteX5" fmla="*/ 10000 w 10000"/>
                  <a:gd name="connsiteY5" fmla="*/ 8522 h 10080"/>
                  <a:gd name="connsiteX6" fmla="*/ 6346 w 10000"/>
                  <a:gd name="connsiteY6" fmla="*/ 8522 h 10080"/>
                  <a:gd name="connsiteX7" fmla="*/ 6293 w 10000"/>
                  <a:gd name="connsiteY7" fmla="*/ 10080 h 10080"/>
                  <a:gd name="connsiteX8" fmla="*/ 3622 w 10000"/>
                  <a:gd name="connsiteY8" fmla="*/ 10000 h 10080"/>
                  <a:gd name="connsiteX0" fmla="*/ 3622 w 10000"/>
                  <a:gd name="connsiteY0" fmla="*/ 10000 h 10000"/>
                  <a:gd name="connsiteX1" fmla="*/ 3622 w 10000"/>
                  <a:gd name="connsiteY1" fmla="*/ 8522 h 10000"/>
                  <a:gd name="connsiteX2" fmla="*/ 0 w 10000"/>
                  <a:gd name="connsiteY2" fmla="*/ 8522 h 10000"/>
                  <a:gd name="connsiteX3" fmla="*/ 0 w 10000"/>
                  <a:gd name="connsiteY3" fmla="*/ 0 h 10000"/>
                  <a:gd name="connsiteX4" fmla="*/ 10000 w 10000"/>
                  <a:gd name="connsiteY4" fmla="*/ 0 h 10000"/>
                  <a:gd name="connsiteX5" fmla="*/ 10000 w 10000"/>
                  <a:gd name="connsiteY5" fmla="*/ 8522 h 10000"/>
                  <a:gd name="connsiteX6" fmla="*/ 6346 w 10000"/>
                  <a:gd name="connsiteY6" fmla="*/ 8522 h 10000"/>
                  <a:gd name="connsiteX7" fmla="*/ 6293 w 10000"/>
                  <a:gd name="connsiteY7" fmla="*/ 9958 h 10000"/>
                  <a:gd name="connsiteX8" fmla="*/ 3622 w 10000"/>
                  <a:gd name="connsiteY8" fmla="*/ 10000 h 10000"/>
                  <a:gd name="connsiteX0" fmla="*/ 3622 w 10000"/>
                  <a:gd name="connsiteY0" fmla="*/ 9939 h 9958"/>
                  <a:gd name="connsiteX1" fmla="*/ 3622 w 10000"/>
                  <a:gd name="connsiteY1" fmla="*/ 8522 h 9958"/>
                  <a:gd name="connsiteX2" fmla="*/ 0 w 10000"/>
                  <a:gd name="connsiteY2" fmla="*/ 8522 h 9958"/>
                  <a:gd name="connsiteX3" fmla="*/ 0 w 10000"/>
                  <a:gd name="connsiteY3" fmla="*/ 0 h 9958"/>
                  <a:gd name="connsiteX4" fmla="*/ 10000 w 10000"/>
                  <a:gd name="connsiteY4" fmla="*/ 0 h 9958"/>
                  <a:gd name="connsiteX5" fmla="*/ 10000 w 10000"/>
                  <a:gd name="connsiteY5" fmla="*/ 8522 h 9958"/>
                  <a:gd name="connsiteX6" fmla="*/ 6346 w 10000"/>
                  <a:gd name="connsiteY6" fmla="*/ 8522 h 9958"/>
                  <a:gd name="connsiteX7" fmla="*/ 6293 w 10000"/>
                  <a:gd name="connsiteY7" fmla="*/ 9958 h 9958"/>
                  <a:gd name="connsiteX8" fmla="*/ 3622 w 10000"/>
                  <a:gd name="connsiteY8" fmla="*/ 9939 h 9958"/>
                  <a:gd name="connsiteX0" fmla="*/ 3622 w 10000"/>
                  <a:gd name="connsiteY0" fmla="*/ 9981 h 9981"/>
                  <a:gd name="connsiteX1" fmla="*/ 3622 w 10000"/>
                  <a:gd name="connsiteY1" fmla="*/ 8558 h 9981"/>
                  <a:gd name="connsiteX2" fmla="*/ 0 w 10000"/>
                  <a:gd name="connsiteY2" fmla="*/ 8558 h 9981"/>
                  <a:gd name="connsiteX3" fmla="*/ 0 w 10000"/>
                  <a:gd name="connsiteY3" fmla="*/ 0 h 9981"/>
                  <a:gd name="connsiteX4" fmla="*/ 10000 w 10000"/>
                  <a:gd name="connsiteY4" fmla="*/ 0 h 9981"/>
                  <a:gd name="connsiteX5" fmla="*/ 10000 w 10000"/>
                  <a:gd name="connsiteY5" fmla="*/ 8558 h 9981"/>
                  <a:gd name="connsiteX6" fmla="*/ 6346 w 10000"/>
                  <a:gd name="connsiteY6" fmla="*/ 8558 h 9981"/>
                  <a:gd name="connsiteX7" fmla="*/ 6333 w 10000"/>
                  <a:gd name="connsiteY7" fmla="*/ 9877 h 9981"/>
                  <a:gd name="connsiteX8" fmla="*/ 3622 w 10000"/>
                  <a:gd name="connsiteY8" fmla="*/ 9981 h 9981"/>
                  <a:gd name="connsiteX0" fmla="*/ 3662 w 10000"/>
                  <a:gd name="connsiteY0" fmla="*/ 9815 h 9896"/>
                  <a:gd name="connsiteX1" fmla="*/ 3622 w 10000"/>
                  <a:gd name="connsiteY1" fmla="*/ 8574 h 9896"/>
                  <a:gd name="connsiteX2" fmla="*/ 0 w 10000"/>
                  <a:gd name="connsiteY2" fmla="*/ 8574 h 9896"/>
                  <a:gd name="connsiteX3" fmla="*/ 0 w 10000"/>
                  <a:gd name="connsiteY3" fmla="*/ 0 h 9896"/>
                  <a:gd name="connsiteX4" fmla="*/ 10000 w 10000"/>
                  <a:gd name="connsiteY4" fmla="*/ 0 h 9896"/>
                  <a:gd name="connsiteX5" fmla="*/ 10000 w 10000"/>
                  <a:gd name="connsiteY5" fmla="*/ 8574 h 9896"/>
                  <a:gd name="connsiteX6" fmla="*/ 6346 w 10000"/>
                  <a:gd name="connsiteY6" fmla="*/ 8574 h 9896"/>
                  <a:gd name="connsiteX7" fmla="*/ 6333 w 10000"/>
                  <a:gd name="connsiteY7" fmla="*/ 9896 h 9896"/>
                  <a:gd name="connsiteX8" fmla="*/ 3662 w 10000"/>
                  <a:gd name="connsiteY8" fmla="*/ 9815 h 9896"/>
                  <a:gd name="connsiteX0" fmla="*/ 3543 w 10000"/>
                  <a:gd name="connsiteY0" fmla="*/ 10042 h 10042"/>
                  <a:gd name="connsiteX1" fmla="*/ 3622 w 10000"/>
                  <a:gd name="connsiteY1" fmla="*/ 8664 h 10042"/>
                  <a:gd name="connsiteX2" fmla="*/ 0 w 10000"/>
                  <a:gd name="connsiteY2" fmla="*/ 8664 h 10042"/>
                  <a:gd name="connsiteX3" fmla="*/ 0 w 10000"/>
                  <a:gd name="connsiteY3" fmla="*/ 0 h 10042"/>
                  <a:gd name="connsiteX4" fmla="*/ 10000 w 10000"/>
                  <a:gd name="connsiteY4" fmla="*/ 0 h 10042"/>
                  <a:gd name="connsiteX5" fmla="*/ 10000 w 10000"/>
                  <a:gd name="connsiteY5" fmla="*/ 8664 h 10042"/>
                  <a:gd name="connsiteX6" fmla="*/ 6346 w 10000"/>
                  <a:gd name="connsiteY6" fmla="*/ 8664 h 10042"/>
                  <a:gd name="connsiteX7" fmla="*/ 6333 w 10000"/>
                  <a:gd name="connsiteY7" fmla="*/ 10000 h 10042"/>
                  <a:gd name="connsiteX8" fmla="*/ 3543 w 10000"/>
                  <a:gd name="connsiteY8" fmla="*/ 10042 h 10042"/>
                  <a:gd name="connsiteX0" fmla="*/ 3622 w 10000"/>
                  <a:gd name="connsiteY0" fmla="*/ 9949 h 10000"/>
                  <a:gd name="connsiteX1" fmla="*/ 3622 w 10000"/>
                  <a:gd name="connsiteY1" fmla="*/ 8664 h 10000"/>
                  <a:gd name="connsiteX2" fmla="*/ 0 w 10000"/>
                  <a:gd name="connsiteY2" fmla="*/ 8664 h 10000"/>
                  <a:gd name="connsiteX3" fmla="*/ 0 w 10000"/>
                  <a:gd name="connsiteY3" fmla="*/ 0 h 10000"/>
                  <a:gd name="connsiteX4" fmla="*/ 10000 w 10000"/>
                  <a:gd name="connsiteY4" fmla="*/ 0 h 10000"/>
                  <a:gd name="connsiteX5" fmla="*/ 10000 w 10000"/>
                  <a:gd name="connsiteY5" fmla="*/ 8664 h 10000"/>
                  <a:gd name="connsiteX6" fmla="*/ 6346 w 10000"/>
                  <a:gd name="connsiteY6" fmla="*/ 8664 h 10000"/>
                  <a:gd name="connsiteX7" fmla="*/ 6333 w 10000"/>
                  <a:gd name="connsiteY7" fmla="*/ 10000 h 10000"/>
                  <a:gd name="connsiteX8" fmla="*/ 3622 w 10000"/>
                  <a:gd name="connsiteY8" fmla="*/ 9949 h 10000"/>
                  <a:gd name="connsiteX0" fmla="*/ 3622 w 10000"/>
                  <a:gd name="connsiteY0" fmla="*/ 10042 h 10042"/>
                  <a:gd name="connsiteX1" fmla="*/ 3622 w 10000"/>
                  <a:gd name="connsiteY1" fmla="*/ 8664 h 10042"/>
                  <a:gd name="connsiteX2" fmla="*/ 0 w 10000"/>
                  <a:gd name="connsiteY2" fmla="*/ 8664 h 10042"/>
                  <a:gd name="connsiteX3" fmla="*/ 0 w 10000"/>
                  <a:gd name="connsiteY3" fmla="*/ 0 h 10042"/>
                  <a:gd name="connsiteX4" fmla="*/ 10000 w 10000"/>
                  <a:gd name="connsiteY4" fmla="*/ 0 h 10042"/>
                  <a:gd name="connsiteX5" fmla="*/ 10000 w 10000"/>
                  <a:gd name="connsiteY5" fmla="*/ 8664 h 10042"/>
                  <a:gd name="connsiteX6" fmla="*/ 6346 w 10000"/>
                  <a:gd name="connsiteY6" fmla="*/ 8664 h 10042"/>
                  <a:gd name="connsiteX7" fmla="*/ 6333 w 10000"/>
                  <a:gd name="connsiteY7" fmla="*/ 10000 h 10042"/>
                  <a:gd name="connsiteX8" fmla="*/ 3622 w 10000"/>
                  <a:gd name="connsiteY8" fmla="*/ 10042 h 10042"/>
                  <a:gd name="connsiteX0" fmla="*/ 3622 w 10000"/>
                  <a:gd name="connsiteY0" fmla="*/ 9980 h 10000"/>
                  <a:gd name="connsiteX1" fmla="*/ 3622 w 10000"/>
                  <a:gd name="connsiteY1" fmla="*/ 8664 h 10000"/>
                  <a:gd name="connsiteX2" fmla="*/ 0 w 10000"/>
                  <a:gd name="connsiteY2" fmla="*/ 8664 h 10000"/>
                  <a:gd name="connsiteX3" fmla="*/ 0 w 10000"/>
                  <a:gd name="connsiteY3" fmla="*/ 0 h 10000"/>
                  <a:gd name="connsiteX4" fmla="*/ 10000 w 10000"/>
                  <a:gd name="connsiteY4" fmla="*/ 0 h 10000"/>
                  <a:gd name="connsiteX5" fmla="*/ 10000 w 10000"/>
                  <a:gd name="connsiteY5" fmla="*/ 8664 h 10000"/>
                  <a:gd name="connsiteX6" fmla="*/ 6346 w 10000"/>
                  <a:gd name="connsiteY6" fmla="*/ 8664 h 10000"/>
                  <a:gd name="connsiteX7" fmla="*/ 6333 w 10000"/>
                  <a:gd name="connsiteY7" fmla="*/ 10000 h 10000"/>
                  <a:gd name="connsiteX8" fmla="*/ 3622 w 10000"/>
                  <a:gd name="connsiteY8" fmla="*/ 9980 h 10000"/>
                  <a:gd name="connsiteX0" fmla="*/ 3622 w 10000"/>
                  <a:gd name="connsiteY0" fmla="*/ 9980 h 10858"/>
                  <a:gd name="connsiteX1" fmla="*/ 3622 w 10000"/>
                  <a:gd name="connsiteY1" fmla="*/ 8664 h 10858"/>
                  <a:gd name="connsiteX2" fmla="*/ 0 w 10000"/>
                  <a:gd name="connsiteY2" fmla="*/ 8664 h 10858"/>
                  <a:gd name="connsiteX3" fmla="*/ 0 w 10000"/>
                  <a:gd name="connsiteY3" fmla="*/ 0 h 10858"/>
                  <a:gd name="connsiteX4" fmla="*/ 10000 w 10000"/>
                  <a:gd name="connsiteY4" fmla="*/ 0 h 10858"/>
                  <a:gd name="connsiteX5" fmla="*/ 10000 w 10000"/>
                  <a:gd name="connsiteY5" fmla="*/ 8664 h 10858"/>
                  <a:gd name="connsiteX6" fmla="*/ 6346 w 10000"/>
                  <a:gd name="connsiteY6" fmla="*/ 8664 h 10858"/>
                  <a:gd name="connsiteX7" fmla="*/ 6333 w 10000"/>
                  <a:gd name="connsiteY7" fmla="*/ 10858 h 10858"/>
                  <a:gd name="connsiteX8" fmla="*/ 3622 w 10000"/>
                  <a:gd name="connsiteY8" fmla="*/ 9980 h 10858"/>
                  <a:gd name="connsiteX0" fmla="*/ 3622 w 10000"/>
                  <a:gd name="connsiteY0" fmla="*/ 10813 h 10858"/>
                  <a:gd name="connsiteX1" fmla="*/ 3622 w 10000"/>
                  <a:gd name="connsiteY1" fmla="*/ 8664 h 10858"/>
                  <a:gd name="connsiteX2" fmla="*/ 0 w 10000"/>
                  <a:gd name="connsiteY2" fmla="*/ 8664 h 10858"/>
                  <a:gd name="connsiteX3" fmla="*/ 0 w 10000"/>
                  <a:gd name="connsiteY3" fmla="*/ 0 h 10858"/>
                  <a:gd name="connsiteX4" fmla="*/ 10000 w 10000"/>
                  <a:gd name="connsiteY4" fmla="*/ 0 h 10858"/>
                  <a:gd name="connsiteX5" fmla="*/ 10000 w 10000"/>
                  <a:gd name="connsiteY5" fmla="*/ 8664 h 10858"/>
                  <a:gd name="connsiteX6" fmla="*/ 6346 w 10000"/>
                  <a:gd name="connsiteY6" fmla="*/ 8664 h 10858"/>
                  <a:gd name="connsiteX7" fmla="*/ 6333 w 10000"/>
                  <a:gd name="connsiteY7" fmla="*/ 10858 h 10858"/>
                  <a:gd name="connsiteX8" fmla="*/ 3622 w 10000"/>
                  <a:gd name="connsiteY8" fmla="*/ 10813 h 10858"/>
                  <a:gd name="connsiteX0" fmla="*/ 3622 w 10000"/>
                  <a:gd name="connsiteY0" fmla="*/ 10889 h 10889"/>
                  <a:gd name="connsiteX1" fmla="*/ 3622 w 10000"/>
                  <a:gd name="connsiteY1" fmla="*/ 8664 h 10889"/>
                  <a:gd name="connsiteX2" fmla="*/ 0 w 10000"/>
                  <a:gd name="connsiteY2" fmla="*/ 8664 h 10889"/>
                  <a:gd name="connsiteX3" fmla="*/ 0 w 10000"/>
                  <a:gd name="connsiteY3" fmla="*/ 0 h 10889"/>
                  <a:gd name="connsiteX4" fmla="*/ 10000 w 10000"/>
                  <a:gd name="connsiteY4" fmla="*/ 0 h 10889"/>
                  <a:gd name="connsiteX5" fmla="*/ 10000 w 10000"/>
                  <a:gd name="connsiteY5" fmla="*/ 8664 h 10889"/>
                  <a:gd name="connsiteX6" fmla="*/ 6346 w 10000"/>
                  <a:gd name="connsiteY6" fmla="*/ 8664 h 10889"/>
                  <a:gd name="connsiteX7" fmla="*/ 6333 w 10000"/>
                  <a:gd name="connsiteY7" fmla="*/ 10858 h 10889"/>
                  <a:gd name="connsiteX8" fmla="*/ 3622 w 10000"/>
                  <a:gd name="connsiteY8" fmla="*/ 10889 h 10889"/>
                  <a:gd name="connsiteX0" fmla="*/ 3652 w 10000"/>
                  <a:gd name="connsiteY0" fmla="*/ 10839 h 10858"/>
                  <a:gd name="connsiteX1" fmla="*/ 3622 w 10000"/>
                  <a:gd name="connsiteY1" fmla="*/ 8664 h 10858"/>
                  <a:gd name="connsiteX2" fmla="*/ 0 w 10000"/>
                  <a:gd name="connsiteY2" fmla="*/ 8664 h 10858"/>
                  <a:gd name="connsiteX3" fmla="*/ 0 w 10000"/>
                  <a:gd name="connsiteY3" fmla="*/ 0 h 10858"/>
                  <a:gd name="connsiteX4" fmla="*/ 10000 w 10000"/>
                  <a:gd name="connsiteY4" fmla="*/ 0 h 10858"/>
                  <a:gd name="connsiteX5" fmla="*/ 10000 w 10000"/>
                  <a:gd name="connsiteY5" fmla="*/ 8664 h 10858"/>
                  <a:gd name="connsiteX6" fmla="*/ 6346 w 10000"/>
                  <a:gd name="connsiteY6" fmla="*/ 8664 h 10858"/>
                  <a:gd name="connsiteX7" fmla="*/ 6333 w 10000"/>
                  <a:gd name="connsiteY7" fmla="*/ 10858 h 10858"/>
                  <a:gd name="connsiteX8" fmla="*/ 3652 w 10000"/>
                  <a:gd name="connsiteY8" fmla="*/ 10839 h 1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858">
                    <a:moveTo>
                      <a:pt x="3652" y="10839"/>
                    </a:moveTo>
                    <a:cubicBezTo>
                      <a:pt x="3639" y="10421"/>
                      <a:pt x="3635" y="9082"/>
                      <a:pt x="3622" y="8664"/>
                    </a:cubicBezTo>
                    <a:lnTo>
                      <a:pt x="0" y="8664"/>
                    </a:lnTo>
                    <a:lnTo>
                      <a:pt x="0" y="0"/>
                    </a:lnTo>
                    <a:lnTo>
                      <a:pt x="10000" y="0"/>
                    </a:lnTo>
                    <a:lnTo>
                      <a:pt x="10000" y="8664"/>
                    </a:lnTo>
                    <a:lnTo>
                      <a:pt x="6346" y="8664"/>
                    </a:lnTo>
                    <a:cubicBezTo>
                      <a:pt x="6328" y="9151"/>
                      <a:pt x="6351" y="10371"/>
                      <a:pt x="6333" y="10858"/>
                    </a:cubicBezTo>
                    <a:lnTo>
                      <a:pt x="3652" y="10839"/>
                    </a:lnTo>
                    <a:close/>
                  </a:path>
                </a:pathLst>
              </a:custGeom>
              <a:gradFill flip="none" rotWithShape="1">
                <a:gsLst>
                  <a:gs pos="18000">
                    <a:schemeClr val="tx2">
                      <a:lumMod val="75000"/>
                    </a:schemeClr>
                  </a:gs>
                  <a:gs pos="50000">
                    <a:schemeClr val="tx2">
                      <a:lumMod val="20000"/>
                      <a:lumOff val="80000"/>
                    </a:schemeClr>
                  </a:gs>
                  <a:gs pos="97000">
                    <a:schemeClr val="tx2">
                      <a:lumMod val="75000"/>
                    </a:schemeClr>
                  </a:gs>
                </a:gsLst>
                <a:lin ang="16200000" scaled="1"/>
                <a:tileRect/>
              </a:gradFill>
              <a:ln w="9525">
                <a:solidFill>
                  <a:schemeClr val="tx1"/>
                </a:solidFill>
                <a:round/>
                <a:headEnd/>
                <a:tailEnd/>
              </a:ln>
            </p:spPr>
            <p:txBody>
              <a:bodyPr wrap="none" anchor="ctr"/>
              <a:lstStyle/>
              <a:p>
                <a:endParaRPr lang="de-DE"/>
              </a:p>
            </p:txBody>
          </p:sp>
          <p:sp>
            <p:nvSpPr>
              <p:cNvPr id="269" name="Freeform 53"/>
              <p:cNvSpPr>
                <a:spLocks/>
              </p:cNvSpPr>
              <p:nvPr/>
            </p:nvSpPr>
            <p:spPr bwMode="auto">
              <a:xfrm>
                <a:off x="2914651" y="3770312"/>
                <a:ext cx="481013" cy="616924"/>
              </a:xfrm>
              <a:custGeom>
                <a:avLst/>
                <a:gdLst>
                  <a:gd name="T0" fmla="*/ 113 w 312"/>
                  <a:gd name="T1" fmla="*/ 425 h 425"/>
                  <a:gd name="T2" fmla="*/ 113 w 312"/>
                  <a:gd name="T3" fmla="*/ 340 h 425"/>
                  <a:gd name="T4" fmla="*/ 0 w 312"/>
                  <a:gd name="T5" fmla="*/ 340 h 425"/>
                  <a:gd name="T6" fmla="*/ 0 w 312"/>
                  <a:gd name="T7" fmla="*/ 0 h 425"/>
                  <a:gd name="T8" fmla="*/ 312 w 312"/>
                  <a:gd name="T9" fmla="*/ 0 h 425"/>
                  <a:gd name="T10" fmla="*/ 312 w 312"/>
                  <a:gd name="T11" fmla="*/ 340 h 425"/>
                  <a:gd name="T12" fmla="*/ 198 w 312"/>
                  <a:gd name="T13" fmla="*/ 340 h 425"/>
                  <a:gd name="T14" fmla="*/ 198 w 312"/>
                  <a:gd name="T15" fmla="*/ 425 h 425"/>
                  <a:gd name="T16" fmla="*/ 113 w 312"/>
                  <a:gd name="T17" fmla="*/ 425 h 4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2"/>
                  <a:gd name="T28" fmla="*/ 0 h 425"/>
                  <a:gd name="T29" fmla="*/ 312 w 312"/>
                  <a:gd name="T30" fmla="*/ 425 h 425"/>
                  <a:gd name="connsiteX0" fmla="*/ 3622 w 10000"/>
                  <a:gd name="connsiteY0" fmla="*/ 9455 h 10000"/>
                  <a:gd name="connsiteX1" fmla="*/ 3622 w 10000"/>
                  <a:gd name="connsiteY1" fmla="*/ 8000 h 10000"/>
                  <a:gd name="connsiteX2" fmla="*/ 0 w 10000"/>
                  <a:gd name="connsiteY2" fmla="*/ 8000 h 10000"/>
                  <a:gd name="connsiteX3" fmla="*/ 0 w 10000"/>
                  <a:gd name="connsiteY3" fmla="*/ 0 h 10000"/>
                  <a:gd name="connsiteX4" fmla="*/ 10000 w 10000"/>
                  <a:gd name="connsiteY4" fmla="*/ 0 h 10000"/>
                  <a:gd name="connsiteX5" fmla="*/ 10000 w 10000"/>
                  <a:gd name="connsiteY5" fmla="*/ 8000 h 10000"/>
                  <a:gd name="connsiteX6" fmla="*/ 6346 w 10000"/>
                  <a:gd name="connsiteY6" fmla="*/ 8000 h 10000"/>
                  <a:gd name="connsiteX7" fmla="*/ 6346 w 10000"/>
                  <a:gd name="connsiteY7" fmla="*/ 10000 h 10000"/>
                  <a:gd name="connsiteX8" fmla="*/ 3622 w 10000"/>
                  <a:gd name="connsiteY8" fmla="*/ 9455 h 10000"/>
                  <a:gd name="connsiteX0" fmla="*/ 3622 w 10000"/>
                  <a:gd name="connsiteY0" fmla="*/ 9455 h 9483"/>
                  <a:gd name="connsiteX1" fmla="*/ 3622 w 10000"/>
                  <a:gd name="connsiteY1" fmla="*/ 8000 h 9483"/>
                  <a:gd name="connsiteX2" fmla="*/ 0 w 10000"/>
                  <a:gd name="connsiteY2" fmla="*/ 8000 h 9483"/>
                  <a:gd name="connsiteX3" fmla="*/ 0 w 10000"/>
                  <a:gd name="connsiteY3" fmla="*/ 0 h 9483"/>
                  <a:gd name="connsiteX4" fmla="*/ 10000 w 10000"/>
                  <a:gd name="connsiteY4" fmla="*/ 0 h 9483"/>
                  <a:gd name="connsiteX5" fmla="*/ 10000 w 10000"/>
                  <a:gd name="connsiteY5" fmla="*/ 8000 h 9483"/>
                  <a:gd name="connsiteX6" fmla="*/ 6346 w 10000"/>
                  <a:gd name="connsiteY6" fmla="*/ 8000 h 9483"/>
                  <a:gd name="connsiteX7" fmla="*/ 6346 w 10000"/>
                  <a:gd name="connsiteY7" fmla="*/ 9483 h 9483"/>
                  <a:gd name="connsiteX8" fmla="*/ 3622 w 10000"/>
                  <a:gd name="connsiteY8" fmla="*/ 9455 h 9483"/>
                  <a:gd name="connsiteX0" fmla="*/ 3622 w 10000"/>
                  <a:gd name="connsiteY0" fmla="*/ 9970 h 9970"/>
                  <a:gd name="connsiteX1" fmla="*/ 3622 w 10000"/>
                  <a:gd name="connsiteY1" fmla="*/ 8436 h 9970"/>
                  <a:gd name="connsiteX2" fmla="*/ 0 w 10000"/>
                  <a:gd name="connsiteY2" fmla="*/ 8436 h 9970"/>
                  <a:gd name="connsiteX3" fmla="*/ 0 w 10000"/>
                  <a:gd name="connsiteY3" fmla="*/ 0 h 9970"/>
                  <a:gd name="connsiteX4" fmla="*/ 10000 w 10000"/>
                  <a:gd name="connsiteY4" fmla="*/ 0 h 9970"/>
                  <a:gd name="connsiteX5" fmla="*/ 10000 w 10000"/>
                  <a:gd name="connsiteY5" fmla="*/ 8436 h 9970"/>
                  <a:gd name="connsiteX6" fmla="*/ 6346 w 10000"/>
                  <a:gd name="connsiteY6" fmla="*/ 8436 h 9970"/>
                  <a:gd name="connsiteX7" fmla="*/ 6346 w 10000"/>
                  <a:gd name="connsiteY7" fmla="*/ 9828 h 9970"/>
                  <a:gd name="connsiteX8" fmla="*/ 3622 w 10000"/>
                  <a:gd name="connsiteY8" fmla="*/ 9970 h 9970"/>
                  <a:gd name="connsiteX0" fmla="*/ 3683 w 10000"/>
                  <a:gd name="connsiteY0" fmla="*/ 9828 h 9858"/>
                  <a:gd name="connsiteX1" fmla="*/ 3622 w 10000"/>
                  <a:gd name="connsiteY1" fmla="*/ 8461 h 9858"/>
                  <a:gd name="connsiteX2" fmla="*/ 0 w 10000"/>
                  <a:gd name="connsiteY2" fmla="*/ 8461 h 9858"/>
                  <a:gd name="connsiteX3" fmla="*/ 0 w 10000"/>
                  <a:gd name="connsiteY3" fmla="*/ 0 h 9858"/>
                  <a:gd name="connsiteX4" fmla="*/ 10000 w 10000"/>
                  <a:gd name="connsiteY4" fmla="*/ 0 h 9858"/>
                  <a:gd name="connsiteX5" fmla="*/ 10000 w 10000"/>
                  <a:gd name="connsiteY5" fmla="*/ 8461 h 9858"/>
                  <a:gd name="connsiteX6" fmla="*/ 6346 w 10000"/>
                  <a:gd name="connsiteY6" fmla="*/ 8461 h 9858"/>
                  <a:gd name="connsiteX7" fmla="*/ 6346 w 10000"/>
                  <a:gd name="connsiteY7" fmla="*/ 9858 h 9858"/>
                  <a:gd name="connsiteX8" fmla="*/ 3683 w 10000"/>
                  <a:gd name="connsiteY8" fmla="*/ 9828 h 9858"/>
                  <a:gd name="connsiteX0" fmla="*/ 3683 w 10000"/>
                  <a:gd name="connsiteY0" fmla="*/ 9970 h 9975"/>
                  <a:gd name="connsiteX1" fmla="*/ 3622 w 10000"/>
                  <a:gd name="connsiteY1" fmla="*/ 8583 h 9975"/>
                  <a:gd name="connsiteX2" fmla="*/ 0 w 10000"/>
                  <a:gd name="connsiteY2" fmla="*/ 8583 h 9975"/>
                  <a:gd name="connsiteX3" fmla="*/ 0 w 10000"/>
                  <a:gd name="connsiteY3" fmla="*/ 0 h 9975"/>
                  <a:gd name="connsiteX4" fmla="*/ 10000 w 10000"/>
                  <a:gd name="connsiteY4" fmla="*/ 0 h 9975"/>
                  <a:gd name="connsiteX5" fmla="*/ 10000 w 10000"/>
                  <a:gd name="connsiteY5" fmla="*/ 8583 h 9975"/>
                  <a:gd name="connsiteX6" fmla="*/ 6346 w 10000"/>
                  <a:gd name="connsiteY6" fmla="*/ 8583 h 9975"/>
                  <a:gd name="connsiteX7" fmla="*/ 6346 w 10000"/>
                  <a:gd name="connsiteY7" fmla="*/ 9975 h 9975"/>
                  <a:gd name="connsiteX8" fmla="*/ 3683 w 10000"/>
                  <a:gd name="connsiteY8" fmla="*/ 9970 h 9975"/>
                  <a:gd name="connsiteX0" fmla="*/ 3653 w 10000"/>
                  <a:gd name="connsiteY0" fmla="*/ 9995 h 10000"/>
                  <a:gd name="connsiteX1" fmla="*/ 3622 w 10000"/>
                  <a:gd name="connsiteY1" fmla="*/ 8605 h 10000"/>
                  <a:gd name="connsiteX2" fmla="*/ 0 w 10000"/>
                  <a:gd name="connsiteY2" fmla="*/ 8605 h 10000"/>
                  <a:gd name="connsiteX3" fmla="*/ 0 w 10000"/>
                  <a:gd name="connsiteY3" fmla="*/ 0 h 10000"/>
                  <a:gd name="connsiteX4" fmla="*/ 10000 w 10000"/>
                  <a:gd name="connsiteY4" fmla="*/ 0 h 10000"/>
                  <a:gd name="connsiteX5" fmla="*/ 10000 w 10000"/>
                  <a:gd name="connsiteY5" fmla="*/ 8605 h 10000"/>
                  <a:gd name="connsiteX6" fmla="*/ 6346 w 10000"/>
                  <a:gd name="connsiteY6" fmla="*/ 8605 h 10000"/>
                  <a:gd name="connsiteX7" fmla="*/ 6346 w 10000"/>
                  <a:gd name="connsiteY7" fmla="*/ 10000 h 10000"/>
                  <a:gd name="connsiteX8" fmla="*/ 3653 w 10000"/>
                  <a:gd name="connsiteY8" fmla="*/ 999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3653" y="9995"/>
                    </a:moveTo>
                    <a:cubicBezTo>
                      <a:pt x="3633" y="9531"/>
                      <a:pt x="3642" y="9068"/>
                      <a:pt x="3622" y="8605"/>
                    </a:cubicBezTo>
                    <a:lnTo>
                      <a:pt x="0" y="8605"/>
                    </a:lnTo>
                    <a:lnTo>
                      <a:pt x="0" y="0"/>
                    </a:lnTo>
                    <a:lnTo>
                      <a:pt x="10000" y="0"/>
                    </a:lnTo>
                    <a:lnTo>
                      <a:pt x="10000" y="8605"/>
                    </a:lnTo>
                    <a:lnTo>
                      <a:pt x="6346" y="8605"/>
                    </a:lnTo>
                    <a:lnTo>
                      <a:pt x="6346" y="10000"/>
                    </a:lnTo>
                    <a:lnTo>
                      <a:pt x="3653" y="9995"/>
                    </a:lnTo>
                    <a:close/>
                  </a:path>
                </a:pathLst>
              </a:custGeom>
              <a:gradFill flip="none" rotWithShape="1">
                <a:gsLst>
                  <a:gs pos="18000">
                    <a:schemeClr val="tx2">
                      <a:lumMod val="75000"/>
                    </a:schemeClr>
                  </a:gs>
                  <a:gs pos="50000">
                    <a:schemeClr val="tx2">
                      <a:lumMod val="20000"/>
                      <a:lumOff val="80000"/>
                    </a:schemeClr>
                  </a:gs>
                  <a:gs pos="97000">
                    <a:schemeClr val="tx2">
                      <a:lumMod val="75000"/>
                    </a:schemeClr>
                  </a:gs>
                </a:gsLst>
                <a:lin ang="16200000" scaled="1"/>
                <a:tileRect/>
              </a:gradFill>
              <a:ln w="9525">
                <a:solidFill>
                  <a:schemeClr val="tx1"/>
                </a:solidFill>
                <a:round/>
                <a:headEnd/>
                <a:tailEnd/>
              </a:ln>
            </p:spPr>
            <p:txBody>
              <a:bodyPr wrap="none" anchor="ctr"/>
              <a:lstStyle/>
              <a:p>
                <a:endParaRPr lang="de-DE"/>
              </a:p>
            </p:txBody>
          </p:sp>
          <p:grpSp>
            <p:nvGrpSpPr>
              <p:cNvPr id="270" name="Group 54"/>
              <p:cNvGrpSpPr>
                <a:grpSpLocks/>
              </p:cNvGrpSpPr>
              <p:nvPr/>
            </p:nvGrpSpPr>
            <p:grpSpPr bwMode="auto">
              <a:xfrm>
                <a:off x="1592263" y="3770313"/>
                <a:ext cx="1905000" cy="531813"/>
                <a:chOff x="907" y="2189"/>
                <a:chExt cx="1200" cy="335"/>
              </a:xfrm>
            </p:grpSpPr>
            <p:sp>
              <p:nvSpPr>
                <p:cNvPr id="272" name="Rectangle 55"/>
                <p:cNvSpPr>
                  <a:spLocks noChangeArrowheads="1"/>
                </p:cNvSpPr>
                <p:nvPr/>
              </p:nvSpPr>
              <p:spPr bwMode="auto">
                <a:xfrm flipV="1">
                  <a:off x="907" y="2305"/>
                  <a:ext cx="1200" cy="98"/>
                </a:xfrm>
                <a:prstGeom prst="rect">
                  <a:avLst/>
                </a:prstGeom>
                <a:solidFill>
                  <a:srgbClr val="808080"/>
                </a:solidFill>
                <a:ln w="9525">
                  <a:solidFill>
                    <a:schemeClr val="tx1"/>
                  </a:solidFill>
                  <a:miter lim="800000"/>
                  <a:headEnd/>
                  <a:tailEnd/>
                </a:ln>
              </p:spPr>
              <p:txBody>
                <a:bodyPr rot="10800000" wrap="none" anchor="ctr"/>
                <a:lstStyle/>
                <a:p>
                  <a:pPr algn="ctr"/>
                  <a:endParaRPr lang="de-DE" sz="1400" u="none">
                    <a:latin typeface="Times New Roman" pitchFamily="18" charset="0"/>
                  </a:endParaRPr>
                </a:p>
              </p:txBody>
            </p:sp>
            <p:sp>
              <p:nvSpPr>
                <p:cNvPr id="273" name="Rectangle 56"/>
                <p:cNvSpPr>
                  <a:spLocks noChangeArrowheads="1"/>
                </p:cNvSpPr>
                <p:nvPr/>
              </p:nvSpPr>
              <p:spPr bwMode="auto">
                <a:xfrm flipV="1">
                  <a:off x="1213" y="2189"/>
                  <a:ext cx="140" cy="335"/>
                </a:xfrm>
                <a:prstGeom prst="rect">
                  <a:avLst/>
                </a:prstGeom>
                <a:gradFill rotWithShape="1">
                  <a:gsLst>
                    <a:gs pos="0">
                      <a:schemeClr val="tx1"/>
                    </a:gs>
                    <a:gs pos="50000">
                      <a:schemeClr val="tx1">
                        <a:gamma/>
                        <a:tint val="35294"/>
                        <a:invGamma/>
                      </a:schemeClr>
                    </a:gs>
                    <a:gs pos="100000">
                      <a:schemeClr val="tx1"/>
                    </a:gs>
                  </a:gsLst>
                  <a:lin ang="5400000" scaled="1"/>
                </a:gradFill>
                <a:ln w="9525">
                  <a:solidFill>
                    <a:schemeClr val="tx1"/>
                  </a:solidFill>
                  <a:miter lim="800000"/>
                  <a:headEnd/>
                  <a:tailEnd/>
                </a:ln>
                <a:effectLst/>
              </p:spPr>
              <p:txBody>
                <a:bodyPr rot="10800000" wrap="none" anchor="ctr"/>
                <a:lstStyle/>
                <a:p>
                  <a:pPr algn="ctr">
                    <a:defRPr/>
                  </a:pPr>
                  <a:endParaRPr lang="de-DE" sz="1000" u="none">
                    <a:latin typeface="Times New Roman" pitchFamily="18" charset="0"/>
                  </a:endParaRPr>
                </a:p>
              </p:txBody>
            </p:sp>
            <p:sp>
              <p:nvSpPr>
                <p:cNvPr id="274" name="Rectangle 57"/>
                <p:cNvSpPr>
                  <a:spLocks noChangeArrowheads="1"/>
                </p:cNvSpPr>
                <p:nvPr/>
              </p:nvSpPr>
              <p:spPr bwMode="auto">
                <a:xfrm flipV="1">
                  <a:off x="1659" y="2189"/>
                  <a:ext cx="140" cy="335"/>
                </a:xfrm>
                <a:prstGeom prst="rect">
                  <a:avLst/>
                </a:prstGeom>
                <a:gradFill rotWithShape="1">
                  <a:gsLst>
                    <a:gs pos="0">
                      <a:schemeClr val="tx1"/>
                    </a:gs>
                    <a:gs pos="50000">
                      <a:schemeClr val="tx1">
                        <a:gamma/>
                        <a:tint val="35294"/>
                        <a:invGamma/>
                      </a:schemeClr>
                    </a:gs>
                    <a:gs pos="100000">
                      <a:schemeClr val="tx1"/>
                    </a:gs>
                  </a:gsLst>
                  <a:lin ang="5400000" scaled="1"/>
                </a:gradFill>
                <a:ln w="9525">
                  <a:solidFill>
                    <a:schemeClr val="tx1"/>
                  </a:solidFill>
                  <a:miter lim="800000"/>
                  <a:headEnd/>
                  <a:tailEnd/>
                </a:ln>
                <a:effectLst/>
              </p:spPr>
              <p:txBody>
                <a:bodyPr rot="10800000" wrap="none" anchor="ctr"/>
                <a:lstStyle/>
                <a:p>
                  <a:pPr algn="ctr">
                    <a:defRPr/>
                  </a:pPr>
                  <a:endParaRPr lang="de-DE" sz="1000" u="none">
                    <a:latin typeface="Times New Roman" pitchFamily="18" charset="0"/>
                  </a:endParaRPr>
                </a:p>
              </p:txBody>
            </p:sp>
          </p:grpSp>
          <p:sp>
            <p:nvSpPr>
              <p:cNvPr id="271" name="Rechteck 270"/>
              <p:cNvSpPr/>
              <p:nvPr/>
            </p:nvSpPr>
            <p:spPr>
              <a:xfrm>
                <a:off x="1979538" y="4335622"/>
                <a:ext cx="1138313"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255" name="Text Box 117"/>
            <p:cNvSpPr txBox="1">
              <a:spLocks noChangeArrowheads="1"/>
            </p:cNvSpPr>
            <p:nvPr/>
          </p:nvSpPr>
          <p:spPr bwMode="auto">
            <a:xfrm>
              <a:off x="2272008" y="5045691"/>
              <a:ext cx="356188" cy="400110"/>
            </a:xfrm>
            <a:prstGeom prst="rect">
              <a:avLst/>
            </a:prstGeom>
            <a:noFill/>
            <a:ln w="9525">
              <a:noFill/>
              <a:miter lim="800000"/>
              <a:headEnd/>
              <a:tailEnd/>
            </a:ln>
          </p:spPr>
          <p:txBody>
            <a:bodyPr wrap="none">
              <a:spAutoFit/>
            </a:bodyPr>
            <a:lstStyle/>
            <a:p>
              <a:r>
                <a:rPr lang="de-DE" sz="2000" b="1">
                  <a:latin typeface="Arial" charset="0"/>
                  <a:cs typeface="Arial" charset="0"/>
                </a:rPr>
                <a:t>P</a:t>
              </a:r>
            </a:p>
          </p:txBody>
        </p:sp>
        <p:sp>
          <p:nvSpPr>
            <p:cNvPr id="256" name="Text Box 119"/>
            <p:cNvSpPr txBox="1">
              <a:spLocks noChangeArrowheads="1"/>
            </p:cNvSpPr>
            <p:nvPr/>
          </p:nvSpPr>
          <p:spPr bwMode="auto">
            <a:xfrm>
              <a:off x="1629071" y="5045691"/>
              <a:ext cx="341760" cy="400110"/>
            </a:xfrm>
            <a:prstGeom prst="rect">
              <a:avLst/>
            </a:prstGeom>
            <a:noFill/>
            <a:ln w="9525">
              <a:noFill/>
              <a:miter lim="800000"/>
              <a:headEnd/>
              <a:tailEnd/>
            </a:ln>
          </p:spPr>
          <p:txBody>
            <a:bodyPr wrap="none">
              <a:spAutoFit/>
            </a:bodyPr>
            <a:lstStyle/>
            <a:p>
              <a:r>
                <a:rPr lang="de-DE" sz="2000" b="1" dirty="0">
                  <a:latin typeface="Arial" charset="0"/>
                  <a:cs typeface="Arial" charset="0"/>
                </a:rPr>
                <a:t>T</a:t>
              </a:r>
            </a:p>
          </p:txBody>
        </p:sp>
        <p:sp>
          <p:nvSpPr>
            <p:cNvPr id="257" name="Text Box 126"/>
            <p:cNvSpPr txBox="1">
              <a:spLocks noChangeArrowheads="1"/>
            </p:cNvSpPr>
            <p:nvPr/>
          </p:nvSpPr>
          <p:spPr bwMode="auto">
            <a:xfrm>
              <a:off x="1714796" y="3984403"/>
              <a:ext cx="370614" cy="400110"/>
            </a:xfrm>
            <a:prstGeom prst="rect">
              <a:avLst/>
            </a:prstGeom>
            <a:noFill/>
            <a:ln w="9525">
              <a:noFill/>
              <a:miter lim="800000"/>
              <a:headEnd/>
              <a:tailEnd/>
            </a:ln>
          </p:spPr>
          <p:txBody>
            <a:bodyPr wrap="none">
              <a:spAutoFit/>
            </a:bodyPr>
            <a:lstStyle/>
            <a:p>
              <a:r>
                <a:rPr lang="de-DE" sz="2000" b="1" dirty="0">
                  <a:latin typeface="Arial" charset="0"/>
                  <a:cs typeface="Arial" charset="0"/>
                </a:rPr>
                <a:t>A</a:t>
              </a:r>
            </a:p>
          </p:txBody>
        </p:sp>
        <p:sp>
          <p:nvSpPr>
            <p:cNvPr id="258" name="Text Box 127"/>
            <p:cNvSpPr txBox="1">
              <a:spLocks noChangeArrowheads="1"/>
            </p:cNvSpPr>
            <p:nvPr/>
          </p:nvSpPr>
          <p:spPr bwMode="auto">
            <a:xfrm>
              <a:off x="2433933" y="3984403"/>
              <a:ext cx="370614" cy="400110"/>
            </a:xfrm>
            <a:prstGeom prst="rect">
              <a:avLst/>
            </a:prstGeom>
            <a:noFill/>
            <a:ln w="9525">
              <a:noFill/>
              <a:miter lim="800000"/>
              <a:headEnd/>
              <a:tailEnd/>
            </a:ln>
          </p:spPr>
          <p:txBody>
            <a:bodyPr wrap="none">
              <a:spAutoFit/>
            </a:bodyPr>
            <a:lstStyle/>
            <a:p>
              <a:r>
                <a:rPr lang="de-DE" sz="2000" b="1">
                  <a:latin typeface="Arial" charset="0"/>
                  <a:cs typeface="Arial" charset="0"/>
                </a:rPr>
                <a:t>B</a:t>
              </a:r>
            </a:p>
          </p:txBody>
        </p:sp>
        <p:sp>
          <p:nvSpPr>
            <p:cNvPr id="259" name="Freeform 134"/>
            <p:cNvSpPr>
              <a:spLocks/>
            </p:cNvSpPr>
            <p:nvPr/>
          </p:nvSpPr>
          <p:spPr bwMode="auto">
            <a:xfrm flipH="1">
              <a:off x="1804330" y="4204431"/>
              <a:ext cx="231775" cy="382809"/>
            </a:xfrm>
            <a:custGeom>
              <a:avLst/>
              <a:gdLst>
                <a:gd name="T0" fmla="*/ 146 w 146"/>
                <a:gd name="T1" fmla="*/ 583 h 284"/>
                <a:gd name="T2" fmla="*/ 118 w 146"/>
                <a:gd name="T3" fmla="*/ 467 h 284"/>
                <a:gd name="T4" fmla="*/ 33 w 146"/>
                <a:gd name="T5" fmla="*/ 408 h 284"/>
                <a:gd name="T6" fmla="*/ 5 w 146"/>
                <a:gd name="T7" fmla="*/ 350 h 284"/>
                <a:gd name="T8" fmla="*/ 5 w 146"/>
                <a:gd name="T9" fmla="*/ 292 h 284"/>
                <a:gd name="T10" fmla="*/ 5 w 146"/>
                <a:gd name="T11" fmla="*/ 60 h 284"/>
                <a:gd name="T12" fmla="*/ 5 w 146"/>
                <a:gd name="T13" fmla="*/ 0 h 284"/>
                <a:gd name="T14" fmla="*/ 0 60000 65536"/>
                <a:gd name="T15" fmla="*/ 0 60000 65536"/>
                <a:gd name="T16" fmla="*/ 0 60000 65536"/>
                <a:gd name="T17" fmla="*/ 0 60000 65536"/>
                <a:gd name="T18" fmla="*/ 0 60000 65536"/>
                <a:gd name="T19" fmla="*/ 0 60000 65536"/>
                <a:gd name="T20" fmla="*/ 0 60000 65536"/>
                <a:gd name="T21" fmla="*/ 0 w 146"/>
                <a:gd name="T22" fmla="*/ 0 h 284"/>
                <a:gd name="T23" fmla="*/ 146 w 146"/>
                <a:gd name="T24" fmla="*/ 284 h 2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38100">
              <a:solidFill>
                <a:srgbClr val="D6E2F0"/>
              </a:solidFill>
              <a:round/>
              <a:headEnd type="triangle" w="med" len="med"/>
              <a:tailEnd/>
            </a:ln>
          </p:spPr>
          <p:txBody>
            <a:bodyPr/>
            <a:lstStyle/>
            <a:p>
              <a:endParaRPr lang="de-DE"/>
            </a:p>
          </p:txBody>
        </p:sp>
        <p:sp>
          <p:nvSpPr>
            <p:cNvPr id="260" name="Freeform 136"/>
            <p:cNvSpPr>
              <a:spLocks/>
            </p:cNvSpPr>
            <p:nvPr/>
          </p:nvSpPr>
          <p:spPr bwMode="auto">
            <a:xfrm>
              <a:off x="2091033" y="4204431"/>
              <a:ext cx="231775" cy="382809"/>
            </a:xfrm>
            <a:custGeom>
              <a:avLst/>
              <a:gdLst>
                <a:gd name="T0" fmla="*/ 146 w 146"/>
                <a:gd name="T1" fmla="*/ 583 h 284"/>
                <a:gd name="T2" fmla="*/ 118 w 146"/>
                <a:gd name="T3" fmla="*/ 467 h 284"/>
                <a:gd name="T4" fmla="*/ 33 w 146"/>
                <a:gd name="T5" fmla="*/ 408 h 284"/>
                <a:gd name="T6" fmla="*/ 5 w 146"/>
                <a:gd name="T7" fmla="*/ 350 h 284"/>
                <a:gd name="T8" fmla="*/ 5 w 146"/>
                <a:gd name="T9" fmla="*/ 292 h 284"/>
                <a:gd name="T10" fmla="*/ 5 w 146"/>
                <a:gd name="T11" fmla="*/ 60 h 284"/>
                <a:gd name="T12" fmla="*/ 5 w 146"/>
                <a:gd name="T13" fmla="*/ 0 h 284"/>
                <a:gd name="T14" fmla="*/ 0 60000 65536"/>
                <a:gd name="T15" fmla="*/ 0 60000 65536"/>
                <a:gd name="T16" fmla="*/ 0 60000 65536"/>
                <a:gd name="T17" fmla="*/ 0 60000 65536"/>
                <a:gd name="T18" fmla="*/ 0 60000 65536"/>
                <a:gd name="T19" fmla="*/ 0 60000 65536"/>
                <a:gd name="T20" fmla="*/ 0 60000 65536"/>
                <a:gd name="T21" fmla="*/ 0 w 146"/>
                <a:gd name="T22" fmla="*/ 0 h 284"/>
                <a:gd name="T23" fmla="*/ 146 w 146"/>
                <a:gd name="T24" fmla="*/ 284 h 2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38100">
              <a:solidFill>
                <a:srgbClr val="EB8181"/>
              </a:solidFill>
              <a:round/>
              <a:headEnd/>
              <a:tailEnd type="triangle" w="med" len="med"/>
            </a:ln>
          </p:spPr>
          <p:txBody>
            <a:bodyPr/>
            <a:lstStyle/>
            <a:p>
              <a:endParaRPr lang="de-DE"/>
            </a:p>
          </p:txBody>
        </p:sp>
        <p:sp>
          <p:nvSpPr>
            <p:cNvPr id="261" name="Freeform 137"/>
            <p:cNvSpPr>
              <a:spLocks/>
            </p:cNvSpPr>
            <p:nvPr/>
          </p:nvSpPr>
          <p:spPr bwMode="auto">
            <a:xfrm>
              <a:off x="2838746" y="4204431"/>
              <a:ext cx="231775" cy="382809"/>
            </a:xfrm>
            <a:custGeom>
              <a:avLst/>
              <a:gdLst>
                <a:gd name="T0" fmla="*/ 146 w 146"/>
                <a:gd name="T1" fmla="*/ 583 h 284"/>
                <a:gd name="T2" fmla="*/ 118 w 146"/>
                <a:gd name="T3" fmla="*/ 467 h 284"/>
                <a:gd name="T4" fmla="*/ 33 w 146"/>
                <a:gd name="T5" fmla="*/ 408 h 284"/>
                <a:gd name="T6" fmla="*/ 5 w 146"/>
                <a:gd name="T7" fmla="*/ 350 h 284"/>
                <a:gd name="T8" fmla="*/ 5 w 146"/>
                <a:gd name="T9" fmla="*/ 292 h 284"/>
                <a:gd name="T10" fmla="*/ 5 w 146"/>
                <a:gd name="T11" fmla="*/ 60 h 284"/>
                <a:gd name="T12" fmla="*/ 5 w 146"/>
                <a:gd name="T13" fmla="*/ 0 h 284"/>
                <a:gd name="T14" fmla="*/ 0 60000 65536"/>
                <a:gd name="T15" fmla="*/ 0 60000 65536"/>
                <a:gd name="T16" fmla="*/ 0 60000 65536"/>
                <a:gd name="T17" fmla="*/ 0 60000 65536"/>
                <a:gd name="T18" fmla="*/ 0 60000 65536"/>
                <a:gd name="T19" fmla="*/ 0 60000 65536"/>
                <a:gd name="T20" fmla="*/ 0 60000 65536"/>
                <a:gd name="T21" fmla="*/ 0 w 146"/>
                <a:gd name="T22" fmla="*/ 0 h 284"/>
                <a:gd name="T23" fmla="*/ 146 w 146"/>
                <a:gd name="T24" fmla="*/ 284 h 2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38100">
              <a:solidFill>
                <a:srgbClr val="D6E2F0"/>
              </a:solidFill>
              <a:round/>
              <a:headEnd type="triangle" w="med" len="med"/>
              <a:tailEnd/>
            </a:ln>
          </p:spPr>
          <p:txBody>
            <a:bodyPr/>
            <a:lstStyle/>
            <a:p>
              <a:endParaRPr lang="de-DE"/>
            </a:p>
          </p:txBody>
        </p:sp>
        <p:sp>
          <p:nvSpPr>
            <p:cNvPr id="262" name="Freeform 139"/>
            <p:cNvSpPr>
              <a:spLocks/>
            </p:cNvSpPr>
            <p:nvPr/>
          </p:nvSpPr>
          <p:spPr bwMode="auto">
            <a:xfrm flipH="1">
              <a:off x="2548232" y="4204431"/>
              <a:ext cx="231775" cy="382809"/>
            </a:xfrm>
            <a:custGeom>
              <a:avLst/>
              <a:gdLst>
                <a:gd name="T0" fmla="*/ 146 w 146"/>
                <a:gd name="T1" fmla="*/ 583 h 284"/>
                <a:gd name="T2" fmla="*/ 118 w 146"/>
                <a:gd name="T3" fmla="*/ 467 h 284"/>
                <a:gd name="T4" fmla="*/ 33 w 146"/>
                <a:gd name="T5" fmla="*/ 408 h 284"/>
                <a:gd name="T6" fmla="*/ 5 w 146"/>
                <a:gd name="T7" fmla="*/ 350 h 284"/>
                <a:gd name="T8" fmla="*/ 5 w 146"/>
                <a:gd name="T9" fmla="*/ 292 h 284"/>
                <a:gd name="T10" fmla="*/ 5 w 146"/>
                <a:gd name="T11" fmla="*/ 60 h 284"/>
                <a:gd name="T12" fmla="*/ 5 w 146"/>
                <a:gd name="T13" fmla="*/ 0 h 284"/>
                <a:gd name="T14" fmla="*/ 0 60000 65536"/>
                <a:gd name="T15" fmla="*/ 0 60000 65536"/>
                <a:gd name="T16" fmla="*/ 0 60000 65536"/>
                <a:gd name="T17" fmla="*/ 0 60000 65536"/>
                <a:gd name="T18" fmla="*/ 0 60000 65536"/>
                <a:gd name="T19" fmla="*/ 0 60000 65536"/>
                <a:gd name="T20" fmla="*/ 0 60000 65536"/>
                <a:gd name="T21" fmla="*/ 0 w 146"/>
                <a:gd name="T22" fmla="*/ 0 h 284"/>
                <a:gd name="T23" fmla="*/ 146 w 146"/>
                <a:gd name="T24" fmla="*/ 284 h 2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6" h="284">
                  <a:moveTo>
                    <a:pt x="146" y="284"/>
                  </a:moveTo>
                  <a:cubicBezTo>
                    <a:pt x="141" y="262"/>
                    <a:pt x="137" y="241"/>
                    <a:pt x="118" y="227"/>
                  </a:cubicBezTo>
                  <a:cubicBezTo>
                    <a:pt x="99" y="213"/>
                    <a:pt x="52" y="208"/>
                    <a:pt x="33" y="199"/>
                  </a:cubicBezTo>
                  <a:cubicBezTo>
                    <a:pt x="14" y="190"/>
                    <a:pt x="10" y="179"/>
                    <a:pt x="5" y="170"/>
                  </a:cubicBezTo>
                  <a:cubicBezTo>
                    <a:pt x="0" y="161"/>
                    <a:pt x="5" y="165"/>
                    <a:pt x="5" y="142"/>
                  </a:cubicBezTo>
                  <a:cubicBezTo>
                    <a:pt x="5" y="119"/>
                    <a:pt x="5" y="53"/>
                    <a:pt x="5" y="29"/>
                  </a:cubicBezTo>
                  <a:cubicBezTo>
                    <a:pt x="5" y="5"/>
                    <a:pt x="5" y="2"/>
                    <a:pt x="5" y="0"/>
                  </a:cubicBezTo>
                </a:path>
              </a:pathLst>
            </a:custGeom>
            <a:noFill/>
            <a:ln w="38100">
              <a:solidFill>
                <a:srgbClr val="EB8181"/>
              </a:solidFill>
              <a:round/>
              <a:headEnd/>
              <a:tailEnd type="triangle" w="med" len="med"/>
            </a:ln>
          </p:spPr>
          <p:txBody>
            <a:bodyPr/>
            <a:lstStyle/>
            <a:p>
              <a:endParaRPr lang="de-DE"/>
            </a:p>
          </p:txBody>
        </p:sp>
      </p:grpSp>
    </p:spTree>
    <p:extLst>
      <p:ext uri="{BB962C8B-B14F-4D97-AF65-F5344CB8AC3E}">
        <p14:creationId xmlns:p14="http://schemas.microsoft.com/office/powerpoint/2010/main" val="27253348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28515">
                                            <p:txEl>
                                              <p:pRg st="0" end="0"/>
                                            </p:txEl>
                                          </p:spTgt>
                                        </p:tgtEl>
                                        <p:attrNameLst>
                                          <p:attrName>style.visibility</p:attrName>
                                        </p:attrNameLst>
                                      </p:cBhvr>
                                      <p:to>
                                        <p:strVal val="visible"/>
                                      </p:to>
                                    </p:set>
                                    <p:animEffect transition="in" filter="wipe(left)">
                                      <p:cBhvr>
                                        <p:cTn id="7" dur="500"/>
                                        <p:tgtEl>
                                          <p:spTgt spid="172851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28515">
                                            <p:txEl>
                                              <p:pRg st="1" end="1"/>
                                            </p:txEl>
                                          </p:spTgt>
                                        </p:tgtEl>
                                        <p:attrNameLst>
                                          <p:attrName>style.visibility</p:attrName>
                                        </p:attrNameLst>
                                      </p:cBhvr>
                                      <p:to>
                                        <p:strVal val="visible"/>
                                      </p:to>
                                    </p:set>
                                    <p:animEffect transition="in" filter="wipe(left)">
                                      <p:cBhvr>
                                        <p:cTn id="11" dur="500"/>
                                        <p:tgtEl>
                                          <p:spTgt spid="172851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7"/>
                                        </p:tgtEl>
                                        <p:attrNameLst>
                                          <p:attrName>style.visibility</p:attrName>
                                        </p:attrNameLst>
                                      </p:cBhvr>
                                      <p:to>
                                        <p:strVal val="visible"/>
                                      </p:to>
                                    </p:set>
                                    <p:animEffect transition="in" filter="fade">
                                      <p:cBhvr>
                                        <p:cTn id="20" dur="500"/>
                                        <p:tgtEl>
                                          <p:spTgt spid="217"/>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8673"/>
                                        </p:tgtEl>
                                        <p:attrNameLst>
                                          <p:attrName>style.visibility</p:attrName>
                                        </p:attrNameLst>
                                      </p:cBhvr>
                                      <p:to>
                                        <p:strVal val="visible"/>
                                      </p:to>
                                    </p:set>
                                    <p:animEffect transition="in" filter="fade">
                                      <p:cBhvr>
                                        <p:cTn id="24" dur="500"/>
                                        <p:tgtEl>
                                          <p:spTgt spid="2867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3"/>
                                        </p:tgtEl>
                                        <p:attrNameLst>
                                          <p:attrName>style.visibility</p:attrName>
                                        </p:attrNameLst>
                                      </p:cBhvr>
                                      <p:to>
                                        <p:strVal val="visible"/>
                                      </p:to>
                                    </p:set>
                                    <p:animEffect transition="in" filter="fade">
                                      <p:cBhvr>
                                        <p:cTn id="29" dur="500"/>
                                        <p:tgtEl>
                                          <p:spTgt spid="253"/>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252"/>
                                        </p:tgtEl>
                                        <p:attrNameLst>
                                          <p:attrName>style.visibility</p:attrName>
                                        </p:attrNameLst>
                                      </p:cBhvr>
                                      <p:to>
                                        <p:strVal val="visible"/>
                                      </p:to>
                                    </p:set>
                                    <p:animEffect transition="in" filter="fade">
                                      <p:cBhvr>
                                        <p:cTn id="33" dur="500"/>
                                        <p:tgtEl>
                                          <p:spTgt spid="25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728515">
                                            <p:txEl>
                                              <p:pRg st="2" end="2"/>
                                            </p:txEl>
                                          </p:spTgt>
                                        </p:tgtEl>
                                        <p:attrNameLst>
                                          <p:attrName>style.visibility</p:attrName>
                                        </p:attrNameLst>
                                      </p:cBhvr>
                                      <p:to>
                                        <p:strVal val="visible"/>
                                      </p:to>
                                    </p:set>
                                    <p:animEffect transition="in" filter="wipe(left)">
                                      <p:cBhvr>
                                        <p:cTn id="38" dur="500"/>
                                        <p:tgtEl>
                                          <p:spTgt spid="17285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err="1" smtClean="0"/>
              <a:t>Simscape</a:t>
            </a:r>
            <a:r>
              <a:rPr lang="en-US" dirty="0" smtClean="0"/>
              <a:t> Add-on Libraries</a:t>
            </a:r>
            <a:r>
              <a:rPr lang="en-US" dirty="0"/>
              <a:t/>
            </a:r>
            <a:br>
              <a:rPr lang="en-US" dirty="0"/>
            </a:br>
            <a:endParaRPr lang="de-DE" baseline="30000" dirty="0" smtClean="0"/>
          </a:p>
        </p:txBody>
      </p:sp>
      <p:sp>
        <p:nvSpPr>
          <p:cNvPr id="198666" name="Rectangle 10"/>
          <p:cNvSpPr>
            <a:spLocks noChangeArrowheads="1"/>
          </p:cNvSpPr>
          <p:nvPr/>
        </p:nvSpPr>
        <p:spPr bwMode="auto">
          <a:xfrm>
            <a:off x="6475159" y="5699547"/>
            <a:ext cx="2626856" cy="584775"/>
          </a:xfrm>
          <a:prstGeom prst="rect">
            <a:avLst/>
          </a:prstGeom>
          <a:noFill/>
          <a:ln w="9525" algn="ctr">
            <a:noFill/>
            <a:miter lim="800000"/>
            <a:headEnd/>
            <a:tailEnd/>
          </a:ln>
        </p:spPr>
        <p:txBody>
          <a:bodyPr wrap="square">
            <a:spAutoFit/>
          </a:bodyPr>
          <a:lstStyle/>
          <a:p>
            <a:pPr algn="ctr">
              <a:buClr>
                <a:srgbClr val="215083"/>
              </a:buClr>
              <a:buFont typeface="Wingdings" pitchFamily="2" charset="2"/>
              <a:buNone/>
            </a:pPr>
            <a:r>
              <a:rPr lang="en-US" sz="1600" b="1" dirty="0" err="1" smtClean="0"/>
              <a:t>Multidomain</a:t>
            </a:r>
            <a:endParaRPr lang="en-US" sz="1600" b="1" dirty="0" smtClean="0"/>
          </a:p>
          <a:p>
            <a:pPr algn="ctr">
              <a:buClr>
                <a:srgbClr val="215083"/>
              </a:buClr>
              <a:buFont typeface="Wingdings" pitchFamily="2" charset="2"/>
              <a:buNone/>
            </a:pPr>
            <a:r>
              <a:rPr lang="en-US" sz="1600" b="1" dirty="0" smtClean="0"/>
              <a:t>physical </a:t>
            </a:r>
            <a:r>
              <a:rPr lang="en-US" sz="1600" b="1" dirty="0"/>
              <a:t>systems</a:t>
            </a:r>
          </a:p>
        </p:txBody>
      </p:sp>
      <p:grpSp>
        <p:nvGrpSpPr>
          <p:cNvPr id="165" name="Gruppieren 164"/>
          <p:cNvGrpSpPr/>
          <p:nvPr/>
        </p:nvGrpSpPr>
        <p:grpSpPr>
          <a:xfrm>
            <a:off x="6509726" y="432077"/>
            <a:ext cx="2587139" cy="2533404"/>
            <a:chOff x="5796136" y="2959746"/>
            <a:chExt cx="3096344" cy="3032032"/>
          </a:xfrm>
        </p:grpSpPr>
        <p:sp>
          <p:nvSpPr>
            <p:cNvPr id="166" name="Abgerundetes Rechteck 165"/>
            <p:cNvSpPr/>
            <p:nvPr/>
          </p:nvSpPr>
          <p:spPr bwMode="auto">
            <a:xfrm>
              <a:off x="6408264" y="2959746"/>
              <a:ext cx="540000" cy="2138096"/>
            </a:xfrm>
            <a:prstGeom prst="roundRect">
              <a:avLst/>
            </a:prstGeom>
            <a:solidFill>
              <a:srgbClr val="CC0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1" i="0" u="none" strike="noStrike" cap="none" normalizeH="0" baseline="0" dirty="0" err="1" smtClean="0">
                  <a:ln>
                    <a:noFill/>
                  </a:ln>
                  <a:solidFill>
                    <a:schemeClr val="bg1"/>
                  </a:solidFill>
                  <a:effectLst/>
                  <a:latin typeface="Arial" charset="0"/>
                </a:rPr>
                <a:t>SimMechanics</a:t>
              </a:r>
              <a:endParaRPr lang="de-DE" sz="1400" b="1" dirty="0" smtClean="0">
                <a:solidFill>
                  <a:schemeClr val="bg1"/>
                </a:solidFill>
              </a:endParaRPr>
            </a:p>
          </p:txBody>
        </p:sp>
        <p:sp>
          <p:nvSpPr>
            <p:cNvPr id="167" name="Abgerundetes Rechteck 166"/>
            <p:cNvSpPr/>
            <p:nvPr/>
          </p:nvSpPr>
          <p:spPr bwMode="auto">
            <a:xfrm>
              <a:off x="7704408" y="2959746"/>
              <a:ext cx="540000" cy="2138096"/>
            </a:xfrm>
            <a:prstGeom prst="roundRect">
              <a:avLst/>
            </a:prstGeom>
            <a:solidFill>
              <a:srgbClr val="0099CC"/>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1" i="0" u="none" strike="noStrike" cap="none" normalizeH="0" baseline="0" dirty="0" smtClean="0">
                  <a:ln>
                    <a:noFill/>
                  </a:ln>
                  <a:solidFill>
                    <a:schemeClr val="bg1"/>
                  </a:solidFill>
                  <a:effectLst/>
                  <a:latin typeface="Arial" charset="0"/>
                </a:rPr>
                <a:t>SimDriveline</a:t>
              </a:r>
              <a:endParaRPr lang="de-DE" sz="1400" b="1" dirty="0" smtClean="0">
                <a:solidFill>
                  <a:schemeClr val="bg1"/>
                </a:solidFill>
              </a:endParaRPr>
            </a:p>
          </p:txBody>
        </p:sp>
        <p:sp>
          <p:nvSpPr>
            <p:cNvPr id="168" name="Abgerundetes Rechteck 167"/>
            <p:cNvSpPr/>
            <p:nvPr/>
          </p:nvSpPr>
          <p:spPr bwMode="auto">
            <a:xfrm>
              <a:off x="7056337" y="2959746"/>
              <a:ext cx="540000" cy="2138096"/>
            </a:xfrm>
            <a:prstGeom prst="roundRect">
              <a:avLst/>
            </a:prstGeom>
            <a:solidFill>
              <a:srgbClr val="CC66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1" i="0" u="none" strike="noStrike" cap="none" normalizeH="0" baseline="0" dirty="0" err="1" smtClean="0">
                  <a:ln>
                    <a:noFill/>
                  </a:ln>
                  <a:solidFill>
                    <a:schemeClr val="bg1"/>
                  </a:solidFill>
                  <a:effectLst/>
                  <a:latin typeface="Arial" charset="0"/>
                </a:rPr>
                <a:t>SimHydraulics</a:t>
              </a:r>
              <a:endParaRPr lang="de-DE" sz="1400" b="1" dirty="0" smtClean="0">
                <a:solidFill>
                  <a:schemeClr val="bg1"/>
                </a:solidFill>
              </a:endParaRPr>
            </a:p>
          </p:txBody>
        </p:sp>
        <p:sp>
          <p:nvSpPr>
            <p:cNvPr id="169" name="Abgerundetes Rechteck 168"/>
            <p:cNvSpPr/>
            <p:nvPr/>
          </p:nvSpPr>
          <p:spPr bwMode="auto">
            <a:xfrm>
              <a:off x="8352480" y="2959746"/>
              <a:ext cx="540000" cy="2138096"/>
            </a:xfrm>
            <a:prstGeom prst="roundRect">
              <a:avLst/>
            </a:prstGeom>
            <a:solidFill>
              <a:srgbClr val="0000CC"/>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1" i="0" u="none" strike="noStrike" cap="none" normalizeH="0" baseline="0" dirty="0" smtClean="0">
                  <a:ln>
                    <a:noFill/>
                  </a:ln>
                  <a:solidFill>
                    <a:schemeClr val="bg1"/>
                  </a:solidFill>
                  <a:effectLst/>
                  <a:latin typeface="Arial" charset="0"/>
                </a:rPr>
                <a:t>SimElectronics</a:t>
              </a:r>
              <a:endParaRPr lang="de-DE" sz="1400" b="1" dirty="0" smtClean="0">
                <a:solidFill>
                  <a:schemeClr val="bg1"/>
                </a:solidFill>
              </a:endParaRPr>
            </a:p>
          </p:txBody>
        </p:sp>
        <p:sp>
          <p:nvSpPr>
            <p:cNvPr id="170" name="Abgerundetes Rechteck 169"/>
            <p:cNvSpPr/>
            <p:nvPr/>
          </p:nvSpPr>
          <p:spPr bwMode="auto">
            <a:xfrm>
              <a:off x="5796136" y="2959746"/>
              <a:ext cx="540000" cy="2138096"/>
            </a:xfrm>
            <a:prstGeom prst="roundRect">
              <a:avLst/>
            </a:prstGeom>
            <a:solidFill>
              <a:srgbClr val="008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vert270"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400" b="1" i="0" u="none" strike="noStrike" cap="none" normalizeH="0" baseline="0" dirty="0" smtClean="0">
                  <a:ln>
                    <a:noFill/>
                  </a:ln>
                  <a:solidFill>
                    <a:schemeClr val="bg1"/>
                  </a:solidFill>
                  <a:effectLst/>
                  <a:latin typeface="Arial" charset="0"/>
                </a:rPr>
                <a:t>SimPowerSystems</a:t>
              </a:r>
              <a:endParaRPr lang="de-DE" sz="1400" b="1" dirty="0" smtClean="0">
                <a:solidFill>
                  <a:schemeClr val="bg1"/>
                </a:solidFill>
              </a:endParaRPr>
            </a:p>
          </p:txBody>
        </p:sp>
        <p:sp>
          <p:nvSpPr>
            <p:cNvPr id="171" name="Abgerundetes Rechteck 170"/>
            <p:cNvSpPr/>
            <p:nvPr/>
          </p:nvSpPr>
          <p:spPr bwMode="auto">
            <a:xfrm>
              <a:off x="5796136" y="5097842"/>
              <a:ext cx="3096344" cy="446312"/>
            </a:xfrm>
            <a:prstGeom prst="roundRect">
              <a:avLst/>
            </a:prstGeom>
            <a:solidFill>
              <a:srgbClr val="7030A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0" tIns="45720" rIns="0" bIns="45720" numCol="1" rtlCol="0" anchor="ctr" anchorCtr="0" compatLnSpc="1">
              <a:prstTxWarp prst="textNoShape">
                <a:avLst/>
              </a:prstTxWarp>
            </a:bodyPr>
            <a:lstStyle/>
            <a:p>
              <a:pPr algn="ctr" eaLnBrk="0" fontAlgn="base" hangingPunct="0">
                <a:spcBef>
                  <a:spcPct val="0"/>
                </a:spcBef>
                <a:spcAft>
                  <a:spcPct val="0"/>
                </a:spcAft>
              </a:pPr>
              <a:r>
                <a:rPr lang="de-DE" b="1" dirty="0" smtClean="0">
                  <a:solidFill>
                    <a:schemeClr val="bg1"/>
                  </a:solidFill>
                  <a:latin typeface="Arial" charset="0"/>
                </a:rPr>
                <a:t>Simscape</a:t>
              </a:r>
            </a:p>
          </p:txBody>
        </p:sp>
        <p:sp>
          <p:nvSpPr>
            <p:cNvPr id="172" name="Abgerundetes Rechteck 171"/>
            <p:cNvSpPr/>
            <p:nvPr/>
          </p:nvSpPr>
          <p:spPr bwMode="auto">
            <a:xfrm>
              <a:off x="5796136" y="5545466"/>
              <a:ext cx="3096344" cy="446312"/>
            </a:xfrm>
            <a:prstGeom prst="roundRect">
              <a:avLst/>
            </a:prstGeom>
            <a:solidFill>
              <a:srgbClr val="FFFF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72000" tIns="45720" rIns="72000" bIns="45720" numCol="1" rtlCol="0" anchor="ctr" anchorCtr="0" compatLnSpc="1">
              <a:prstTxWarp prst="textNoShape">
                <a:avLst/>
              </a:prstTxWarp>
            </a:bodyPr>
            <a:lstStyle/>
            <a:p>
              <a:pPr marL="0" marR="0" indent="0" algn="ctr" defTabSz="914400" eaLnBrk="0" fontAlgn="base" latinLnBrk="0" hangingPunct="0">
                <a:lnSpc>
                  <a:spcPct val="100000"/>
                </a:lnSpc>
                <a:spcBef>
                  <a:spcPct val="0"/>
                </a:spcBef>
                <a:spcAft>
                  <a:spcPct val="0"/>
                </a:spcAft>
                <a:buClrTx/>
                <a:buSzTx/>
                <a:buFontTx/>
                <a:buNone/>
                <a:tabLst/>
              </a:pPr>
              <a:r>
                <a:rPr kumimoji="0" lang="de-DE" b="1" i="0" u="none" strike="noStrike" cap="none" normalizeH="0" baseline="0" dirty="0" smtClean="0">
                  <a:ln>
                    <a:noFill/>
                  </a:ln>
                  <a:effectLst/>
                  <a:latin typeface="Arial" charset="0"/>
                </a:rPr>
                <a:t>MATLAB, Simulink</a:t>
              </a:r>
              <a:endParaRPr kumimoji="0" lang="de-DE" sz="1400" b="1" i="0" u="none" strike="noStrike" cap="none" normalizeH="0" dirty="0" smtClean="0">
                <a:ln>
                  <a:noFill/>
                </a:ln>
                <a:effectLst/>
                <a:latin typeface="Arial" charset="0"/>
              </a:endParaRPr>
            </a:p>
          </p:txBody>
        </p:sp>
      </p:grpSp>
      <p:sp>
        <p:nvSpPr>
          <p:cNvPr id="203" name="Abgerundetes Rechteck 202"/>
          <p:cNvSpPr/>
          <p:nvPr/>
        </p:nvSpPr>
        <p:spPr bwMode="auto">
          <a:xfrm>
            <a:off x="6509726" y="3154550"/>
            <a:ext cx="2592288" cy="2488539"/>
          </a:xfrm>
          <a:prstGeom prst="roundRect">
            <a:avLst>
              <a:gd name="adj" fmla="val 5913"/>
            </a:avLst>
          </a:prstGeom>
          <a:solidFill>
            <a:srgbClr val="7030A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36000" tIns="0" rIns="36000" bIns="0" numCol="1" rtlCol="0" anchor="t" anchorCtr="0" compatLnSpc="1">
            <a:prstTxWarp prst="textNoShape">
              <a:avLst/>
            </a:prstTxWarp>
          </a:bodyPr>
          <a:lstStyle/>
          <a:p>
            <a:pPr algn="ctr" eaLnBrk="0" fontAlgn="base" hangingPunct="0">
              <a:spcBef>
                <a:spcPct val="0"/>
              </a:spcBef>
              <a:spcAft>
                <a:spcPct val="0"/>
              </a:spcAft>
            </a:pPr>
            <a:r>
              <a:rPr lang="de-DE" sz="2400" b="1" dirty="0" smtClean="0">
                <a:solidFill>
                  <a:schemeClr val="bg1"/>
                </a:solidFill>
                <a:latin typeface="Arial" charset="0"/>
              </a:rPr>
              <a:t>Simscape</a:t>
            </a:r>
            <a:endParaRPr lang="de-DE" sz="2000" b="1" dirty="0" smtClean="0">
              <a:solidFill>
                <a:schemeClr val="bg1"/>
              </a:solidFill>
              <a:latin typeface="Arial" charset="0"/>
            </a:endParaRPr>
          </a:p>
        </p:txBody>
      </p:sp>
      <p:grpSp>
        <p:nvGrpSpPr>
          <p:cNvPr id="204" name="Gruppieren 290"/>
          <p:cNvGrpSpPr/>
          <p:nvPr/>
        </p:nvGrpSpPr>
        <p:grpSpPr>
          <a:xfrm>
            <a:off x="6651128" y="3607600"/>
            <a:ext cx="2323006" cy="1948815"/>
            <a:chOff x="6309767" y="1818392"/>
            <a:chExt cx="2323006" cy="1948815"/>
          </a:xfrm>
        </p:grpSpPr>
        <p:grpSp>
          <p:nvGrpSpPr>
            <p:cNvPr id="205" name="Group 248"/>
            <p:cNvGrpSpPr>
              <a:grpSpLocks/>
            </p:cNvGrpSpPr>
            <p:nvPr/>
          </p:nvGrpSpPr>
          <p:grpSpPr bwMode="auto">
            <a:xfrm>
              <a:off x="6309768" y="1818392"/>
              <a:ext cx="761214" cy="761214"/>
              <a:chOff x="645" y="3473"/>
              <a:chExt cx="558" cy="558"/>
            </a:xfrm>
          </p:grpSpPr>
          <p:sp>
            <p:nvSpPr>
              <p:cNvPr id="271" name="Rectangle 249"/>
              <p:cNvSpPr>
                <a:spLocks noChangeArrowheads="1"/>
              </p:cNvSpPr>
              <p:nvPr/>
            </p:nvSpPr>
            <p:spPr bwMode="auto">
              <a:xfrm>
                <a:off x="645" y="3473"/>
                <a:ext cx="558" cy="558"/>
              </a:xfrm>
              <a:prstGeom prst="rect">
                <a:avLst/>
              </a:prstGeom>
              <a:solidFill>
                <a:srgbClr val="FF7C80"/>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1"/>
              <a:lstStyle/>
              <a:p>
                <a:pPr algn="ctr"/>
                <a:r>
                  <a:rPr lang="de-DE" sz="1100" b="1" dirty="0" err="1">
                    <a:latin typeface="Arial" pitchFamily="34" charset="0"/>
                    <a:cs typeface="Arial" pitchFamily="34" charset="0"/>
                  </a:rPr>
                  <a:t>Mechanical</a:t>
                </a:r>
                <a:endParaRPr lang="de-DE" sz="1100" b="1" dirty="0">
                  <a:latin typeface="Arial" pitchFamily="34" charset="0"/>
                  <a:cs typeface="Arial" pitchFamily="34" charset="0"/>
                </a:endParaRPr>
              </a:p>
            </p:txBody>
          </p:sp>
          <p:grpSp>
            <p:nvGrpSpPr>
              <p:cNvPr id="272" name="Group 250"/>
              <p:cNvGrpSpPr>
                <a:grpSpLocks/>
              </p:cNvGrpSpPr>
              <p:nvPr/>
            </p:nvGrpSpPr>
            <p:grpSpPr bwMode="auto">
              <a:xfrm>
                <a:off x="660" y="3665"/>
                <a:ext cx="491" cy="275"/>
                <a:chOff x="1567" y="3665"/>
                <a:chExt cx="491" cy="275"/>
              </a:xfrm>
            </p:grpSpPr>
            <p:sp>
              <p:nvSpPr>
                <p:cNvPr id="273" name="AutoShape 251"/>
                <p:cNvSpPr>
                  <a:spLocks noChangeArrowheads="1"/>
                </p:cNvSpPr>
                <p:nvPr/>
              </p:nvSpPr>
              <p:spPr bwMode="auto">
                <a:xfrm flipH="1">
                  <a:off x="1734" y="3666"/>
                  <a:ext cx="324" cy="261"/>
                </a:xfrm>
                <a:prstGeom prst="cube">
                  <a:avLst>
                    <a:gd name="adj" fmla="val 39213"/>
                  </a:avLst>
                </a:prstGeom>
                <a:solidFill>
                  <a:srgbClr val="808080"/>
                </a:solidFill>
                <a:ln w="9525">
                  <a:solidFill>
                    <a:schemeClr val="tx1"/>
                  </a:solidFill>
                  <a:miter lim="800000"/>
                  <a:headEnd/>
                  <a:tailEnd/>
                </a:ln>
              </p:spPr>
              <p:txBody>
                <a:bodyPr wrap="none" anchor="ctr"/>
                <a:lstStyle/>
                <a:p>
                  <a:pPr algn="ctr"/>
                  <a:endParaRPr lang="de-DE" sz="900">
                    <a:latin typeface="Times New Roman" pitchFamily="18" charset="0"/>
                  </a:endParaRPr>
                </a:p>
              </p:txBody>
            </p:sp>
            <p:grpSp>
              <p:nvGrpSpPr>
                <p:cNvPr id="274" name="Group 252"/>
                <p:cNvGrpSpPr>
                  <a:grpSpLocks/>
                </p:cNvGrpSpPr>
                <p:nvPr/>
              </p:nvGrpSpPr>
              <p:grpSpPr bwMode="auto">
                <a:xfrm>
                  <a:off x="1636" y="3776"/>
                  <a:ext cx="151" cy="164"/>
                  <a:chOff x="4446" y="3643"/>
                  <a:chExt cx="300" cy="314"/>
                </a:xfrm>
              </p:grpSpPr>
              <p:grpSp>
                <p:nvGrpSpPr>
                  <p:cNvPr id="276" name="Group 253"/>
                  <p:cNvGrpSpPr>
                    <a:grpSpLocks/>
                  </p:cNvGrpSpPr>
                  <p:nvPr/>
                </p:nvGrpSpPr>
                <p:grpSpPr bwMode="auto">
                  <a:xfrm rot="13500000" flipV="1">
                    <a:off x="4467" y="3649"/>
                    <a:ext cx="253" cy="241"/>
                    <a:chOff x="3748" y="2882"/>
                    <a:chExt cx="296" cy="281"/>
                  </a:xfrm>
                </p:grpSpPr>
                <p:sp>
                  <p:nvSpPr>
                    <p:cNvPr id="284" name="Arc 254"/>
                    <p:cNvSpPr>
                      <a:spLocks/>
                    </p:cNvSpPr>
                    <p:nvPr/>
                  </p:nvSpPr>
                  <p:spPr bwMode="auto">
                    <a:xfrm rot="-10511609">
                      <a:off x="3798" y="2949"/>
                      <a:ext cx="96" cy="69"/>
                    </a:xfrm>
                    <a:custGeom>
                      <a:avLst/>
                      <a:gdLst>
                        <a:gd name="T0" fmla="*/ 0 w 21600"/>
                        <a:gd name="T1" fmla="*/ 0 h 17075"/>
                        <a:gd name="T2" fmla="*/ 0 w 21600"/>
                        <a:gd name="T3" fmla="*/ 0 h 17075"/>
                        <a:gd name="T4" fmla="*/ 0 w 21600"/>
                        <a:gd name="T5" fmla="*/ 0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2700">
                      <a:solidFill>
                        <a:schemeClr val="tx1"/>
                      </a:solidFill>
                      <a:round/>
                      <a:headEnd/>
                      <a:tailEnd/>
                    </a:ln>
                  </p:spPr>
                  <p:txBody>
                    <a:bodyPr wrap="none" anchor="ctr"/>
                    <a:lstStyle/>
                    <a:p>
                      <a:endParaRPr lang="de-DE" sz="1600"/>
                    </a:p>
                  </p:txBody>
                </p:sp>
                <p:sp>
                  <p:nvSpPr>
                    <p:cNvPr id="285" name="Arc 255"/>
                    <p:cNvSpPr>
                      <a:spLocks/>
                    </p:cNvSpPr>
                    <p:nvPr/>
                  </p:nvSpPr>
                  <p:spPr bwMode="auto">
                    <a:xfrm rot="288391" flipH="1">
                      <a:off x="3853" y="2934"/>
                      <a:ext cx="79" cy="84"/>
                    </a:xfrm>
                    <a:custGeom>
                      <a:avLst/>
                      <a:gdLst>
                        <a:gd name="T0" fmla="*/ 0 w 34560"/>
                        <a:gd name="T1" fmla="*/ 0 h 27634"/>
                        <a:gd name="T2" fmla="*/ 0 w 34560"/>
                        <a:gd name="T3" fmla="*/ 0 h 27634"/>
                        <a:gd name="T4" fmla="*/ 0 w 34560"/>
                        <a:gd name="T5" fmla="*/ 0 h 27634"/>
                        <a:gd name="T6" fmla="*/ 0 60000 65536"/>
                        <a:gd name="T7" fmla="*/ 0 60000 65536"/>
                        <a:gd name="T8" fmla="*/ 0 60000 65536"/>
                        <a:gd name="T9" fmla="*/ 0 w 34560"/>
                        <a:gd name="T10" fmla="*/ 0 h 27634"/>
                        <a:gd name="T11" fmla="*/ 34560 w 34560"/>
                        <a:gd name="T12" fmla="*/ 27634 h 27634"/>
                      </a:gdLst>
                      <a:ahLst/>
                      <a:cxnLst>
                        <a:cxn ang="T6">
                          <a:pos x="T0" y="T1"/>
                        </a:cxn>
                        <a:cxn ang="T7">
                          <a:pos x="T2" y="T3"/>
                        </a:cxn>
                        <a:cxn ang="T8">
                          <a:pos x="T4" y="T5"/>
                        </a:cxn>
                      </a:cxnLst>
                      <a:rect l="T9" t="T10" r="T11" b="T12"/>
                      <a:pathLst>
                        <a:path w="34560" h="27634" fill="none" extrusionOk="0">
                          <a:moveTo>
                            <a:pt x="-1" y="4320"/>
                          </a:moveTo>
                          <a:cubicBezTo>
                            <a:pt x="3738" y="1515"/>
                            <a:pt x="8286" y="-1"/>
                            <a:pt x="12960" y="0"/>
                          </a:cubicBezTo>
                          <a:cubicBezTo>
                            <a:pt x="24889" y="0"/>
                            <a:pt x="34560" y="9670"/>
                            <a:pt x="34560" y="21600"/>
                          </a:cubicBezTo>
                          <a:cubicBezTo>
                            <a:pt x="34560" y="23641"/>
                            <a:pt x="34270" y="25673"/>
                            <a:pt x="33700" y="27634"/>
                          </a:cubicBezTo>
                        </a:path>
                        <a:path w="34560" h="27634" stroke="0" extrusionOk="0">
                          <a:moveTo>
                            <a:pt x="-1" y="4320"/>
                          </a:moveTo>
                          <a:cubicBezTo>
                            <a:pt x="3738" y="1515"/>
                            <a:pt x="8286" y="-1"/>
                            <a:pt x="12960" y="0"/>
                          </a:cubicBezTo>
                          <a:cubicBezTo>
                            <a:pt x="24889" y="0"/>
                            <a:pt x="34560" y="9670"/>
                            <a:pt x="34560" y="21600"/>
                          </a:cubicBezTo>
                          <a:cubicBezTo>
                            <a:pt x="34560" y="23641"/>
                            <a:pt x="34270" y="25673"/>
                            <a:pt x="33700" y="27634"/>
                          </a:cubicBezTo>
                          <a:lnTo>
                            <a:pt x="12960" y="21600"/>
                          </a:lnTo>
                          <a:close/>
                        </a:path>
                      </a:pathLst>
                    </a:custGeom>
                    <a:noFill/>
                    <a:ln w="12700">
                      <a:solidFill>
                        <a:schemeClr val="tx1"/>
                      </a:solidFill>
                      <a:round/>
                      <a:headEnd/>
                      <a:tailEnd/>
                    </a:ln>
                  </p:spPr>
                  <p:txBody>
                    <a:bodyPr wrap="none" anchor="ctr"/>
                    <a:lstStyle/>
                    <a:p>
                      <a:endParaRPr lang="de-DE" sz="1600"/>
                    </a:p>
                  </p:txBody>
                </p:sp>
                <p:grpSp>
                  <p:nvGrpSpPr>
                    <p:cNvPr id="286" name="Group 256"/>
                    <p:cNvGrpSpPr>
                      <a:grpSpLocks/>
                    </p:cNvGrpSpPr>
                    <p:nvPr/>
                  </p:nvGrpSpPr>
                  <p:grpSpPr bwMode="auto">
                    <a:xfrm rot="288391">
                      <a:off x="3748" y="2882"/>
                      <a:ext cx="145" cy="104"/>
                      <a:chOff x="3092" y="2672"/>
                      <a:chExt cx="145" cy="104"/>
                    </a:xfrm>
                  </p:grpSpPr>
                  <p:sp>
                    <p:nvSpPr>
                      <p:cNvPr id="307" name="Arc 257"/>
                      <p:cNvSpPr>
                        <a:spLocks/>
                      </p:cNvSpPr>
                      <p:nvPr/>
                    </p:nvSpPr>
                    <p:spPr bwMode="auto">
                      <a:xfrm rot="10800000">
                        <a:off x="3092" y="2691"/>
                        <a:ext cx="96" cy="69"/>
                      </a:xfrm>
                      <a:custGeom>
                        <a:avLst/>
                        <a:gdLst>
                          <a:gd name="T0" fmla="*/ 0 w 21600"/>
                          <a:gd name="T1" fmla="*/ 0 h 17075"/>
                          <a:gd name="T2" fmla="*/ 0 w 21600"/>
                          <a:gd name="T3" fmla="*/ 0 h 17075"/>
                          <a:gd name="T4" fmla="*/ 0 w 21600"/>
                          <a:gd name="T5" fmla="*/ 0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2700">
                        <a:solidFill>
                          <a:schemeClr val="tx1"/>
                        </a:solidFill>
                        <a:round/>
                        <a:headEnd/>
                        <a:tailEnd/>
                      </a:ln>
                    </p:spPr>
                    <p:txBody>
                      <a:bodyPr wrap="none" anchor="ctr"/>
                      <a:lstStyle/>
                      <a:p>
                        <a:endParaRPr lang="de-DE" sz="1600"/>
                      </a:p>
                    </p:txBody>
                  </p:sp>
                  <p:sp>
                    <p:nvSpPr>
                      <p:cNvPr id="308" name="Arc 258"/>
                      <p:cNvSpPr>
                        <a:spLocks/>
                      </p:cNvSpPr>
                      <p:nvPr/>
                    </p:nvSpPr>
                    <p:spPr bwMode="auto">
                      <a:xfrm flipV="1">
                        <a:off x="3172" y="2720"/>
                        <a:ext cx="14" cy="56"/>
                      </a:xfrm>
                      <a:custGeom>
                        <a:avLst/>
                        <a:gdLst>
                          <a:gd name="T0" fmla="*/ 0 w 4874"/>
                          <a:gd name="T1" fmla="*/ 0 h 21600"/>
                          <a:gd name="T2" fmla="*/ 0 w 4874"/>
                          <a:gd name="T3" fmla="*/ 0 h 21600"/>
                          <a:gd name="T4" fmla="*/ 0 w 4874"/>
                          <a:gd name="T5" fmla="*/ 0 h 21600"/>
                          <a:gd name="T6" fmla="*/ 0 60000 65536"/>
                          <a:gd name="T7" fmla="*/ 0 60000 65536"/>
                          <a:gd name="T8" fmla="*/ 0 60000 65536"/>
                          <a:gd name="T9" fmla="*/ 0 w 4874"/>
                          <a:gd name="T10" fmla="*/ 0 h 21600"/>
                          <a:gd name="T11" fmla="*/ 4874 w 4874"/>
                          <a:gd name="T12" fmla="*/ 21600 h 21600"/>
                        </a:gdLst>
                        <a:ahLst/>
                        <a:cxnLst>
                          <a:cxn ang="T6">
                            <a:pos x="T0" y="T1"/>
                          </a:cxn>
                          <a:cxn ang="T7">
                            <a:pos x="T2" y="T3"/>
                          </a:cxn>
                          <a:cxn ang="T8">
                            <a:pos x="T4" y="T5"/>
                          </a:cxn>
                        </a:cxnLst>
                        <a:rect l="T9" t="T10" r="T11" b="T12"/>
                        <a:pathLst>
                          <a:path w="4874" h="21600" fill="none" extrusionOk="0">
                            <a:moveTo>
                              <a:pt x="-1" y="9"/>
                            </a:moveTo>
                            <a:cubicBezTo>
                              <a:pt x="213" y="3"/>
                              <a:pt x="427" y="-1"/>
                              <a:pt x="642" y="0"/>
                            </a:cubicBezTo>
                            <a:cubicBezTo>
                              <a:pt x="2063" y="0"/>
                              <a:pt x="3480" y="140"/>
                              <a:pt x="4874" y="418"/>
                            </a:cubicBezTo>
                          </a:path>
                          <a:path w="4874" h="21600" stroke="0" extrusionOk="0">
                            <a:moveTo>
                              <a:pt x="-1" y="9"/>
                            </a:moveTo>
                            <a:cubicBezTo>
                              <a:pt x="213" y="3"/>
                              <a:pt x="427" y="-1"/>
                              <a:pt x="642" y="0"/>
                            </a:cubicBezTo>
                            <a:cubicBezTo>
                              <a:pt x="2063" y="0"/>
                              <a:pt x="3480" y="140"/>
                              <a:pt x="4874" y="418"/>
                            </a:cubicBezTo>
                            <a:lnTo>
                              <a:pt x="642" y="21600"/>
                            </a:lnTo>
                            <a:close/>
                          </a:path>
                        </a:pathLst>
                      </a:custGeom>
                      <a:noFill/>
                      <a:ln w="12700">
                        <a:solidFill>
                          <a:schemeClr val="tx1"/>
                        </a:solidFill>
                        <a:round/>
                        <a:headEnd/>
                        <a:tailEnd/>
                      </a:ln>
                    </p:spPr>
                    <p:txBody>
                      <a:bodyPr wrap="none" anchor="ctr"/>
                      <a:lstStyle/>
                      <a:p>
                        <a:endParaRPr lang="de-DE" sz="1600"/>
                      </a:p>
                    </p:txBody>
                  </p:sp>
                  <p:sp>
                    <p:nvSpPr>
                      <p:cNvPr id="309" name="Arc 259"/>
                      <p:cNvSpPr>
                        <a:spLocks/>
                      </p:cNvSpPr>
                      <p:nvPr/>
                    </p:nvSpPr>
                    <p:spPr bwMode="auto">
                      <a:xfrm flipH="1">
                        <a:off x="3146" y="2672"/>
                        <a:ext cx="79" cy="84"/>
                      </a:xfrm>
                      <a:custGeom>
                        <a:avLst/>
                        <a:gdLst>
                          <a:gd name="T0" fmla="*/ 0 w 34560"/>
                          <a:gd name="T1" fmla="*/ 0 h 27634"/>
                          <a:gd name="T2" fmla="*/ 0 w 34560"/>
                          <a:gd name="T3" fmla="*/ 0 h 27634"/>
                          <a:gd name="T4" fmla="*/ 0 w 34560"/>
                          <a:gd name="T5" fmla="*/ 0 h 27634"/>
                          <a:gd name="T6" fmla="*/ 0 60000 65536"/>
                          <a:gd name="T7" fmla="*/ 0 60000 65536"/>
                          <a:gd name="T8" fmla="*/ 0 60000 65536"/>
                          <a:gd name="T9" fmla="*/ 0 w 34560"/>
                          <a:gd name="T10" fmla="*/ 0 h 27634"/>
                          <a:gd name="T11" fmla="*/ 34560 w 34560"/>
                          <a:gd name="T12" fmla="*/ 27634 h 27634"/>
                        </a:gdLst>
                        <a:ahLst/>
                        <a:cxnLst>
                          <a:cxn ang="T6">
                            <a:pos x="T0" y="T1"/>
                          </a:cxn>
                          <a:cxn ang="T7">
                            <a:pos x="T2" y="T3"/>
                          </a:cxn>
                          <a:cxn ang="T8">
                            <a:pos x="T4" y="T5"/>
                          </a:cxn>
                        </a:cxnLst>
                        <a:rect l="T9" t="T10" r="T11" b="T12"/>
                        <a:pathLst>
                          <a:path w="34560" h="27634" fill="none" extrusionOk="0">
                            <a:moveTo>
                              <a:pt x="-1" y="4320"/>
                            </a:moveTo>
                            <a:cubicBezTo>
                              <a:pt x="3738" y="1515"/>
                              <a:pt x="8286" y="-1"/>
                              <a:pt x="12960" y="0"/>
                            </a:cubicBezTo>
                            <a:cubicBezTo>
                              <a:pt x="24889" y="0"/>
                              <a:pt x="34560" y="9670"/>
                              <a:pt x="34560" y="21600"/>
                            </a:cubicBezTo>
                            <a:cubicBezTo>
                              <a:pt x="34560" y="23641"/>
                              <a:pt x="34270" y="25673"/>
                              <a:pt x="33700" y="27634"/>
                            </a:cubicBezTo>
                          </a:path>
                          <a:path w="34560" h="27634" stroke="0" extrusionOk="0">
                            <a:moveTo>
                              <a:pt x="-1" y="4320"/>
                            </a:moveTo>
                            <a:cubicBezTo>
                              <a:pt x="3738" y="1515"/>
                              <a:pt x="8286" y="-1"/>
                              <a:pt x="12960" y="0"/>
                            </a:cubicBezTo>
                            <a:cubicBezTo>
                              <a:pt x="24889" y="0"/>
                              <a:pt x="34560" y="9670"/>
                              <a:pt x="34560" y="21600"/>
                            </a:cubicBezTo>
                            <a:cubicBezTo>
                              <a:pt x="34560" y="23641"/>
                              <a:pt x="34270" y="25673"/>
                              <a:pt x="33700" y="27634"/>
                            </a:cubicBezTo>
                            <a:lnTo>
                              <a:pt x="12960" y="21600"/>
                            </a:lnTo>
                            <a:close/>
                          </a:path>
                        </a:pathLst>
                      </a:custGeom>
                      <a:noFill/>
                      <a:ln w="12700">
                        <a:solidFill>
                          <a:schemeClr val="tx1"/>
                        </a:solidFill>
                        <a:round/>
                        <a:headEnd/>
                        <a:tailEnd/>
                      </a:ln>
                    </p:spPr>
                    <p:txBody>
                      <a:bodyPr wrap="none" anchor="ctr"/>
                      <a:lstStyle/>
                      <a:p>
                        <a:endParaRPr lang="de-DE" sz="1600"/>
                      </a:p>
                    </p:txBody>
                  </p:sp>
                  <p:sp>
                    <p:nvSpPr>
                      <p:cNvPr id="310" name="Arc 260"/>
                      <p:cNvSpPr>
                        <a:spLocks/>
                      </p:cNvSpPr>
                      <p:nvPr/>
                    </p:nvSpPr>
                    <p:spPr bwMode="auto">
                      <a:xfrm flipV="1">
                        <a:off x="3124" y="2720"/>
                        <a:ext cx="50" cy="48"/>
                      </a:xfrm>
                      <a:custGeom>
                        <a:avLst/>
                        <a:gdLst>
                          <a:gd name="T0" fmla="*/ 0 w 16593"/>
                          <a:gd name="T1" fmla="*/ 0 h 18735"/>
                          <a:gd name="T2" fmla="*/ 0 w 16593"/>
                          <a:gd name="T3" fmla="*/ 0 h 18735"/>
                          <a:gd name="T4" fmla="*/ 0 w 16593"/>
                          <a:gd name="T5" fmla="*/ 0 h 18735"/>
                          <a:gd name="T6" fmla="*/ 0 60000 65536"/>
                          <a:gd name="T7" fmla="*/ 0 60000 65536"/>
                          <a:gd name="T8" fmla="*/ 0 60000 65536"/>
                          <a:gd name="T9" fmla="*/ 0 w 16593"/>
                          <a:gd name="T10" fmla="*/ 0 h 18735"/>
                          <a:gd name="T11" fmla="*/ 16593 w 16593"/>
                          <a:gd name="T12" fmla="*/ 18735 h 18735"/>
                        </a:gdLst>
                        <a:ahLst/>
                        <a:cxnLst>
                          <a:cxn ang="T6">
                            <a:pos x="T0" y="T1"/>
                          </a:cxn>
                          <a:cxn ang="T7">
                            <a:pos x="T2" y="T3"/>
                          </a:cxn>
                          <a:cxn ang="T8">
                            <a:pos x="T4" y="T5"/>
                          </a:cxn>
                        </a:cxnLst>
                        <a:rect l="T9" t="T10" r="T11" b="T12"/>
                        <a:pathLst>
                          <a:path w="16593" h="18735" fill="none" extrusionOk="0">
                            <a:moveTo>
                              <a:pt x="0" y="4906"/>
                            </a:moveTo>
                            <a:cubicBezTo>
                              <a:pt x="1641" y="2936"/>
                              <a:pt x="3620" y="1275"/>
                              <a:pt x="5843" y="-1"/>
                            </a:cubicBezTo>
                          </a:path>
                          <a:path w="16593" h="18735" stroke="0" extrusionOk="0">
                            <a:moveTo>
                              <a:pt x="0" y="4906"/>
                            </a:moveTo>
                            <a:cubicBezTo>
                              <a:pt x="1641" y="2936"/>
                              <a:pt x="3620" y="1275"/>
                              <a:pt x="5843" y="-1"/>
                            </a:cubicBezTo>
                            <a:lnTo>
                              <a:pt x="16593" y="18735"/>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311" name="Arc 261"/>
                      <p:cNvSpPr>
                        <a:spLocks/>
                      </p:cNvSpPr>
                      <p:nvPr/>
                    </p:nvSpPr>
                    <p:spPr bwMode="auto">
                      <a:xfrm flipV="1">
                        <a:off x="3173" y="2720"/>
                        <a:ext cx="63" cy="44"/>
                      </a:xfrm>
                      <a:custGeom>
                        <a:avLst/>
                        <a:gdLst>
                          <a:gd name="T0" fmla="*/ 0 w 20919"/>
                          <a:gd name="T1" fmla="*/ 0 h 16968"/>
                          <a:gd name="T2" fmla="*/ 0 w 20919"/>
                          <a:gd name="T3" fmla="*/ 0 h 16968"/>
                          <a:gd name="T4" fmla="*/ 0 w 20919"/>
                          <a:gd name="T5" fmla="*/ 0 h 16968"/>
                          <a:gd name="T6" fmla="*/ 0 60000 65536"/>
                          <a:gd name="T7" fmla="*/ 0 60000 65536"/>
                          <a:gd name="T8" fmla="*/ 0 60000 65536"/>
                          <a:gd name="T9" fmla="*/ 0 w 20919"/>
                          <a:gd name="T10" fmla="*/ 0 h 16968"/>
                          <a:gd name="T11" fmla="*/ 20919 w 20919"/>
                          <a:gd name="T12" fmla="*/ 16968 h 16968"/>
                        </a:gdLst>
                        <a:ahLst/>
                        <a:cxnLst>
                          <a:cxn ang="T6">
                            <a:pos x="T0" y="T1"/>
                          </a:cxn>
                          <a:cxn ang="T7">
                            <a:pos x="T2" y="T3"/>
                          </a:cxn>
                          <a:cxn ang="T8">
                            <a:pos x="T4" y="T5"/>
                          </a:cxn>
                        </a:cxnLst>
                        <a:rect l="T9" t="T10" r="T11" b="T12"/>
                        <a:pathLst>
                          <a:path w="20919" h="16968" fill="none" extrusionOk="0">
                            <a:moveTo>
                              <a:pt x="13365" y="0"/>
                            </a:moveTo>
                            <a:cubicBezTo>
                              <a:pt x="17085" y="2930"/>
                              <a:pt x="19739" y="7001"/>
                              <a:pt x="20919" y="11587"/>
                            </a:cubicBezTo>
                          </a:path>
                          <a:path w="20919" h="16968" stroke="0" extrusionOk="0">
                            <a:moveTo>
                              <a:pt x="13365" y="0"/>
                            </a:moveTo>
                            <a:cubicBezTo>
                              <a:pt x="17085" y="2930"/>
                              <a:pt x="19739" y="7001"/>
                              <a:pt x="20919" y="11587"/>
                            </a:cubicBezTo>
                            <a:lnTo>
                              <a:pt x="0" y="16968"/>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312" name="Arc 262"/>
                      <p:cNvSpPr>
                        <a:spLocks/>
                      </p:cNvSpPr>
                      <p:nvPr/>
                    </p:nvSpPr>
                    <p:spPr bwMode="auto">
                      <a:xfrm flipV="1">
                        <a:off x="3173" y="2682"/>
                        <a:ext cx="64" cy="37"/>
                      </a:xfrm>
                      <a:custGeom>
                        <a:avLst/>
                        <a:gdLst>
                          <a:gd name="T0" fmla="*/ 0 w 21221"/>
                          <a:gd name="T1" fmla="*/ 0 h 14421"/>
                          <a:gd name="T2" fmla="*/ 0 w 21221"/>
                          <a:gd name="T3" fmla="*/ 0 h 14421"/>
                          <a:gd name="T4" fmla="*/ 0 w 21221"/>
                          <a:gd name="T5" fmla="*/ 0 h 14421"/>
                          <a:gd name="T6" fmla="*/ 0 60000 65536"/>
                          <a:gd name="T7" fmla="*/ 0 60000 65536"/>
                          <a:gd name="T8" fmla="*/ 0 60000 65536"/>
                          <a:gd name="T9" fmla="*/ 0 w 21221"/>
                          <a:gd name="T10" fmla="*/ 0 h 14421"/>
                          <a:gd name="T11" fmla="*/ 21221 w 21221"/>
                          <a:gd name="T12" fmla="*/ 14421 h 14421"/>
                        </a:gdLst>
                        <a:ahLst/>
                        <a:cxnLst>
                          <a:cxn ang="T6">
                            <a:pos x="T0" y="T1"/>
                          </a:cxn>
                          <a:cxn ang="T7">
                            <a:pos x="T2" y="T3"/>
                          </a:cxn>
                          <a:cxn ang="T8">
                            <a:pos x="T4" y="T5"/>
                          </a:cxn>
                        </a:cxnLst>
                        <a:rect l="T9" t="T10" r="T11" b="T12"/>
                        <a:pathLst>
                          <a:path w="21221" h="14421" fill="none" extrusionOk="0">
                            <a:moveTo>
                              <a:pt x="21220" y="4028"/>
                            </a:moveTo>
                            <a:cubicBezTo>
                              <a:pt x="20486" y="7896"/>
                              <a:pt x="18709" y="11490"/>
                              <a:pt x="16080" y="14420"/>
                            </a:cubicBezTo>
                          </a:path>
                          <a:path w="21221" h="14421" stroke="0" extrusionOk="0">
                            <a:moveTo>
                              <a:pt x="21220" y="4028"/>
                            </a:moveTo>
                            <a:cubicBezTo>
                              <a:pt x="20486" y="7896"/>
                              <a:pt x="18709" y="11490"/>
                              <a:pt x="16080" y="14420"/>
                            </a:cubicBezTo>
                            <a:lnTo>
                              <a:pt x="0" y="0"/>
                            </a:lnTo>
                            <a:close/>
                          </a:path>
                        </a:pathLst>
                      </a:custGeom>
                      <a:noFill/>
                      <a:ln w="12700">
                        <a:solidFill>
                          <a:schemeClr val="tx1"/>
                        </a:solidFill>
                        <a:round/>
                        <a:headEnd/>
                        <a:tailEnd/>
                      </a:ln>
                    </p:spPr>
                    <p:txBody>
                      <a:bodyPr wrap="none" anchor="ctr"/>
                      <a:lstStyle/>
                      <a:p>
                        <a:endParaRPr lang="de-DE" sz="1600"/>
                      </a:p>
                    </p:txBody>
                  </p:sp>
                </p:grpSp>
                <p:grpSp>
                  <p:nvGrpSpPr>
                    <p:cNvPr id="287" name="Group 263"/>
                    <p:cNvGrpSpPr>
                      <a:grpSpLocks/>
                    </p:cNvGrpSpPr>
                    <p:nvPr/>
                  </p:nvGrpSpPr>
                  <p:grpSpPr bwMode="auto">
                    <a:xfrm rot="288391">
                      <a:off x="3798" y="2932"/>
                      <a:ext cx="145" cy="104"/>
                      <a:chOff x="3092" y="2672"/>
                      <a:chExt cx="145" cy="104"/>
                    </a:xfrm>
                  </p:grpSpPr>
                  <p:sp>
                    <p:nvSpPr>
                      <p:cNvPr id="301" name="Arc 264"/>
                      <p:cNvSpPr>
                        <a:spLocks/>
                      </p:cNvSpPr>
                      <p:nvPr/>
                    </p:nvSpPr>
                    <p:spPr bwMode="auto">
                      <a:xfrm rot="10800000">
                        <a:off x="3092" y="2691"/>
                        <a:ext cx="96" cy="69"/>
                      </a:xfrm>
                      <a:custGeom>
                        <a:avLst/>
                        <a:gdLst>
                          <a:gd name="T0" fmla="*/ 0 w 21600"/>
                          <a:gd name="T1" fmla="*/ 0 h 17075"/>
                          <a:gd name="T2" fmla="*/ 0 w 21600"/>
                          <a:gd name="T3" fmla="*/ 0 h 17075"/>
                          <a:gd name="T4" fmla="*/ 0 w 21600"/>
                          <a:gd name="T5" fmla="*/ 0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2700">
                        <a:solidFill>
                          <a:schemeClr val="tx1"/>
                        </a:solidFill>
                        <a:round/>
                        <a:headEnd/>
                        <a:tailEnd/>
                      </a:ln>
                    </p:spPr>
                    <p:txBody>
                      <a:bodyPr wrap="none" anchor="ctr"/>
                      <a:lstStyle/>
                      <a:p>
                        <a:endParaRPr lang="de-DE" sz="1600"/>
                      </a:p>
                    </p:txBody>
                  </p:sp>
                  <p:sp>
                    <p:nvSpPr>
                      <p:cNvPr id="302" name="Arc 265"/>
                      <p:cNvSpPr>
                        <a:spLocks/>
                      </p:cNvSpPr>
                      <p:nvPr/>
                    </p:nvSpPr>
                    <p:spPr bwMode="auto">
                      <a:xfrm flipV="1">
                        <a:off x="3172" y="2720"/>
                        <a:ext cx="14" cy="56"/>
                      </a:xfrm>
                      <a:custGeom>
                        <a:avLst/>
                        <a:gdLst>
                          <a:gd name="T0" fmla="*/ 0 w 4874"/>
                          <a:gd name="T1" fmla="*/ 0 h 21600"/>
                          <a:gd name="T2" fmla="*/ 0 w 4874"/>
                          <a:gd name="T3" fmla="*/ 0 h 21600"/>
                          <a:gd name="T4" fmla="*/ 0 w 4874"/>
                          <a:gd name="T5" fmla="*/ 0 h 21600"/>
                          <a:gd name="T6" fmla="*/ 0 60000 65536"/>
                          <a:gd name="T7" fmla="*/ 0 60000 65536"/>
                          <a:gd name="T8" fmla="*/ 0 60000 65536"/>
                          <a:gd name="T9" fmla="*/ 0 w 4874"/>
                          <a:gd name="T10" fmla="*/ 0 h 21600"/>
                          <a:gd name="T11" fmla="*/ 4874 w 4874"/>
                          <a:gd name="T12" fmla="*/ 21600 h 21600"/>
                        </a:gdLst>
                        <a:ahLst/>
                        <a:cxnLst>
                          <a:cxn ang="T6">
                            <a:pos x="T0" y="T1"/>
                          </a:cxn>
                          <a:cxn ang="T7">
                            <a:pos x="T2" y="T3"/>
                          </a:cxn>
                          <a:cxn ang="T8">
                            <a:pos x="T4" y="T5"/>
                          </a:cxn>
                        </a:cxnLst>
                        <a:rect l="T9" t="T10" r="T11" b="T12"/>
                        <a:pathLst>
                          <a:path w="4874" h="21600" fill="none" extrusionOk="0">
                            <a:moveTo>
                              <a:pt x="-1" y="9"/>
                            </a:moveTo>
                            <a:cubicBezTo>
                              <a:pt x="213" y="3"/>
                              <a:pt x="427" y="-1"/>
                              <a:pt x="642" y="0"/>
                            </a:cubicBezTo>
                            <a:cubicBezTo>
                              <a:pt x="2063" y="0"/>
                              <a:pt x="3480" y="140"/>
                              <a:pt x="4874" y="418"/>
                            </a:cubicBezTo>
                          </a:path>
                          <a:path w="4874" h="21600" stroke="0" extrusionOk="0">
                            <a:moveTo>
                              <a:pt x="-1" y="9"/>
                            </a:moveTo>
                            <a:cubicBezTo>
                              <a:pt x="213" y="3"/>
                              <a:pt x="427" y="-1"/>
                              <a:pt x="642" y="0"/>
                            </a:cubicBezTo>
                            <a:cubicBezTo>
                              <a:pt x="2063" y="0"/>
                              <a:pt x="3480" y="140"/>
                              <a:pt x="4874" y="418"/>
                            </a:cubicBezTo>
                            <a:lnTo>
                              <a:pt x="642" y="21600"/>
                            </a:lnTo>
                            <a:close/>
                          </a:path>
                        </a:pathLst>
                      </a:custGeom>
                      <a:noFill/>
                      <a:ln w="12700">
                        <a:solidFill>
                          <a:schemeClr val="tx1"/>
                        </a:solidFill>
                        <a:round/>
                        <a:headEnd/>
                        <a:tailEnd/>
                      </a:ln>
                    </p:spPr>
                    <p:txBody>
                      <a:bodyPr wrap="none" anchor="ctr"/>
                      <a:lstStyle/>
                      <a:p>
                        <a:endParaRPr lang="de-DE" sz="1600"/>
                      </a:p>
                    </p:txBody>
                  </p:sp>
                  <p:sp>
                    <p:nvSpPr>
                      <p:cNvPr id="303" name="Arc 266"/>
                      <p:cNvSpPr>
                        <a:spLocks/>
                      </p:cNvSpPr>
                      <p:nvPr/>
                    </p:nvSpPr>
                    <p:spPr bwMode="auto">
                      <a:xfrm flipH="1">
                        <a:off x="3146" y="2672"/>
                        <a:ext cx="79" cy="84"/>
                      </a:xfrm>
                      <a:custGeom>
                        <a:avLst/>
                        <a:gdLst>
                          <a:gd name="T0" fmla="*/ 0 w 34560"/>
                          <a:gd name="T1" fmla="*/ 0 h 27634"/>
                          <a:gd name="T2" fmla="*/ 0 w 34560"/>
                          <a:gd name="T3" fmla="*/ 0 h 27634"/>
                          <a:gd name="T4" fmla="*/ 0 w 34560"/>
                          <a:gd name="T5" fmla="*/ 0 h 27634"/>
                          <a:gd name="T6" fmla="*/ 0 60000 65536"/>
                          <a:gd name="T7" fmla="*/ 0 60000 65536"/>
                          <a:gd name="T8" fmla="*/ 0 60000 65536"/>
                          <a:gd name="T9" fmla="*/ 0 w 34560"/>
                          <a:gd name="T10" fmla="*/ 0 h 27634"/>
                          <a:gd name="T11" fmla="*/ 34560 w 34560"/>
                          <a:gd name="T12" fmla="*/ 27634 h 27634"/>
                        </a:gdLst>
                        <a:ahLst/>
                        <a:cxnLst>
                          <a:cxn ang="T6">
                            <a:pos x="T0" y="T1"/>
                          </a:cxn>
                          <a:cxn ang="T7">
                            <a:pos x="T2" y="T3"/>
                          </a:cxn>
                          <a:cxn ang="T8">
                            <a:pos x="T4" y="T5"/>
                          </a:cxn>
                        </a:cxnLst>
                        <a:rect l="T9" t="T10" r="T11" b="T12"/>
                        <a:pathLst>
                          <a:path w="34560" h="27634" fill="none" extrusionOk="0">
                            <a:moveTo>
                              <a:pt x="-1" y="4320"/>
                            </a:moveTo>
                            <a:cubicBezTo>
                              <a:pt x="3738" y="1515"/>
                              <a:pt x="8286" y="-1"/>
                              <a:pt x="12960" y="0"/>
                            </a:cubicBezTo>
                            <a:cubicBezTo>
                              <a:pt x="24889" y="0"/>
                              <a:pt x="34560" y="9670"/>
                              <a:pt x="34560" y="21600"/>
                            </a:cubicBezTo>
                            <a:cubicBezTo>
                              <a:pt x="34560" y="23641"/>
                              <a:pt x="34270" y="25673"/>
                              <a:pt x="33700" y="27634"/>
                            </a:cubicBezTo>
                          </a:path>
                          <a:path w="34560" h="27634" stroke="0" extrusionOk="0">
                            <a:moveTo>
                              <a:pt x="-1" y="4320"/>
                            </a:moveTo>
                            <a:cubicBezTo>
                              <a:pt x="3738" y="1515"/>
                              <a:pt x="8286" y="-1"/>
                              <a:pt x="12960" y="0"/>
                            </a:cubicBezTo>
                            <a:cubicBezTo>
                              <a:pt x="24889" y="0"/>
                              <a:pt x="34560" y="9670"/>
                              <a:pt x="34560" y="21600"/>
                            </a:cubicBezTo>
                            <a:cubicBezTo>
                              <a:pt x="34560" y="23641"/>
                              <a:pt x="34270" y="25673"/>
                              <a:pt x="33700" y="27634"/>
                            </a:cubicBezTo>
                            <a:lnTo>
                              <a:pt x="12960" y="21600"/>
                            </a:lnTo>
                            <a:close/>
                          </a:path>
                        </a:pathLst>
                      </a:custGeom>
                      <a:noFill/>
                      <a:ln w="12700">
                        <a:solidFill>
                          <a:schemeClr val="tx1"/>
                        </a:solidFill>
                        <a:round/>
                        <a:headEnd/>
                        <a:tailEnd/>
                      </a:ln>
                    </p:spPr>
                    <p:txBody>
                      <a:bodyPr wrap="none" anchor="ctr"/>
                      <a:lstStyle/>
                      <a:p>
                        <a:endParaRPr lang="de-DE" sz="1600"/>
                      </a:p>
                    </p:txBody>
                  </p:sp>
                  <p:sp>
                    <p:nvSpPr>
                      <p:cNvPr id="304" name="Arc 267"/>
                      <p:cNvSpPr>
                        <a:spLocks/>
                      </p:cNvSpPr>
                      <p:nvPr/>
                    </p:nvSpPr>
                    <p:spPr bwMode="auto">
                      <a:xfrm flipV="1">
                        <a:off x="3124" y="2720"/>
                        <a:ext cx="50" cy="48"/>
                      </a:xfrm>
                      <a:custGeom>
                        <a:avLst/>
                        <a:gdLst>
                          <a:gd name="T0" fmla="*/ 0 w 16593"/>
                          <a:gd name="T1" fmla="*/ 0 h 18735"/>
                          <a:gd name="T2" fmla="*/ 0 w 16593"/>
                          <a:gd name="T3" fmla="*/ 0 h 18735"/>
                          <a:gd name="T4" fmla="*/ 0 w 16593"/>
                          <a:gd name="T5" fmla="*/ 0 h 18735"/>
                          <a:gd name="T6" fmla="*/ 0 60000 65536"/>
                          <a:gd name="T7" fmla="*/ 0 60000 65536"/>
                          <a:gd name="T8" fmla="*/ 0 60000 65536"/>
                          <a:gd name="T9" fmla="*/ 0 w 16593"/>
                          <a:gd name="T10" fmla="*/ 0 h 18735"/>
                          <a:gd name="T11" fmla="*/ 16593 w 16593"/>
                          <a:gd name="T12" fmla="*/ 18735 h 18735"/>
                        </a:gdLst>
                        <a:ahLst/>
                        <a:cxnLst>
                          <a:cxn ang="T6">
                            <a:pos x="T0" y="T1"/>
                          </a:cxn>
                          <a:cxn ang="T7">
                            <a:pos x="T2" y="T3"/>
                          </a:cxn>
                          <a:cxn ang="T8">
                            <a:pos x="T4" y="T5"/>
                          </a:cxn>
                        </a:cxnLst>
                        <a:rect l="T9" t="T10" r="T11" b="T12"/>
                        <a:pathLst>
                          <a:path w="16593" h="18735" fill="none" extrusionOk="0">
                            <a:moveTo>
                              <a:pt x="0" y="4906"/>
                            </a:moveTo>
                            <a:cubicBezTo>
                              <a:pt x="1641" y="2936"/>
                              <a:pt x="3620" y="1275"/>
                              <a:pt x="5843" y="-1"/>
                            </a:cubicBezTo>
                          </a:path>
                          <a:path w="16593" h="18735" stroke="0" extrusionOk="0">
                            <a:moveTo>
                              <a:pt x="0" y="4906"/>
                            </a:moveTo>
                            <a:cubicBezTo>
                              <a:pt x="1641" y="2936"/>
                              <a:pt x="3620" y="1275"/>
                              <a:pt x="5843" y="-1"/>
                            </a:cubicBezTo>
                            <a:lnTo>
                              <a:pt x="16593" y="18735"/>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305" name="Arc 268"/>
                      <p:cNvSpPr>
                        <a:spLocks/>
                      </p:cNvSpPr>
                      <p:nvPr/>
                    </p:nvSpPr>
                    <p:spPr bwMode="auto">
                      <a:xfrm flipV="1">
                        <a:off x="3173" y="2720"/>
                        <a:ext cx="63" cy="44"/>
                      </a:xfrm>
                      <a:custGeom>
                        <a:avLst/>
                        <a:gdLst>
                          <a:gd name="T0" fmla="*/ 0 w 20919"/>
                          <a:gd name="T1" fmla="*/ 0 h 16968"/>
                          <a:gd name="T2" fmla="*/ 0 w 20919"/>
                          <a:gd name="T3" fmla="*/ 0 h 16968"/>
                          <a:gd name="T4" fmla="*/ 0 w 20919"/>
                          <a:gd name="T5" fmla="*/ 0 h 16968"/>
                          <a:gd name="T6" fmla="*/ 0 60000 65536"/>
                          <a:gd name="T7" fmla="*/ 0 60000 65536"/>
                          <a:gd name="T8" fmla="*/ 0 60000 65536"/>
                          <a:gd name="T9" fmla="*/ 0 w 20919"/>
                          <a:gd name="T10" fmla="*/ 0 h 16968"/>
                          <a:gd name="T11" fmla="*/ 20919 w 20919"/>
                          <a:gd name="T12" fmla="*/ 16968 h 16968"/>
                        </a:gdLst>
                        <a:ahLst/>
                        <a:cxnLst>
                          <a:cxn ang="T6">
                            <a:pos x="T0" y="T1"/>
                          </a:cxn>
                          <a:cxn ang="T7">
                            <a:pos x="T2" y="T3"/>
                          </a:cxn>
                          <a:cxn ang="T8">
                            <a:pos x="T4" y="T5"/>
                          </a:cxn>
                        </a:cxnLst>
                        <a:rect l="T9" t="T10" r="T11" b="T12"/>
                        <a:pathLst>
                          <a:path w="20919" h="16968" fill="none" extrusionOk="0">
                            <a:moveTo>
                              <a:pt x="13365" y="0"/>
                            </a:moveTo>
                            <a:cubicBezTo>
                              <a:pt x="17085" y="2930"/>
                              <a:pt x="19739" y="7001"/>
                              <a:pt x="20919" y="11587"/>
                            </a:cubicBezTo>
                          </a:path>
                          <a:path w="20919" h="16968" stroke="0" extrusionOk="0">
                            <a:moveTo>
                              <a:pt x="13365" y="0"/>
                            </a:moveTo>
                            <a:cubicBezTo>
                              <a:pt x="17085" y="2930"/>
                              <a:pt x="19739" y="7001"/>
                              <a:pt x="20919" y="11587"/>
                            </a:cubicBezTo>
                            <a:lnTo>
                              <a:pt x="0" y="16968"/>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306" name="Arc 269"/>
                      <p:cNvSpPr>
                        <a:spLocks/>
                      </p:cNvSpPr>
                      <p:nvPr/>
                    </p:nvSpPr>
                    <p:spPr bwMode="auto">
                      <a:xfrm flipV="1">
                        <a:off x="3173" y="2682"/>
                        <a:ext cx="64" cy="37"/>
                      </a:xfrm>
                      <a:custGeom>
                        <a:avLst/>
                        <a:gdLst>
                          <a:gd name="T0" fmla="*/ 0 w 21221"/>
                          <a:gd name="T1" fmla="*/ 0 h 14421"/>
                          <a:gd name="T2" fmla="*/ 0 w 21221"/>
                          <a:gd name="T3" fmla="*/ 0 h 14421"/>
                          <a:gd name="T4" fmla="*/ 0 w 21221"/>
                          <a:gd name="T5" fmla="*/ 0 h 14421"/>
                          <a:gd name="T6" fmla="*/ 0 60000 65536"/>
                          <a:gd name="T7" fmla="*/ 0 60000 65536"/>
                          <a:gd name="T8" fmla="*/ 0 60000 65536"/>
                          <a:gd name="T9" fmla="*/ 0 w 21221"/>
                          <a:gd name="T10" fmla="*/ 0 h 14421"/>
                          <a:gd name="T11" fmla="*/ 21221 w 21221"/>
                          <a:gd name="T12" fmla="*/ 14421 h 14421"/>
                        </a:gdLst>
                        <a:ahLst/>
                        <a:cxnLst>
                          <a:cxn ang="T6">
                            <a:pos x="T0" y="T1"/>
                          </a:cxn>
                          <a:cxn ang="T7">
                            <a:pos x="T2" y="T3"/>
                          </a:cxn>
                          <a:cxn ang="T8">
                            <a:pos x="T4" y="T5"/>
                          </a:cxn>
                        </a:cxnLst>
                        <a:rect l="T9" t="T10" r="T11" b="T12"/>
                        <a:pathLst>
                          <a:path w="21221" h="14421" fill="none" extrusionOk="0">
                            <a:moveTo>
                              <a:pt x="21220" y="4028"/>
                            </a:moveTo>
                            <a:cubicBezTo>
                              <a:pt x="20486" y="7896"/>
                              <a:pt x="18709" y="11490"/>
                              <a:pt x="16080" y="14420"/>
                            </a:cubicBezTo>
                          </a:path>
                          <a:path w="21221" h="14421" stroke="0" extrusionOk="0">
                            <a:moveTo>
                              <a:pt x="21220" y="4028"/>
                            </a:moveTo>
                            <a:cubicBezTo>
                              <a:pt x="20486" y="7896"/>
                              <a:pt x="18709" y="11490"/>
                              <a:pt x="16080" y="14420"/>
                            </a:cubicBezTo>
                            <a:lnTo>
                              <a:pt x="0" y="0"/>
                            </a:lnTo>
                            <a:close/>
                          </a:path>
                        </a:pathLst>
                      </a:custGeom>
                      <a:noFill/>
                      <a:ln w="12700">
                        <a:solidFill>
                          <a:schemeClr val="tx1"/>
                        </a:solidFill>
                        <a:round/>
                        <a:headEnd/>
                        <a:tailEnd/>
                      </a:ln>
                    </p:spPr>
                    <p:txBody>
                      <a:bodyPr wrap="none" anchor="ctr"/>
                      <a:lstStyle/>
                      <a:p>
                        <a:endParaRPr lang="de-DE" sz="1600"/>
                      </a:p>
                    </p:txBody>
                  </p:sp>
                </p:grpSp>
                <p:grpSp>
                  <p:nvGrpSpPr>
                    <p:cNvPr id="288" name="Group 270"/>
                    <p:cNvGrpSpPr>
                      <a:grpSpLocks/>
                    </p:cNvGrpSpPr>
                    <p:nvPr/>
                  </p:nvGrpSpPr>
                  <p:grpSpPr bwMode="auto">
                    <a:xfrm rot="288391">
                      <a:off x="3848" y="2981"/>
                      <a:ext cx="145" cy="104"/>
                      <a:chOff x="3092" y="2672"/>
                      <a:chExt cx="145" cy="104"/>
                    </a:xfrm>
                  </p:grpSpPr>
                  <p:sp>
                    <p:nvSpPr>
                      <p:cNvPr id="295" name="Arc 271"/>
                      <p:cNvSpPr>
                        <a:spLocks/>
                      </p:cNvSpPr>
                      <p:nvPr/>
                    </p:nvSpPr>
                    <p:spPr bwMode="auto">
                      <a:xfrm rot="10800000">
                        <a:off x="3092" y="2691"/>
                        <a:ext cx="96" cy="69"/>
                      </a:xfrm>
                      <a:custGeom>
                        <a:avLst/>
                        <a:gdLst>
                          <a:gd name="T0" fmla="*/ 0 w 21600"/>
                          <a:gd name="T1" fmla="*/ 0 h 17075"/>
                          <a:gd name="T2" fmla="*/ 0 w 21600"/>
                          <a:gd name="T3" fmla="*/ 0 h 17075"/>
                          <a:gd name="T4" fmla="*/ 0 w 21600"/>
                          <a:gd name="T5" fmla="*/ 0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2700">
                        <a:solidFill>
                          <a:schemeClr val="tx1"/>
                        </a:solidFill>
                        <a:round/>
                        <a:headEnd/>
                        <a:tailEnd/>
                      </a:ln>
                    </p:spPr>
                    <p:txBody>
                      <a:bodyPr wrap="none" anchor="ctr"/>
                      <a:lstStyle/>
                      <a:p>
                        <a:endParaRPr lang="de-DE" sz="1600"/>
                      </a:p>
                    </p:txBody>
                  </p:sp>
                  <p:sp>
                    <p:nvSpPr>
                      <p:cNvPr id="296" name="Arc 272"/>
                      <p:cNvSpPr>
                        <a:spLocks/>
                      </p:cNvSpPr>
                      <p:nvPr/>
                    </p:nvSpPr>
                    <p:spPr bwMode="auto">
                      <a:xfrm flipV="1">
                        <a:off x="3172" y="2720"/>
                        <a:ext cx="14" cy="56"/>
                      </a:xfrm>
                      <a:custGeom>
                        <a:avLst/>
                        <a:gdLst>
                          <a:gd name="T0" fmla="*/ 0 w 4874"/>
                          <a:gd name="T1" fmla="*/ 0 h 21600"/>
                          <a:gd name="T2" fmla="*/ 0 w 4874"/>
                          <a:gd name="T3" fmla="*/ 0 h 21600"/>
                          <a:gd name="T4" fmla="*/ 0 w 4874"/>
                          <a:gd name="T5" fmla="*/ 0 h 21600"/>
                          <a:gd name="T6" fmla="*/ 0 60000 65536"/>
                          <a:gd name="T7" fmla="*/ 0 60000 65536"/>
                          <a:gd name="T8" fmla="*/ 0 60000 65536"/>
                          <a:gd name="T9" fmla="*/ 0 w 4874"/>
                          <a:gd name="T10" fmla="*/ 0 h 21600"/>
                          <a:gd name="T11" fmla="*/ 4874 w 4874"/>
                          <a:gd name="T12" fmla="*/ 21600 h 21600"/>
                        </a:gdLst>
                        <a:ahLst/>
                        <a:cxnLst>
                          <a:cxn ang="T6">
                            <a:pos x="T0" y="T1"/>
                          </a:cxn>
                          <a:cxn ang="T7">
                            <a:pos x="T2" y="T3"/>
                          </a:cxn>
                          <a:cxn ang="T8">
                            <a:pos x="T4" y="T5"/>
                          </a:cxn>
                        </a:cxnLst>
                        <a:rect l="T9" t="T10" r="T11" b="T12"/>
                        <a:pathLst>
                          <a:path w="4874" h="21600" fill="none" extrusionOk="0">
                            <a:moveTo>
                              <a:pt x="-1" y="9"/>
                            </a:moveTo>
                            <a:cubicBezTo>
                              <a:pt x="213" y="3"/>
                              <a:pt x="427" y="-1"/>
                              <a:pt x="642" y="0"/>
                            </a:cubicBezTo>
                            <a:cubicBezTo>
                              <a:pt x="2063" y="0"/>
                              <a:pt x="3480" y="140"/>
                              <a:pt x="4874" y="418"/>
                            </a:cubicBezTo>
                          </a:path>
                          <a:path w="4874" h="21600" stroke="0" extrusionOk="0">
                            <a:moveTo>
                              <a:pt x="-1" y="9"/>
                            </a:moveTo>
                            <a:cubicBezTo>
                              <a:pt x="213" y="3"/>
                              <a:pt x="427" y="-1"/>
                              <a:pt x="642" y="0"/>
                            </a:cubicBezTo>
                            <a:cubicBezTo>
                              <a:pt x="2063" y="0"/>
                              <a:pt x="3480" y="140"/>
                              <a:pt x="4874" y="418"/>
                            </a:cubicBezTo>
                            <a:lnTo>
                              <a:pt x="642" y="21600"/>
                            </a:lnTo>
                            <a:close/>
                          </a:path>
                        </a:pathLst>
                      </a:custGeom>
                      <a:noFill/>
                      <a:ln w="12700">
                        <a:solidFill>
                          <a:schemeClr val="tx1"/>
                        </a:solidFill>
                        <a:round/>
                        <a:headEnd/>
                        <a:tailEnd/>
                      </a:ln>
                    </p:spPr>
                    <p:txBody>
                      <a:bodyPr wrap="none" anchor="ctr"/>
                      <a:lstStyle/>
                      <a:p>
                        <a:endParaRPr lang="de-DE" sz="1600"/>
                      </a:p>
                    </p:txBody>
                  </p:sp>
                  <p:sp>
                    <p:nvSpPr>
                      <p:cNvPr id="297" name="Arc 273"/>
                      <p:cNvSpPr>
                        <a:spLocks/>
                      </p:cNvSpPr>
                      <p:nvPr/>
                    </p:nvSpPr>
                    <p:spPr bwMode="auto">
                      <a:xfrm flipH="1">
                        <a:off x="3146" y="2672"/>
                        <a:ext cx="79" cy="84"/>
                      </a:xfrm>
                      <a:custGeom>
                        <a:avLst/>
                        <a:gdLst>
                          <a:gd name="T0" fmla="*/ 0 w 34560"/>
                          <a:gd name="T1" fmla="*/ 0 h 27634"/>
                          <a:gd name="T2" fmla="*/ 0 w 34560"/>
                          <a:gd name="T3" fmla="*/ 0 h 27634"/>
                          <a:gd name="T4" fmla="*/ 0 w 34560"/>
                          <a:gd name="T5" fmla="*/ 0 h 27634"/>
                          <a:gd name="T6" fmla="*/ 0 60000 65536"/>
                          <a:gd name="T7" fmla="*/ 0 60000 65536"/>
                          <a:gd name="T8" fmla="*/ 0 60000 65536"/>
                          <a:gd name="T9" fmla="*/ 0 w 34560"/>
                          <a:gd name="T10" fmla="*/ 0 h 27634"/>
                          <a:gd name="T11" fmla="*/ 34560 w 34560"/>
                          <a:gd name="T12" fmla="*/ 27634 h 27634"/>
                        </a:gdLst>
                        <a:ahLst/>
                        <a:cxnLst>
                          <a:cxn ang="T6">
                            <a:pos x="T0" y="T1"/>
                          </a:cxn>
                          <a:cxn ang="T7">
                            <a:pos x="T2" y="T3"/>
                          </a:cxn>
                          <a:cxn ang="T8">
                            <a:pos x="T4" y="T5"/>
                          </a:cxn>
                        </a:cxnLst>
                        <a:rect l="T9" t="T10" r="T11" b="T12"/>
                        <a:pathLst>
                          <a:path w="34560" h="27634" fill="none" extrusionOk="0">
                            <a:moveTo>
                              <a:pt x="-1" y="4320"/>
                            </a:moveTo>
                            <a:cubicBezTo>
                              <a:pt x="3738" y="1515"/>
                              <a:pt x="8286" y="-1"/>
                              <a:pt x="12960" y="0"/>
                            </a:cubicBezTo>
                            <a:cubicBezTo>
                              <a:pt x="24889" y="0"/>
                              <a:pt x="34560" y="9670"/>
                              <a:pt x="34560" y="21600"/>
                            </a:cubicBezTo>
                            <a:cubicBezTo>
                              <a:pt x="34560" y="23641"/>
                              <a:pt x="34270" y="25673"/>
                              <a:pt x="33700" y="27634"/>
                            </a:cubicBezTo>
                          </a:path>
                          <a:path w="34560" h="27634" stroke="0" extrusionOk="0">
                            <a:moveTo>
                              <a:pt x="-1" y="4320"/>
                            </a:moveTo>
                            <a:cubicBezTo>
                              <a:pt x="3738" y="1515"/>
                              <a:pt x="8286" y="-1"/>
                              <a:pt x="12960" y="0"/>
                            </a:cubicBezTo>
                            <a:cubicBezTo>
                              <a:pt x="24889" y="0"/>
                              <a:pt x="34560" y="9670"/>
                              <a:pt x="34560" y="21600"/>
                            </a:cubicBezTo>
                            <a:cubicBezTo>
                              <a:pt x="34560" y="23641"/>
                              <a:pt x="34270" y="25673"/>
                              <a:pt x="33700" y="27634"/>
                            </a:cubicBezTo>
                            <a:lnTo>
                              <a:pt x="12960" y="21600"/>
                            </a:lnTo>
                            <a:close/>
                          </a:path>
                        </a:pathLst>
                      </a:custGeom>
                      <a:noFill/>
                      <a:ln w="12700">
                        <a:solidFill>
                          <a:schemeClr val="tx1"/>
                        </a:solidFill>
                        <a:round/>
                        <a:headEnd/>
                        <a:tailEnd/>
                      </a:ln>
                    </p:spPr>
                    <p:txBody>
                      <a:bodyPr wrap="none" anchor="ctr"/>
                      <a:lstStyle/>
                      <a:p>
                        <a:endParaRPr lang="de-DE" sz="1600"/>
                      </a:p>
                    </p:txBody>
                  </p:sp>
                  <p:sp>
                    <p:nvSpPr>
                      <p:cNvPr id="298" name="Arc 274"/>
                      <p:cNvSpPr>
                        <a:spLocks/>
                      </p:cNvSpPr>
                      <p:nvPr/>
                    </p:nvSpPr>
                    <p:spPr bwMode="auto">
                      <a:xfrm flipV="1">
                        <a:off x="3124" y="2720"/>
                        <a:ext cx="50" cy="48"/>
                      </a:xfrm>
                      <a:custGeom>
                        <a:avLst/>
                        <a:gdLst>
                          <a:gd name="T0" fmla="*/ 0 w 16593"/>
                          <a:gd name="T1" fmla="*/ 0 h 18735"/>
                          <a:gd name="T2" fmla="*/ 0 w 16593"/>
                          <a:gd name="T3" fmla="*/ 0 h 18735"/>
                          <a:gd name="T4" fmla="*/ 0 w 16593"/>
                          <a:gd name="T5" fmla="*/ 0 h 18735"/>
                          <a:gd name="T6" fmla="*/ 0 60000 65536"/>
                          <a:gd name="T7" fmla="*/ 0 60000 65536"/>
                          <a:gd name="T8" fmla="*/ 0 60000 65536"/>
                          <a:gd name="T9" fmla="*/ 0 w 16593"/>
                          <a:gd name="T10" fmla="*/ 0 h 18735"/>
                          <a:gd name="T11" fmla="*/ 16593 w 16593"/>
                          <a:gd name="T12" fmla="*/ 18735 h 18735"/>
                        </a:gdLst>
                        <a:ahLst/>
                        <a:cxnLst>
                          <a:cxn ang="T6">
                            <a:pos x="T0" y="T1"/>
                          </a:cxn>
                          <a:cxn ang="T7">
                            <a:pos x="T2" y="T3"/>
                          </a:cxn>
                          <a:cxn ang="T8">
                            <a:pos x="T4" y="T5"/>
                          </a:cxn>
                        </a:cxnLst>
                        <a:rect l="T9" t="T10" r="T11" b="T12"/>
                        <a:pathLst>
                          <a:path w="16593" h="18735" fill="none" extrusionOk="0">
                            <a:moveTo>
                              <a:pt x="0" y="4906"/>
                            </a:moveTo>
                            <a:cubicBezTo>
                              <a:pt x="1641" y="2936"/>
                              <a:pt x="3620" y="1275"/>
                              <a:pt x="5843" y="-1"/>
                            </a:cubicBezTo>
                          </a:path>
                          <a:path w="16593" h="18735" stroke="0" extrusionOk="0">
                            <a:moveTo>
                              <a:pt x="0" y="4906"/>
                            </a:moveTo>
                            <a:cubicBezTo>
                              <a:pt x="1641" y="2936"/>
                              <a:pt x="3620" y="1275"/>
                              <a:pt x="5843" y="-1"/>
                            </a:cubicBezTo>
                            <a:lnTo>
                              <a:pt x="16593" y="18735"/>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299" name="Arc 275"/>
                      <p:cNvSpPr>
                        <a:spLocks/>
                      </p:cNvSpPr>
                      <p:nvPr/>
                    </p:nvSpPr>
                    <p:spPr bwMode="auto">
                      <a:xfrm flipV="1">
                        <a:off x="3173" y="2720"/>
                        <a:ext cx="63" cy="44"/>
                      </a:xfrm>
                      <a:custGeom>
                        <a:avLst/>
                        <a:gdLst>
                          <a:gd name="T0" fmla="*/ 0 w 20919"/>
                          <a:gd name="T1" fmla="*/ 0 h 16968"/>
                          <a:gd name="T2" fmla="*/ 0 w 20919"/>
                          <a:gd name="T3" fmla="*/ 0 h 16968"/>
                          <a:gd name="T4" fmla="*/ 0 w 20919"/>
                          <a:gd name="T5" fmla="*/ 0 h 16968"/>
                          <a:gd name="T6" fmla="*/ 0 60000 65536"/>
                          <a:gd name="T7" fmla="*/ 0 60000 65536"/>
                          <a:gd name="T8" fmla="*/ 0 60000 65536"/>
                          <a:gd name="T9" fmla="*/ 0 w 20919"/>
                          <a:gd name="T10" fmla="*/ 0 h 16968"/>
                          <a:gd name="T11" fmla="*/ 20919 w 20919"/>
                          <a:gd name="T12" fmla="*/ 16968 h 16968"/>
                        </a:gdLst>
                        <a:ahLst/>
                        <a:cxnLst>
                          <a:cxn ang="T6">
                            <a:pos x="T0" y="T1"/>
                          </a:cxn>
                          <a:cxn ang="T7">
                            <a:pos x="T2" y="T3"/>
                          </a:cxn>
                          <a:cxn ang="T8">
                            <a:pos x="T4" y="T5"/>
                          </a:cxn>
                        </a:cxnLst>
                        <a:rect l="T9" t="T10" r="T11" b="T12"/>
                        <a:pathLst>
                          <a:path w="20919" h="16968" fill="none" extrusionOk="0">
                            <a:moveTo>
                              <a:pt x="13365" y="0"/>
                            </a:moveTo>
                            <a:cubicBezTo>
                              <a:pt x="17085" y="2930"/>
                              <a:pt x="19739" y="7001"/>
                              <a:pt x="20919" y="11587"/>
                            </a:cubicBezTo>
                          </a:path>
                          <a:path w="20919" h="16968" stroke="0" extrusionOk="0">
                            <a:moveTo>
                              <a:pt x="13365" y="0"/>
                            </a:moveTo>
                            <a:cubicBezTo>
                              <a:pt x="17085" y="2930"/>
                              <a:pt x="19739" y="7001"/>
                              <a:pt x="20919" y="11587"/>
                            </a:cubicBezTo>
                            <a:lnTo>
                              <a:pt x="0" y="16968"/>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300" name="Arc 276"/>
                      <p:cNvSpPr>
                        <a:spLocks/>
                      </p:cNvSpPr>
                      <p:nvPr/>
                    </p:nvSpPr>
                    <p:spPr bwMode="auto">
                      <a:xfrm flipV="1">
                        <a:off x="3173" y="2682"/>
                        <a:ext cx="64" cy="37"/>
                      </a:xfrm>
                      <a:custGeom>
                        <a:avLst/>
                        <a:gdLst>
                          <a:gd name="T0" fmla="*/ 0 w 21221"/>
                          <a:gd name="T1" fmla="*/ 0 h 14421"/>
                          <a:gd name="T2" fmla="*/ 0 w 21221"/>
                          <a:gd name="T3" fmla="*/ 0 h 14421"/>
                          <a:gd name="T4" fmla="*/ 0 w 21221"/>
                          <a:gd name="T5" fmla="*/ 0 h 14421"/>
                          <a:gd name="T6" fmla="*/ 0 60000 65536"/>
                          <a:gd name="T7" fmla="*/ 0 60000 65536"/>
                          <a:gd name="T8" fmla="*/ 0 60000 65536"/>
                          <a:gd name="T9" fmla="*/ 0 w 21221"/>
                          <a:gd name="T10" fmla="*/ 0 h 14421"/>
                          <a:gd name="T11" fmla="*/ 21221 w 21221"/>
                          <a:gd name="T12" fmla="*/ 14421 h 14421"/>
                        </a:gdLst>
                        <a:ahLst/>
                        <a:cxnLst>
                          <a:cxn ang="T6">
                            <a:pos x="T0" y="T1"/>
                          </a:cxn>
                          <a:cxn ang="T7">
                            <a:pos x="T2" y="T3"/>
                          </a:cxn>
                          <a:cxn ang="T8">
                            <a:pos x="T4" y="T5"/>
                          </a:cxn>
                        </a:cxnLst>
                        <a:rect l="T9" t="T10" r="T11" b="T12"/>
                        <a:pathLst>
                          <a:path w="21221" h="14421" fill="none" extrusionOk="0">
                            <a:moveTo>
                              <a:pt x="21220" y="4028"/>
                            </a:moveTo>
                            <a:cubicBezTo>
                              <a:pt x="20486" y="7896"/>
                              <a:pt x="18709" y="11490"/>
                              <a:pt x="16080" y="14420"/>
                            </a:cubicBezTo>
                          </a:path>
                          <a:path w="21221" h="14421" stroke="0" extrusionOk="0">
                            <a:moveTo>
                              <a:pt x="21220" y="4028"/>
                            </a:moveTo>
                            <a:cubicBezTo>
                              <a:pt x="20486" y="7896"/>
                              <a:pt x="18709" y="11490"/>
                              <a:pt x="16080" y="14420"/>
                            </a:cubicBezTo>
                            <a:lnTo>
                              <a:pt x="0" y="0"/>
                            </a:lnTo>
                            <a:close/>
                          </a:path>
                        </a:pathLst>
                      </a:custGeom>
                      <a:noFill/>
                      <a:ln w="12700">
                        <a:solidFill>
                          <a:schemeClr val="tx1"/>
                        </a:solidFill>
                        <a:round/>
                        <a:headEnd/>
                        <a:tailEnd/>
                      </a:ln>
                    </p:spPr>
                    <p:txBody>
                      <a:bodyPr wrap="none" anchor="ctr"/>
                      <a:lstStyle/>
                      <a:p>
                        <a:endParaRPr lang="de-DE" sz="1600"/>
                      </a:p>
                    </p:txBody>
                  </p:sp>
                </p:grpSp>
                <p:sp>
                  <p:nvSpPr>
                    <p:cNvPr id="289" name="Arc 277"/>
                    <p:cNvSpPr>
                      <a:spLocks/>
                    </p:cNvSpPr>
                    <p:nvPr/>
                  </p:nvSpPr>
                  <p:spPr bwMode="auto">
                    <a:xfrm rot="-10511609">
                      <a:off x="3897" y="3047"/>
                      <a:ext cx="96" cy="69"/>
                    </a:xfrm>
                    <a:custGeom>
                      <a:avLst/>
                      <a:gdLst>
                        <a:gd name="T0" fmla="*/ 0 w 21600"/>
                        <a:gd name="T1" fmla="*/ 0 h 17075"/>
                        <a:gd name="T2" fmla="*/ 0 w 21600"/>
                        <a:gd name="T3" fmla="*/ 0 h 17075"/>
                        <a:gd name="T4" fmla="*/ 0 w 21600"/>
                        <a:gd name="T5" fmla="*/ 0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2700">
                      <a:solidFill>
                        <a:schemeClr val="tx1"/>
                      </a:solidFill>
                      <a:round/>
                      <a:headEnd/>
                      <a:tailEnd/>
                    </a:ln>
                  </p:spPr>
                  <p:txBody>
                    <a:bodyPr wrap="none" anchor="ctr"/>
                    <a:lstStyle/>
                    <a:p>
                      <a:endParaRPr lang="de-DE" sz="1600"/>
                    </a:p>
                  </p:txBody>
                </p:sp>
                <p:sp>
                  <p:nvSpPr>
                    <p:cNvPr id="290" name="Arc 278"/>
                    <p:cNvSpPr>
                      <a:spLocks/>
                    </p:cNvSpPr>
                    <p:nvPr/>
                  </p:nvSpPr>
                  <p:spPr bwMode="auto">
                    <a:xfrm rot="288391" flipV="1">
                      <a:off x="3975" y="3080"/>
                      <a:ext cx="14" cy="56"/>
                    </a:xfrm>
                    <a:custGeom>
                      <a:avLst/>
                      <a:gdLst>
                        <a:gd name="T0" fmla="*/ 0 w 4874"/>
                        <a:gd name="T1" fmla="*/ 0 h 21600"/>
                        <a:gd name="T2" fmla="*/ 0 w 4874"/>
                        <a:gd name="T3" fmla="*/ 0 h 21600"/>
                        <a:gd name="T4" fmla="*/ 0 w 4874"/>
                        <a:gd name="T5" fmla="*/ 0 h 21600"/>
                        <a:gd name="T6" fmla="*/ 0 60000 65536"/>
                        <a:gd name="T7" fmla="*/ 0 60000 65536"/>
                        <a:gd name="T8" fmla="*/ 0 60000 65536"/>
                        <a:gd name="T9" fmla="*/ 0 w 4874"/>
                        <a:gd name="T10" fmla="*/ 0 h 21600"/>
                        <a:gd name="T11" fmla="*/ 4874 w 4874"/>
                        <a:gd name="T12" fmla="*/ 21600 h 21600"/>
                      </a:gdLst>
                      <a:ahLst/>
                      <a:cxnLst>
                        <a:cxn ang="T6">
                          <a:pos x="T0" y="T1"/>
                        </a:cxn>
                        <a:cxn ang="T7">
                          <a:pos x="T2" y="T3"/>
                        </a:cxn>
                        <a:cxn ang="T8">
                          <a:pos x="T4" y="T5"/>
                        </a:cxn>
                      </a:cxnLst>
                      <a:rect l="T9" t="T10" r="T11" b="T12"/>
                      <a:pathLst>
                        <a:path w="4874" h="21600" fill="none" extrusionOk="0">
                          <a:moveTo>
                            <a:pt x="-1" y="9"/>
                          </a:moveTo>
                          <a:cubicBezTo>
                            <a:pt x="213" y="3"/>
                            <a:pt x="427" y="-1"/>
                            <a:pt x="642" y="0"/>
                          </a:cubicBezTo>
                          <a:cubicBezTo>
                            <a:pt x="2063" y="0"/>
                            <a:pt x="3480" y="140"/>
                            <a:pt x="4874" y="418"/>
                          </a:cubicBezTo>
                        </a:path>
                        <a:path w="4874" h="21600" stroke="0" extrusionOk="0">
                          <a:moveTo>
                            <a:pt x="-1" y="9"/>
                          </a:moveTo>
                          <a:cubicBezTo>
                            <a:pt x="213" y="3"/>
                            <a:pt x="427" y="-1"/>
                            <a:pt x="642" y="0"/>
                          </a:cubicBezTo>
                          <a:cubicBezTo>
                            <a:pt x="2063" y="0"/>
                            <a:pt x="3480" y="140"/>
                            <a:pt x="4874" y="418"/>
                          </a:cubicBezTo>
                          <a:lnTo>
                            <a:pt x="642" y="21600"/>
                          </a:lnTo>
                          <a:close/>
                        </a:path>
                      </a:pathLst>
                    </a:custGeom>
                    <a:noFill/>
                    <a:ln w="12700">
                      <a:solidFill>
                        <a:schemeClr val="tx1"/>
                      </a:solidFill>
                      <a:round/>
                      <a:headEnd/>
                      <a:tailEnd/>
                    </a:ln>
                  </p:spPr>
                  <p:txBody>
                    <a:bodyPr wrap="none" anchor="ctr"/>
                    <a:lstStyle/>
                    <a:p>
                      <a:endParaRPr lang="de-DE" sz="1600"/>
                    </a:p>
                  </p:txBody>
                </p:sp>
                <p:sp>
                  <p:nvSpPr>
                    <p:cNvPr id="291" name="Arc 279"/>
                    <p:cNvSpPr>
                      <a:spLocks/>
                    </p:cNvSpPr>
                    <p:nvPr/>
                  </p:nvSpPr>
                  <p:spPr bwMode="auto">
                    <a:xfrm rot="288391" flipH="1">
                      <a:off x="3950" y="3032"/>
                      <a:ext cx="79" cy="131"/>
                    </a:xfrm>
                    <a:custGeom>
                      <a:avLst/>
                      <a:gdLst>
                        <a:gd name="T0" fmla="*/ 0 w 34560"/>
                        <a:gd name="T1" fmla="*/ 0 h 43200"/>
                        <a:gd name="T2" fmla="*/ 0 w 34560"/>
                        <a:gd name="T3" fmla="*/ 0 h 43200"/>
                        <a:gd name="T4" fmla="*/ 0 w 34560"/>
                        <a:gd name="T5" fmla="*/ 0 h 43200"/>
                        <a:gd name="T6" fmla="*/ 0 60000 65536"/>
                        <a:gd name="T7" fmla="*/ 0 60000 65536"/>
                        <a:gd name="T8" fmla="*/ 0 60000 65536"/>
                        <a:gd name="T9" fmla="*/ 0 w 34560"/>
                        <a:gd name="T10" fmla="*/ 0 h 43200"/>
                        <a:gd name="T11" fmla="*/ 34560 w 34560"/>
                        <a:gd name="T12" fmla="*/ 43200 h 43200"/>
                      </a:gdLst>
                      <a:ahLst/>
                      <a:cxnLst>
                        <a:cxn ang="T6">
                          <a:pos x="T0" y="T1"/>
                        </a:cxn>
                        <a:cxn ang="T7">
                          <a:pos x="T2" y="T3"/>
                        </a:cxn>
                        <a:cxn ang="T8">
                          <a:pos x="T4" y="T5"/>
                        </a:cxn>
                      </a:cxnLst>
                      <a:rect l="T9" t="T10" r="T11" b="T12"/>
                      <a:pathLst>
                        <a:path w="34560" h="43200" fill="none" extrusionOk="0">
                          <a:moveTo>
                            <a:pt x="-1" y="4320"/>
                          </a:moveTo>
                          <a:cubicBezTo>
                            <a:pt x="3738" y="1515"/>
                            <a:pt x="8286" y="-1"/>
                            <a:pt x="12960" y="0"/>
                          </a:cubicBezTo>
                          <a:cubicBezTo>
                            <a:pt x="24889" y="0"/>
                            <a:pt x="34560" y="9670"/>
                            <a:pt x="34560" y="21600"/>
                          </a:cubicBezTo>
                          <a:cubicBezTo>
                            <a:pt x="34560" y="33529"/>
                            <a:pt x="24889" y="43200"/>
                            <a:pt x="12960" y="43200"/>
                          </a:cubicBezTo>
                          <a:cubicBezTo>
                            <a:pt x="10141" y="43200"/>
                            <a:pt x="7350" y="42648"/>
                            <a:pt x="4743" y="41576"/>
                          </a:cubicBezTo>
                        </a:path>
                        <a:path w="34560" h="43200" stroke="0" extrusionOk="0">
                          <a:moveTo>
                            <a:pt x="-1" y="4320"/>
                          </a:moveTo>
                          <a:cubicBezTo>
                            <a:pt x="3738" y="1515"/>
                            <a:pt x="8286" y="-1"/>
                            <a:pt x="12960" y="0"/>
                          </a:cubicBezTo>
                          <a:cubicBezTo>
                            <a:pt x="24889" y="0"/>
                            <a:pt x="34560" y="9670"/>
                            <a:pt x="34560" y="21600"/>
                          </a:cubicBezTo>
                          <a:cubicBezTo>
                            <a:pt x="34560" y="33529"/>
                            <a:pt x="24889" y="43200"/>
                            <a:pt x="12960" y="43200"/>
                          </a:cubicBezTo>
                          <a:cubicBezTo>
                            <a:pt x="10141" y="43200"/>
                            <a:pt x="7350" y="42648"/>
                            <a:pt x="4743" y="41576"/>
                          </a:cubicBezTo>
                          <a:lnTo>
                            <a:pt x="12960" y="21600"/>
                          </a:lnTo>
                          <a:close/>
                        </a:path>
                      </a:pathLst>
                    </a:custGeom>
                    <a:noFill/>
                    <a:ln w="12700">
                      <a:solidFill>
                        <a:schemeClr val="tx1"/>
                      </a:solidFill>
                      <a:round/>
                      <a:headEnd/>
                      <a:tailEnd/>
                    </a:ln>
                  </p:spPr>
                  <p:txBody>
                    <a:bodyPr wrap="none" anchor="ctr"/>
                    <a:lstStyle/>
                    <a:p>
                      <a:endParaRPr lang="de-DE" sz="1600"/>
                    </a:p>
                  </p:txBody>
                </p:sp>
                <p:sp>
                  <p:nvSpPr>
                    <p:cNvPr id="292" name="Arc 280"/>
                    <p:cNvSpPr>
                      <a:spLocks/>
                    </p:cNvSpPr>
                    <p:nvPr/>
                  </p:nvSpPr>
                  <p:spPr bwMode="auto">
                    <a:xfrm rot="288391" flipV="1">
                      <a:off x="3928" y="3077"/>
                      <a:ext cx="50" cy="48"/>
                    </a:xfrm>
                    <a:custGeom>
                      <a:avLst/>
                      <a:gdLst>
                        <a:gd name="T0" fmla="*/ 0 w 16593"/>
                        <a:gd name="T1" fmla="*/ 0 h 18735"/>
                        <a:gd name="T2" fmla="*/ 0 w 16593"/>
                        <a:gd name="T3" fmla="*/ 0 h 18735"/>
                        <a:gd name="T4" fmla="*/ 0 w 16593"/>
                        <a:gd name="T5" fmla="*/ 0 h 18735"/>
                        <a:gd name="T6" fmla="*/ 0 60000 65536"/>
                        <a:gd name="T7" fmla="*/ 0 60000 65536"/>
                        <a:gd name="T8" fmla="*/ 0 60000 65536"/>
                        <a:gd name="T9" fmla="*/ 0 w 16593"/>
                        <a:gd name="T10" fmla="*/ 0 h 18735"/>
                        <a:gd name="T11" fmla="*/ 16593 w 16593"/>
                        <a:gd name="T12" fmla="*/ 18735 h 18735"/>
                      </a:gdLst>
                      <a:ahLst/>
                      <a:cxnLst>
                        <a:cxn ang="T6">
                          <a:pos x="T0" y="T1"/>
                        </a:cxn>
                        <a:cxn ang="T7">
                          <a:pos x="T2" y="T3"/>
                        </a:cxn>
                        <a:cxn ang="T8">
                          <a:pos x="T4" y="T5"/>
                        </a:cxn>
                      </a:cxnLst>
                      <a:rect l="T9" t="T10" r="T11" b="T12"/>
                      <a:pathLst>
                        <a:path w="16593" h="18735" fill="none" extrusionOk="0">
                          <a:moveTo>
                            <a:pt x="0" y="4906"/>
                          </a:moveTo>
                          <a:cubicBezTo>
                            <a:pt x="1641" y="2936"/>
                            <a:pt x="3620" y="1275"/>
                            <a:pt x="5843" y="-1"/>
                          </a:cubicBezTo>
                        </a:path>
                        <a:path w="16593" h="18735" stroke="0" extrusionOk="0">
                          <a:moveTo>
                            <a:pt x="0" y="4906"/>
                          </a:moveTo>
                          <a:cubicBezTo>
                            <a:pt x="1641" y="2936"/>
                            <a:pt x="3620" y="1275"/>
                            <a:pt x="5843" y="-1"/>
                          </a:cubicBezTo>
                          <a:lnTo>
                            <a:pt x="16593" y="18735"/>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293" name="Arc 281"/>
                    <p:cNvSpPr>
                      <a:spLocks/>
                    </p:cNvSpPr>
                    <p:nvPr/>
                  </p:nvSpPr>
                  <p:spPr bwMode="auto">
                    <a:xfrm rot="288391" flipV="1">
                      <a:off x="3977" y="3063"/>
                      <a:ext cx="65" cy="73"/>
                    </a:xfrm>
                    <a:custGeom>
                      <a:avLst/>
                      <a:gdLst>
                        <a:gd name="T0" fmla="*/ 0 w 21600"/>
                        <a:gd name="T1" fmla="*/ 0 h 28208"/>
                        <a:gd name="T2" fmla="*/ 0 w 21600"/>
                        <a:gd name="T3" fmla="*/ 0 h 28208"/>
                        <a:gd name="T4" fmla="*/ 0 w 21600"/>
                        <a:gd name="T5" fmla="*/ 0 h 28208"/>
                        <a:gd name="T6" fmla="*/ 0 60000 65536"/>
                        <a:gd name="T7" fmla="*/ 0 60000 65536"/>
                        <a:gd name="T8" fmla="*/ 0 60000 65536"/>
                        <a:gd name="T9" fmla="*/ 0 w 21600"/>
                        <a:gd name="T10" fmla="*/ 0 h 28208"/>
                        <a:gd name="T11" fmla="*/ 21600 w 21600"/>
                        <a:gd name="T12" fmla="*/ 28208 h 28208"/>
                      </a:gdLst>
                      <a:ahLst/>
                      <a:cxnLst>
                        <a:cxn ang="T6">
                          <a:pos x="T0" y="T1"/>
                        </a:cxn>
                        <a:cxn ang="T7">
                          <a:pos x="T2" y="T3"/>
                        </a:cxn>
                        <a:cxn ang="T8">
                          <a:pos x="T4" y="T5"/>
                        </a:cxn>
                      </a:cxnLst>
                      <a:rect l="T9" t="T10" r="T11" b="T12"/>
                      <a:pathLst>
                        <a:path w="21600" h="28208" fill="none" extrusionOk="0">
                          <a:moveTo>
                            <a:pt x="3714" y="-1"/>
                          </a:moveTo>
                          <a:cubicBezTo>
                            <a:pt x="14054" y="1804"/>
                            <a:pt x="21600" y="10781"/>
                            <a:pt x="21600" y="21278"/>
                          </a:cubicBezTo>
                          <a:cubicBezTo>
                            <a:pt x="21600" y="23634"/>
                            <a:pt x="21214" y="25975"/>
                            <a:pt x="20458" y="28208"/>
                          </a:cubicBezTo>
                        </a:path>
                        <a:path w="21600" h="28208" stroke="0" extrusionOk="0">
                          <a:moveTo>
                            <a:pt x="3714" y="-1"/>
                          </a:moveTo>
                          <a:cubicBezTo>
                            <a:pt x="14054" y="1804"/>
                            <a:pt x="21600" y="10781"/>
                            <a:pt x="21600" y="21278"/>
                          </a:cubicBezTo>
                          <a:cubicBezTo>
                            <a:pt x="21600" y="23634"/>
                            <a:pt x="21214" y="25975"/>
                            <a:pt x="20458" y="28208"/>
                          </a:cubicBezTo>
                          <a:lnTo>
                            <a:pt x="0" y="21278"/>
                          </a:lnTo>
                          <a:close/>
                        </a:path>
                      </a:pathLst>
                    </a:custGeom>
                    <a:noFill/>
                    <a:ln w="12700">
                      <a:solidFill>
                        <a:schemeClr val="tx1"/>
                      </a:solidFill>
                      <a:round/>
                      <a:headEnd/>
                      <a:tailEnd/>
                    </a:ln>
                  </p:spPr>
                  <p:txBody>
                    <a:bodyPr rot="10800000" wrap="none" anchor="ctr"/>
                    <a:lstStyle/>
                    <a:p>
                      <a:pPr algn="ctr"/>
                      <a:endParaRPr lang="de-DE" sz="1600">
                        <a:solidFill>
                          <a:srgbClr val="009900"/>
                        </a:solidFill>
                      </a:endParaRPr>
                    </a:p>
                  </p:txBody>
                </p:sp>
                <p:sp>
                  <p:nvSpPr>
                    <p:cNvPr id="294" name="Arc 282"/>
                    <p:cNvSpPr>
                      <a:spLocks/>
                    </p:cNvSpPr>
                    <p:nvPr/>
                  </p:nvSpPr>
                  <p:spPr bwMode="auto">
                    <a:xfrm rot="288391" flipV="1">
                      <a:off x="3980" y="3044"/>
                      <a:ext cx="64" cy="37"/>
                    </a:xfrm>
                    <a:custGeom>
                      <a:avLst/>
                      <a:gdLst>
                        <a:gd name="T0" fmla="*/ 0 w 21221"/>
                        <a:gd name="T1" fmla="*/ 0 h 14421"/>
                        <a:gd name="T2" fmla="*/ 0 w 21221"/>
                        <a:gd name="T3" fmla="*/ 0 h 14421"/>
                        <a:gd name="T4" fmla="*/ 0 w 21221"/>
                        <a:gd name="T5" fmla="*/ 0 h 14421"/>
                        <a:gd name="T6" fmla="*/ 0 60000 65536"/>
                        <a:gd name="T7" fmla="*/ 0 60000 65536"/>
                        <a:gd name="T8" fmla="*/ 0 60000 65536"/>
                        <a:gd name="T9" fmla="*/ 0 w 21221"/>
                        <a:gd name="T10" fmla="*/ 0 h 14421"/>
                        <a:gd name="T11" fmla="*/ 21221 w 21221"/>
                        <a:gd name="T12" fmla="*/ 14421 h 14421"/>
                      </a:gdLst>
                      <a:ahLst/>
                      <a:cxnLst>
                        <a:cxn ang="T6">
                          <a:pos x="T0" y="T1"/>
                        </a:cxn>
                        <a:cxn ang="T7">
                          <a:pos x="T2" y="T3"/>
                        </a:cxn>
                        <a:cxn ang="T8">
                          <a:pos x="T4" y="T5"/>
                        </a:cxn>
                      </a:cxnLst>
                      <a:rect l="T9" t="T10" r="T11" b="T12"/>
                      <a:pathLst>
                        <a:path w="21221" h="14421" fill="none" extrusionOk="0">
                          <a:moveTo>
                            <a:pt x="21220" y="4028"/>
                          </a:moveTo>
                          <a:cubicBezTo>
                            <a:pt x="20486" y="7896"/>
                            <a:pt x="18709" y="11490"/>
                            <a:pt x="16080" y="14420"/>
                          </a:cubicBezTo>
                        </a:path>
                        <a:path w="21221" h="14421" stroke="0" extrusionOk="0">
                          <a:moveTo>
                            <a:pt x="21220" y="4028"/>
                          </a:moveTo>
                          <a:cubicBezTo>
                            <a:pt x="20486" y="7896"/>
                            <a:pt x="18709" y="11490"/>
                            <a:pt x="16080" y="14420"/>
                          </a:cubicBezTo>
                          <a:lnTo>
                            <a:pt x="0" y="0"/>
                          </a:lnTo>
                          <a:close/>
                        </a:path>
                      </a:pathLst>
                    </a:custGeom>
                    <a:noFill/>
                    <a:ln w="12700">
                      <a:solidFill>
                        <a:schemeClr val="tx1"/>
                      </a:solidFill>
                      <a:round/>
                      <a:headEnd/>
                      <a:tailEnd/>
                    </a:ln>
                  </p:spPr>
                  <p:txBody>
                    <a:bodyPr wrap="none" anchor="ctr"/>
                    <a:lstStyle/>
                    <a:p>
                      <a:endParaRPr lang="de-DE" sz="1600"/>
                    </a:p>
                  </p:txBody>
                </p:sp>
              </p:grpSp>
              <p:grpSp>
                <p:nvGrpSpPr>
                  <p:cNvPr id="277" name="Group 283"/>
                  <p:cNvGrpSpPr>
                    <a:grpSpLocks/>
                  </p:cNvGrpSpPr>
                  <p:nvPr/>
                </p:nvGrpSpPr>
                <p:grpSpPr bwMode="auto">
                  <a:xfrm>
                    <a:off x="4446" y="3837"/>
                    <a:ext cx="300" cy="120"/>
                    <a:chOff x="4446" y="3837"/>
                    <a:chExt cx="300" cy="120"/>
                  </a:xfrm>
                </p:grpSpPr>
                <p:sp>
                  <p:nvSpPr>
                    <p:cNvPr id="278" name="Line 284"/>
                    <p:cNvSpPr>
                      <a:spLocks noChangeShapeType="1"/>
                    </p:cNvSpPr>
                    <p:nvPr/>
                  </p:nvSpPr>
                  <p:spPr bwMode="auto">
                    <a:xfrm>
                      <a:off x="4446" y="3897"/>
                      <a:ext cx="138" cy="0"/>
                    </a:xfrm>
                    <a:prstGeom prst="line">
                      <a:avLst/>
                    </a:prstGeom>
                    <a:noFill/>
                    <a:ln w="12700">
                      <a:solidFill>
                        <a:schemeClr val="tx1"/>
                      </a:solidFill>
                      <a:round/>
                      <a:headEnd/>
                      <a:tailEnd/>
                    </a:ln>
                  </p:spPr>
                  <p:txBody>
                    <a:bodyPr/>
                    <a:lstStyle/>
                    <a:p>
                      <a:endParaRPr lang="de-DE" sz="1600"/>
                    </a:p>
                  </p:txBody>
                </p:sp>
                <p:sp>
                  <p:nvSpPr>
                    <p:cNvPr id="279" name="Line 285"/>
                    <p:cNvSpPr>
                      <a:spLocks noChangeShapeType="1"/>
                    </p:cNvSpPr>
                    <p:nvPr/>
                  </p:nvSpPr>
                  <p:spPr bwMode="auto">
                    <a:xfrm>
                      <a:off x="4635" y="3897"/>
                      <a:ext cx="111" cy="0"/>
                    </a:xfrm>
                    <a:prstGeom prst="line">
                      <a:avLst/>
                    </a:prstGeom>
                    <a:noFill/>
                    <a:ln w="12700">
                      <a:solidFill>
                        <a:schemeClr val="tx1"/>
                      </a:solidFill>
                      <a:round/>
                      <a:headEnd/>
                      <a:tailEnd/>
                    </a:ln>
                  </p:spPr>
                  <p:txBody>
                    <a:bodyPr/>
                    <a:lstStyle/>
                    <a:p>
                      <a:endParaRPr lang="de-DE" sz="1600"/>
                    </a:p>
                  </p:txBody>
                </p:sp>
                <p:sp>
                  <p:nvSpPr>
                    <p:cNvPr id="280" name="Line 286"/>
                    <p:cNvSpPr>
                      <a:spLocks noChangeShapeType="1"/>
                    </p:cNvSpPr>
                    <p:nvPr/>
                  </p:nvSpPr>
                  <p:spPr bwMode="auto">
                    <a:xfrm flipV="1">
                      <a:off x="4590" y="3837"/>
                      <a:ext cx="0" cy="120"/>
                    </a:xfrm>
                    <a:prstGeom prst="line">
                      <a:avLst/>
                    </a:prstGeom>
                    <a:noFill/>
                    <a:ln w="12700">
                      <a:solidFill>
                        <a:schemeClr val="tx1"/>
                      </a:solidFill>
                      <a:round/>
                      <a:headEnd/>
                      <a:tailEnd/>
                    </a:ln>
                  </p:spPr>
                  <p:txBody>
                    <a:bodyPr/>
                    <a:lstStyle/>
                    <a:p>
                      <a:endParaRPr lang="de-DE" sz="1600"/>
                    </a:p>
                  </p:txBody>
                </p:sp>
                <p:sp>
                  <p:nvSpPr>
                    <p:cNvPr id="281" name="Line 287"/>
                    <p:cNvSpPr>
                      <a:spLocks noChangeShapeType="1"/>
                    </p:cNvSpPr>
                    <p:nvPr/>
                  </p:nvSpPr>
                  <p:spPr bwMode="auto">
                    <a:xfrm>
                      <a:off x="4581" y="3837"/>
                      <a:ext cx="75" cy="0"/>
                    </a:xfrm>
                    <a:prstGeom prst="line">
                      <a:avLst/>
                    </a:prstGeom>
                    <a:noFill/>
                    <a:ln w="12700">
                      <a:solidFill>
                        <a:schemeClr val="tx1"/>
                      </a:solidFill>
                      <a:round/>
                      <a:headEnd/>
                      <a:tailEnd/>
                    </a:ln>
                  </p:spPr>
                  <p:txBody>
                    <a:bodyPr/>
                    <a:lstStyle/>
                    <a:p>
                      <a:endParaRPr lang="de-DE" sz="1600"/>
                    </a:p>
                  </p:txBody>
                </p:sp>
                <p:sp>
                  <p:nvSpPr>
                    <p:cNvPr id="282" name="Line 288"/>
                    <p:cNvSpPr>
                      <a:spLocks noChangeShapeType="1"/>
                    </p:cNvSpPr>
                    <p:nvPr/>
                  </p:nvSpPr>
                  <p:spPr bwMode="auto">
                    <a:xfrm>
                      <a:off x="4581" y="3957"/>
                      <a:ext cx="75" cy="0"/>
                    </a:xfrm>
                    <a:prstGeom prst="line">
                      <a:avLst/>
                    </a:prstGeom>
                    <a:noFill/>
                    <a:ln w="12700">
                      <a:solidFill>
                        <a:schemeClr val="tx1"/>
                      </a:solidFill>
                      <a:round/>
                      <a:headEnd/>
                      <a:tailEnd/>
                    </a:ln>
                  </p:spPr>
                  <p:txBody>
                    <a:bodyPr/>
                    <a:lstStyle/>
                    <a:p>
                      <a:endParaRPr lang="de-DE" sz="1600"/>
                    </a:p>
                  </p:txBody>
                </p:sp>
                <p:sp>
                  <p:nvSpPr>
                    <p:cNvPr id="283" name="Line 289"/>
                    <p:cNvSpPr>
                      <a:spLocks noChangeShapeType="1"/>
                    </p:cNvSpPr>
                    <p:nvPr/>
                  </p:nvSpPr>
                  <p:spPr bwMode="auto">
                    <a:xfrm flipV="1">
                      <a:off x="4632" y="3852"/>
                      <a:ext cx="0" cy="90"/>
                    </a:xfrm>
                    <a:prstGeom prst="line">
                      <a:avLst/>
                    </a:prstGeom>
                    <a:noFill/>
                    <a:ln w="12700">
                      <a:solidFill>
                        <a:schemeClr val="tx1"/>
                      </a:solidFill>
                      <a:round/>
                      <a:headEnd/>
                      <a:tailEnd/>
                    </a:ln>
                  </p:spPr>
                  <p:txBody>
                    <a:bodyPr/>
                    <a:lstStyle/>
                    <a:p>
                      <a:endParaRPr lang="de-DE" sz="1600"/>
                    </a:p>
                  </p:txBody>
                </p:sp>
              </p:grpSp>
            </p:grpSp>
            <p:sp>
              <p:nvSpPr>
                <p:cNvPr id="275" name="AutoShape 290"/>
                <p:cNvSpPr>
                  <a:spLocks noChangeArrowheads="1"/>
                </p:cNvSpPr>
                <p:nvPr/>
              </p:nvSpPr>
              <p:spPr bwMode="auto">
                <a:xfrm rot="5400000">
                  <a:off x="1490" y="3742"/>
                  <a:ext cx="257" cy="104"/>
                </a:xfrm>
                <a:prstGeom prst="parallelogram">
                  <a:avLst>
                    <a:gd name="adj" fmla="val 96512"/>
                  </a:avLst>
                </a:prstGeom>
                <a:solidFill>
                  <a:srgbClr val="808080"/>
                </a:solidFill>
                <a:ln w="12700">
                  <a:solidFill>
                    <a:schemeClr val="tx1"/>
                  </a:solidFill>
                  <a:miter lim="800000"/>
                  <a:headEnd/>
                  <a:tailEnd/>
                </a:ln>
              </p:spPr>
              <p:txBody>
                <a:bodyPr rot="10800000" vert="eaVert" wrap="none" anchor="ctr"/>
                <a:lstStyle/>
                <a:p>
                  <a:pPr algn="ctr"/>
                  <a:endParaRPr lang="de-DE" sz="900">
                    <a:latin typeface="Times New Roman" pitchFamily="18" charset="0"/>
                  </a:endParaRPr>
                </a:p>
              </p:txBody>
            </p:sp>
          </p:grpSp>
        </p:grpSp>
        <p:grpSp>
          <p:nvGrpSpPr>
            <p:cNvPr id="206" name="Gruppieren 109"/>
            <p:cNvGrpSpPr/>
            <p:nvPr/>
          </p:nvGrpSpPr>
          <p:grpSpPr>
            <a:xfrm>
              <a:off x="7092786" y="1818392"/>
              <a:ext cx="761214" cy="761214"/>
              <a:chOff x="4792335" y="2274073"/>
              <a:chExt cx="761214" cy="761214"/>
            </a:xfrm>
          </p:grpSpPr>
          <p:sp>
            <p:nvSpPr>
              <p:cNvPr id="262" name="Rectangle 292"/>
              <p:cNvSpPr>
                <a:spLocks noChangeArrowheads="1"/>
              </p:cNvSpPr>
              <p:nvPr/>
            </p:nvSpPr>
            <p:spPr bwMode="auto">
              <a:xfrm>
                <a:off x="4792335" y="2274073"/>
                <a:ext cx="761214" cy="761214"/>
              </a:xfrm>
              <a:prstGeom prst="rect">
                <a:avLst/>
              </a:prstGeom>
              <a:solidFill>
                <a:srgbClr val="FFCC66"/>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1"/>
              <a:lstStyle/>
              <a:p>
                <a:pPr algn="ctr"/>
                <a:r>
                  <a:rPr lang="de-DE" sz="1100" b="1" dirty="0" err="1">
                    <a:latin typeface="Arial" pitchFamily="34" charset="0"/>
                    <a:cs typeface="Arial" pitchFamily="34" charset="0"/>
                  </a:rPr>
                  <a:t>Hydraulic</a:t>
                </a:r>
                <a:endParaRPr lang="de-DE" sz="1100" b="1" dirty="0">
                  <a:latin typeface="Arial" pitchFamily="34" charset="0"/>
                  <a:cs typeface="Arial" pitchFamily="34" charset="0"/>
                </a:endParaRPr>
              </a:p>
            </p:txBody>
          </p:sp>
          <p:grpSp>
            <p:nvGrpSpPr>
              <p:cNvPr id="263" name="Group 293"/>
              <p:cNvGrpSpPr>
                <a:grpSpLocks/>
              </p:cNvGrpSpPr>
              <p:nvPr/>
            </p:nvGrpSpPr>
            <p:grpSpPr bwMode="auto">
              <a:xfrm>
                <a:off x="4845532" y="2581000"/>
                <a:ext cx="682089" cy="362872"/>
                <a:chOff x="2158" y="3698"/>
                <a:chExt cx="500" cy="266"/>
              </a:xfrm>
            </p:grpSpPr>
            <p:sp>
              <p:nvSpPr>
                <p:cNvPr id="264" name="Rectangle 294"/>
                <p:cNvSpPr>
                  <a:spLocks noChangeArrowheads="1"/>
                </p:cNvSpPr>
                <p:nvPr/>
              </p:nvSpPr>
              <p:spPr bwMode="auto">
                <a:xfrm>
                  <a:off x="2160" y="3698"/>
                  <a:ext cx="402" cy="160"/>
                </a:xfrm>
                <a:prstGeom prst="rect">
                  <a:avLst/>
                </a:prstGeom>
                <a:solidFill>
                  <a:srgbClr val="0033CC"/>
                </a:solidFill>
                <a:ln w="38100">
                  <a:solidFill>
                    <a:schemeClr val="tx1"/>
                  </a:solidFill>
                  <a:miter lim="800000"/>
                  <a:headEnd/>
                  <a:tailEnd/>
                </a:ln>
              </p:spPr>
              <p:txBody>
                <a:bodyPr wrap="none" anchor="ctr"/>
                <a:lstStyle/>
                <a:p>
                  <a:endParaRPr lang="de-DE" sz="1600"/>
                </a:p>
              </p:txBody>
            </p:sp>
            <p:sp>
              <p:nvSpPr>
                <p:cNvPr id="265" name="Rectangle 295"/>
                <p:cNvSpPr>
                  <a:spLocks noChangeArrowheads="1"/>
                </p:cNvSpPr>
                <p:nvPr/>
              </p:nvSpPr>
              <p:spPr bwMode="auto">
                <a:xfrm>
                  <a:off x="2158" y="3698"/>
                  <a:ext cx="402" cy="160"/>
                </a:xfrm>
                <a:prstGeom prst="rect">
                  <a:avLst/>
                </a:prstGeom>
                <a:gradFill rotWithShape="1">
                  <a:gsLst>
                    <a:gs pos="0">
                      <a:srgbClr val="76393B"/>
                    </a:gs>
                    <a:gs pos="50000">
                      <a:srgbClr val="FF7C80"/>
                    </a:gs>
                    <a:gs pos="100000">
                      <a:srgbClr val="76393B"/>
                    </a:gs>
                  </a:gsLst>
                  <a:lin ang="5400000" scaled="1"/>
                </a:gradFill>
                <a:ln w="38100">
                  <a:solidFill>
                    <a:schemeClr val="tx1"/>
                  </a:solidFill>
                  <a:miter lim="800000"/>
                  <a:headEnd/>
                  <a:tailEnd/>
                </a:ln>
              </p:spPr>
              <p:txBody>
                <a:bodyPr wrap="none" anchor="ctr"/>
                <a:lstStyle/>
                <a:p>
                  <a:endParaRPr lang="de-DE" sz="1600"/>
                </a:p>
              </p:txBody>
            </p:sp>
            <p:sp>
              <p:nvSpPr>
                <p:cNvPr id="266" name="Rectangle 296"/>
                <p:cNvSpPr>
                  <a:spLocks noChangeArrowheads="1"/>
                </p:cNvSpPr>
                <p:nvPr/>
              </p:nvSpPr>
              <p:spPr bwMode="auto">
                <a:xfrm>
                  <a:off x="2353" y="3698"/>
                  <a:ext cx="253" cy="160"/>
                </a:xfrm>
                <a:prstGeom prst="rect">
                  <a:avLst/>
                </a:prstGeom>
                <a:gradFill rotWithShape="1">
                  <a:gsLst>
                    <a:gs pos="0">
                      <a:srgbClr val="002F76"/>
                    </a:gs>
                    <a:gs pos="50000">
                      <a:srgbClr val="0066FF"/>
                    </a:gs>
                    <a:gs pos="100000">
                      <a:srgbClr val="002F76"/>
                    </a:gs>
                  </a:gsLst>
                  <a:lin ang="5400000" scaled="1"/>
                </a:gradFill>
                <a:ln w="38100">
                  <a:solidFill>
                    <a:schemeClr val="tx1"/>
                  </a:solidFill>
                  <a:miter lim="800000"/>
                  <a:headEnd/>
                  <a:tailEnd/>
                </a:ln>
              </p:spPr>
              <p:txBody>
                <a:bodyPr wrap="none" anchor="ctr"/>
                <a:lstStyle/>
                <a:p>
                  <a:endParaRPr lang="de-DE" sz="1600"/>
                </a:p>
              </p:txBody>
            </p:sp>
            <p:sp>
              <p:nvSpPr>
                <p:cNvPr id="267" name="Rectangle 297"/>
                <p:cNvSpPr>
                  <a:spLocks noChangeArrowheads="1"/>
                </p:cNvSpPr>
                <p:nvPr/>
              </p:nvSpPr>
              <p:spPr bwMode="auto">
                <a:xfrm>
                  <a:off x="2375" y="3762"/>
                  <a:ext cx="283" cy="32"/>
                </a:xfrm>
                <a:prstGeom prst="rect">
                  <a:avLst/>
                </a:prstGeom>
                <a:solidFill>
                  <a:srgbClr val="808080"/>
                </a:solidFill>
                <a:ln w="9525">
                  <a:solidFill>
                    <a:schemeClr val="tx1"/>
                  </a:solidFill>
                  <a:miter lim="800000"/>
                  <a:headEnd/>
                  <a:tailEnd/>
                </a:ln>
              </p:spPr>
              <p:txBody>
                <a:bodyPr wrap="none" anchor="ctr"/>
                <a:lstStyle/>
                <a:p>
                  <a:pPr algn="ctr"/>
                  <a:endParaRPr lang="de-DE" sz="900">
                    <a:latin typeface="Times New Roman" pitchFamily="18" charset="0"/>
                  </a:endParaRPr>
                </a:p>
              </p:txBody>
            </p:sp>
            <p:sp>
              <p:nvSpPr>
                <p:cNvPr id="268" name="Line 298"/>
                <p:cNvSpPr>
                  <a:spLocks noChangeShapeType="1"/>
                </p:cNvSpPr>
                <p:nvPr/>
              </p:nvSpPr>
              <p:spPr bwMode="auto">
                <a:xfrm>
                  <a:off x="2188" y="3845"/>
                  <a:ext cx="0" cy="119"/>
                </a:xfrm>
                <a:prstGeom prst="line">
                  <a:avLst/>
                </a:prstGeom>
                <a:noFill/>
                <a:ln w="57150">
                  <a:solidFill>
                    <a:srgbClr val="76393B"/>
                  </a:solidFill>
                  <a:round/>
                  <a:headEnd/>
                  <a:tailEnd/>
                </a:ln>
              </p:spPr>
              <p:txBody>
                <a:bodyPr/>
                <a:lstStyle/>
                <a:p>
                  <a:endParaRPr lang="de-DE" sz="1600"/>
                </a:p>
              </p:txBody>
            </p:sp>
            <p:sp>
              <p:nvSpPr>
                <p:cNvPr id="269" name="Line 299"/>
                <p:cNvSpPr>
                  <a:spLocks noChangeShapeType="1"/>
                </p:cNvSpPr>
                <p:nvPr/>
              </p:nvSpPr>
              <p:spPr bwMode="auto">
                <a:xfrm>
                  <a:off x="2574" y="3845"/>
                  <a:ext cx="0" cy="119"/>
                </a:xfrm>
                <a:prstGeom prst="line">
                  <a:avLst/>
                </a:prstGeom>
                <a:noFill/>
                <a:ln w="57150">
                  <a:solidFill>
                    <a:srgbClr val="002F76"/>
                  </a:solidFill>
                  <a:round/>
                  <a:headEnd/>
                  <a:tailEnd/>
                </a:ln>
              </p:spPr>
              <p:txBody>
                <a:bodyPr/>
                <a:lstStyle/>
                <a:p>
                  <a:endParaRPr lang="de-DE" sz="1600"/>
                </a:p>
              </p:txBody>
            </p:sp>
            <p:sp>
              <p:nvSpPr>
                <p:cNvPr id="270" name="Rectangle 300"/>
                <p:cNvSpPr>
                  <a:spLocks noChangeArrowheads="1"/>
                </p:cNvSpPr>
                <p:nvPr/>
              </p:nvSpPr>
              <p:spPr bwMode="auto">
                <a:xfrm>
                  <a:off x="2338" y="3704"/>
                  <a:ext cx="82" cy="147"/>
                </a:xfrm>
                <a:prstGeom prst="rect">
                  <a:avLst/>
                </a:prstGeom>
                <a:gradFill rotWithShape="1">
                  <a:gsLst>
                    <a:gs pos="0">
                      <a:schemeClr val="tx1"/>
                    </a:gs>
                    <a:gs pos="50000">
                      <a:schemeClr val="tx1">
                        <a:gamma/>
                        <a:tint val="35294"/>
                        <a:invGamma/>
                      </a:schemeClr>
                    </a:gs>
                    <a:gs pos="100000">
                      <a:schemeClr val="tx1"/>
                    </a:gs>
                  </a:gsLst>
                  <a:lin ang="5400000" scaled="1"/>
                </a:gradFill>
                <a:ln w="9525">
                  <a:solidFill>
                    <a:schemeClr val="tx1"/>
                  </a:solidFill>
                  <a:miter lim="800000"/>
                  <a:headEnd/>
                  <a:tailEnd/>
                </a:ln>
                <a:effectLst/>
              </p:spPr>
              <p:txBody>
                <a:bodyPr wrap="none" anchor="ctr"/>
                <a:lstStyle/>
                <a:p>
                  <a:pPr>
                    <a:defRPr/>
                  </a:pPr>
                  <a:endParaRPr lang="de-DE" sz="1600"/>
                </a:p>
              </p:txBody>
            </p:sp>
          </p:grpSp>
        </p:grpSp>
        <p:grpSp>
          <p:nvGrpSpPr>
            <p:cNvPr id="207" name="Group 301"/>
            <p:cNvGrpSpPr>
              <a:grpSpLocks/>
            </p:cNvGrpSpPr>
            <p:nvPr/>
          </p:nvGrpSpPr>
          <p:grpSpPr bwMode="auto">
            <a:xfrm>
              <a:off x="7871041" y="1818392"/>
              <a:ext cx="761214" cy="761214"/>
              <a:chOff x="1779" y="3473"/>
              <a:chExt cx="558" cy="558"/>
            </a:xfrm>
          </p:grpSpPr>
          <p:sp>
            <p:nvSpPr>
              <p:cNvPr id="252" name="Rectangle 302"/>
              <p:cNvSpPr>
                <a:spLocks noChangeArrowheads="1"/>
              </p:cNvSpPr>
              <p:nvPr/>
            </p:nvSpPr>
            <p:spPr bwMode="auto">
              <a:xfrm>
                <a:off x="1779" y="3473"/>
                <a:ext cx="558" cy="558"/>
              </a:xfrm>
              <a:prstGeom prst="rect">
                <a:avLst/>
              </a:prstGeom>
              <a:solidFill>
                <a:srgbClr val="66FF66"/>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1"/>
              <a:lstStyle/>
              <a:p>
                <a:pPr algn="ctr"/>
                <a:r>
                  <a:rPr lang="de-DE" sz="1100" b="1" dirty="0" err="1">
                    <a:latin typeface="Arial" pitchFamily="34" charset="0"/>
                    <a:cs typeface="Arial" pitchFamily="34" charset="0"/>
                  </a:rPr>
                  <a:t>Electrical</a:t>
                </a:r>
                <a:endParaRPr lang="de-DE" sz="1100" b="1" dirty="0">
                  <a:latin typeface="Arial" pitchFamily="34" charset="0"/>
                  <a:cs typeface="Arial" pitchFamily="34" charset="0"/>
                </a:endParaRPr>
              </a:p>
            </p:txBody>
          </p:sp>
          <p:grpSp>
            <p:nvGrpSpPr>
              <p:cNvPr id="253" name="Group 303"/>
              <p:cNvGrpSpPr>
                <a:grpSpLocks/>
              </p:cNvGrpSpPr>
              <p:nvPr/>
            </p:nvGrpSpPr>
            <p:grpSpPr bwMode="auto">
              <a:xfrm>
                <a:off x="1909" y="3662"/>
                <a:ext cx="308" cy="287"/>
                <a:chOff x="158" y="2286"/>
                <a:chExt cx="675" cy="622"/>
              </a:xfrm>
            </p:grpSpPr>
            <p:sp>
              <p:nvSpPr>
                <p:cNvPr id="254" name="Freeform 304"/>
                <p:cNvSpPr>
                  <a:spLocks/>
                </p:cNvSpPr>
                <p:nvPr/>
              </p:nvSpPr>
              <p:spPr bwMode="auto">
                <a:xfrm>
                  <a:off x="243" y="2286"/>
                  <a:ext cx="328" cy="152"/>
                </a:xfrm>
                <a:custGeom>
                  <a:avLst/>
                  <a:gdLst>
                    <a:gd name="T0" fmla="*/ 0 w 487"/>
                    <a:gd name="T1" fmla="*/ 23 h 227"/>
                    <a:gd name="T2" fmla="*/ 6 w 487"/>
                    <a:gd name="T3" fmla="*/ 46 h 227"/>
                    <a:gd name="T4" fmla="*/ 19 w 487"/>
                    <a:gd name="T5" fmla="*/ 0 h 227"/>
                    <a:gd name="T6" fmla="*/ 31 w 487"/>
                    <a:gd name="T7" fmla="*/ 46 h 227"/>
                    <a:gd name="T8" fmla="*/ 44 w 487"/>
                    <a:gd name="T9" fmla="*/ 0 h 227"/>
                    <a:gd name="T10" fmla="*/ 57 w 487"/>
                    <a:gd name="T11" fmla="*/ 46 h 227"/>
                    <a:gd name="T12" fmla="*/ 69 w 487"/>
                    <a:gd name="T13" fmla="*/ 0 h 227"/>
                    <a:gd name="T14" fmla="*/ 81 w 487"/>
                    <a:gd name="T15" fmla="*/ 46 h 227"/>
                    <a:gd name="T16" fmla="*/ 94 w 487"/>
                    <a:gd name="T17" fmla="*/ 0 h 227"/>
                    <a:gd name="T18" fmla="*/ 100 w 487"/>
                    <a:gd name="T19" fmla="*/ 23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7"/>
                    <a:gd name="T31" fmla="*/ 0 h 227"/>
                    <a:gd name="T32" fmla="*/ 487 w 487"/>
                    <a:gd name="T33" fmla="*/ 227 h 2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7" h="227">
                      <a:moveTo>
                        <a:pt x="0" y="113"/>
                      </a:moveTo>
                      <a:lnTo>
                        <a:pt x="31" y="227"/>
                      </a:lnTo>
                      <a:lnTo>
                        <a:pt x="92" y="0"/>
                      </a:lnTo>
                      <a:lnTo>
                        <a:pt x="153" y="227"/>
                      </a:lnTo>
                      <a:lnTo>
                        <a:pt x="214" y="0"/>
                      </a:lnTo>
                      <a:lnTo>
                        <a:pt x="275" y="227"/>
                      </a:lnTo>
                      <a:lnTo>
                        <a:pt x="335" y="0"/>
                      </a:lnTo>
                      <a:lnTo>
                        <a:pt x="396" y="227"/>
                      </a:lnTo>
                      <a:lnTo>
                        <a:pt x="457" y="0"/>
                      </a:lnTo>
                      <a:lnTo>
                        <a:pt x="487" y="113"/>
                      </a:lnTo>
                    </a:path>
                  </a:pathLst>
                </a:custGeom>
                <a:noFill/>
                <a:ln w="19050">
                  <a:solidFill>
                    <a:schemeClr val="tx1"/>
                  </a:solidFill>
                  <a:round/>
                  <a:headEnd/>
                  <a:tailEnd/>
                </a:ln>
              </p:spPr>
              <p:txBody>
                <a:bodyPr/>
                <a:lstStyle/>
                <a:p>
                  <a:endParaRPr lang="de-DE" sz="1600"/>
                </a:p>
              </p:txBody>
            </p:sp>
            <p:grpSp>
              <p:nvGrpSpPr>
                <p:cNvPr id="255" name="Group 305"/>
                <p:cNvGrpSpPr>
                  <a:grpSpLocks/>
                </p:cNvGrpSpPr>
                <p:nvPr/>
              </p:nvGrpSpPr>
              <p:grpSpPr bwMode="auto">
                <a:xfrm rot="5701471">
                  <a:off x="535" y="2496"/>
                  <a:ext cx="438" cy="158"/>
                  <a:chOff x="708" y="3198"/>
                  <a:chExt cx="547" cy="198"/>
                </a:xfrm>
              </p:grpSpPr>
              <p:sp>
                <p:nvSpPr>
                  <p:cNvPr id="259" name="Freeform 306"/>
                  <p:cNvSpPr>
                    <a:spLocks/>
                  </p:cNvSpPr>
                  <p:nvPr/>
                </p:nvSpPr>
                <p:spPr bwMode="auto">
                  <a:xfrm>
                    <a:off x="708" y="3246"/>
                    <a:ext cx="175" cy="150"/>
                  </a:xfrm>
                  <a:custGeom>
                    <a:avLst/>
                    <a:gdLst>
                      <a:gd name="T0" fmla="*/ 0 w 175"/>
                      <a:gd name="T1" fmla="*/ 48 h 150"/>
                      <a:gd name="T2" fmla="*/ 36 w 175"/>
                      <a:gd name="T3" fmla="*/ 18 h 150"/>
                      <a:gd name="T4" fmla="*/ 72 w 175"/>
                      <a:gd name="T5" fmla="*/ 6 h 150"/>
                      <a:gd name="T6" fmla="*/ 90 w 175"/>
                      <a:gd name="T7" fmla="*/ 0 h 150"/>
                      <a:gd name="T8" fmla="*/ 168 w 175"/>
                      <a:gd name="T9" fmla="*/ 48 h 150"/>
                      <a:gd name="T10" fmla="*/ 138 w 175"/>
                      <a:gd name="T11" fmla="*/ 150 h 150"/>
                      <a:gd name="T12" fmla="*/ 78 w 175"/>
                      <a:gd name="T13" fmla="*/ 108 h 150"/>
                      <a:gd name="T14" fmla="*/ 132 w 175"/>
                      <a:gd name="T15" fmla="*/ 42 h 150"/>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150"/>
                      <a:gd name="T26" fmla="*/ 175 w 1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150">
                        <a:moveTo>
                          <a:pt x="0" y="48"/>
                        </a:moveTo>
                        <a:cubicBezTo>
                          <a:pt x="13" y="39"/>
                          <a:pt x="22" y="26"/>
                          <a:pt x="36" y="18"/>
                        </a:cubicBezTo>
                        <a:cubicBezTo>
                          <a:pt x="47" y="12"/>
                          <a:pt x="60" y="10"/>
                          <a:pt x="72" y="6"/>
                        </a:cubicBezTo>
                        <a:cubicBezTo>
                          <a:pt x="78" y="4"/>
                          <a:pt x="90" y="0"/>
                          <a:pt x="90" y="0"/>
                        </a:cubicBezTo>
                        <a:cubicBezTo>
                          <a:pt x="161" y="8"/>
                          <a:pt x="134" y="3"/>
                          <a:pt x="168" y="48"/>
                        </a:cubicBezTo>
                        <a:cubicBezTo>
                          <a:pt x="164" y="97"/>
                          <a:pt x="175" y="125"/>
                          <a:pt x="138" y="150"/>
                        </a:cubicBezTo>
                        <a:cubicBezTo>
                          <a:pt x="102" y="144"/>
                          <a:pt x="90" y="143"/>
                          <a:pt x="78" y="108"/>
                        </a:cubicBezTo>
                        <a:cubicBezTo>
                          <a:pt x="86" y="85"/>
                          <a:pt x="102" y="42"/>
                          <a:pt x="132" y="42"/>
                        </a:cubicBezTo>
                      </a:path>
                    </a:pathLst>
                  </a:custGeom>
                  <a:noFill/>
                  <a:ln w="19050">
                    <a:solidFill>
                      <a:schemeClr val="tx1"/>
                    </a:solidFill>
                    <a:round/>
                    <a:headEnd/>
                    <a:tailEnd/>
                  </a:ln>
                </p:spPr>
                <p:txBody>
                  <a:bodyPr/>
                  <a:lstStyle/>
                  <a:p>
                    <a:endParaRPr lang="de-DE" sz="1600"/>
                  </a:p>
                </p:txBody>
              </p:sp>
              <p:sp>
                <p:nvSpPr>
                  <p:cNvPr id="260" name="Freeform 307"/>
                  <p:cNvSpPr>
                    <a:spLocks/>
                  </p:cNvSpPr>
                  <p:nvPr/>
                </p:nvSpPr>
                <p:spPr bwMode="auto">
                  <a:xfrm>
                    <a:off x="888" y="3222"/>
                    <a:ext cx="175" cy="150"/>
                  </a:xfrm>
                  <a:custGeom>
                    <a:avLst/>
                    <a:gdLst>
                      <a:gd name="T0" fmla="*/ 0 w 175"/>
                      <a:gd name="T1" fmla="*/ 48 h 150"/>
                      <a:gd name="T2" fmla="*/ 36 w 175"/>
                      <a:gd name="T3" fmla="*/ 18 h 150"/>
                      <a:gd name="T4" fmla="*/ 72 w 175"/>
                      <a:gd name="T5" fmla="*/ 6 h 150"/>
                      <a:gd name="T6" fmla="*/ 90 w 175"/>
                      <a:gd name="T7" fmla="*/ 0 h 150"/>
                      <a:gd name="T8" fmla="*/ 168 w 175"/>
                      <a:gd name="T9" fmla="*/ 48 h 150"/>
                      <a:gd name="T10" fmla="*/ 138 w 175"/>
                      <a:gd name="T11" fmla="*/ 150 h 150"/>
                      <a:gd name="T12" fmla="*/ 78 w 175"/>
                      <a:gd name="T13" fmla="*/ 108 h 150"/>
                      <a:gd name="T14" fmla="*/ 132 w 175"/>
                      <a:gd name="T15" fmla="*/ 42 h 150"/>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150"/>
                      <a:gd name="T26" fmla="*/ 175 w 1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150">
                        <a:moveTo>
                          <a:pt x="0" y="48"/>
                        </a:moveTo>
                        <a:cubicBezTo>
                          <a:pt x="13" y="39"/>
                          <a:pt x="22" y="26"/>
                          <a:pt x="36" y="18"/>
                        </a:cubicBezTo>
                        <a:cubicBezTo>
                          <a:pt x="47" y="12"/>
                          <a:pt x="60" y="10"/>
                          <a:pt x="72" y="6"/>
                        </a:cubicBezTo>
                        <a:cubicBezTo>
                          <a:pt x="78" y="4"/>
                          <a:pt x="90" y="0"/>
                          <a:pt x="90" y="0"/>
                        </a:cubicBezTo>
                        <a:cubicBezTo>
                          <a:pt x="161" y="8"/>
                          <a:pt x="134" y="3"/>
                          <a:pt x="168" y="48"/>
                        </a:cubicBezTo>
                        <a:cubicBezTo>
                          <a:pt x="164" y="97"/>
                          <a:pt x="175" y="125"/>
                          <a:pt x="138" y="150"/>
                        </a:cubicBezTo>
                        <a:cubicBezTo>
                          <a:pt x="102" y="144"/>
                          <a:pt x="90" y="143"/>
                          <a:pt x="78" y="108"/>
                        </a:cubicBezTo>
                        <a:cubicBezTo>
                          <a:pt x="86" y="85"/>
                          <a:pt x="102" y="42"/>
                          <a:pt x="132" y="42"/>
                        </a:cubicBezTo>
                      </a:path>
                    </a:pathLst>
                  </a:custGeom>
                  <a:noFill/>
                  <a:ln w="19050">
                    <a:solidFill>
                      <a:schemeClr val="tx1"/>
                    </a:solidFill>
                    <a:round/>
                    <a:headEnd/>
                    <a:tailEnd/>
                  </a:ln>
                </p:spPr>
                <p:txBody>
                  <a:bodyPr/>
                  <a:lstStyle/>
                  <a:p>
                    <a:endParaRPr lang="de-DE" sz="1600"/>
                  </a:p>
                </p:txBody>
              </p:sp>
              <p:sp>
                <p:nvSpPr>
                  <p:cNvPr id="261" name="Freeform 308"/>
                  <p:cNvSpPr>
                    <a:spLocks/>
                  </p:cNvSpPr>
                  <p:nvPr/>
                </p:nvSpPr>
                <p:spPr bwMode="auto">
                  <a:xfrm>
                    <a:off x="1080" y="3198"/>
                    <a:ext cx="175" cy="150"/>
                  </a:xfrm>
                  <a:custGeom>
                    <a:avLst/>
                    <a:gdLst>
                      <a:gd name="T0" fmla="*/ 0 w 175"/>
                      <a:gd name="T1" fmla="*/ 48 h 150"/>
                      <a:gd name="T2" fmla="*/ 36 w 175"/>
                      <a:gd name="T3" fmla="*/ 18 h 150"/>
                      <a:gd name="T4" fmla="*/ 72 w 175"/>
                      <a:gd name="T5" fmla="*/ 6 h 150"/>
                      <a:gd name="T6" fmla="*/ 90 w 175"/>
                      <a:gd name="T7" fmla="*/ 0 h 150"/>
                      <a:gd name="T8" fmla="*/ 168 w 175"/>
                      <a:gd name="T9" fmla="*/ 48 h 150"/>
                      <a:gd name="T10" fmla="*/ 138 w 175"/>
                      <a:gd name="T11" fmla="*/ 150 h 150"/>
                      <a:gd name="T12" fmla="*/ 78 w 175"/>
                      <a:gd name="T13" fmla="*/ 108 h 150"/>
                      <a:gd name="T14" fmla="*/ 132 w 175"/>
                      <a:gd name="T15" fmla="*/ 42 h 150"/>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150"/>
                      <a:gd name="T26" fmla="*/ 175 w 175"/>
                      <a:gd name="T27" fmla="*/ 150 h 1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150">
                        <a:moveTo>
                          <a:pt x="0" y="48"/>
                        </a:moveTo>
                        <a:cubicBezTo>
                          <a:pt x="13" y="39"/>
                          <a:pt x="22" y="26"/>
                          <a:pt x="36" y="18"/>
                        </a:cubicBezTo>
                        <a:cubicBezTo>
                          <a:pt x="47" y="12"/>
                          <a:pt x="60" y="10"/>
                          <a:pt x="72" y="6"/>
                        </a:cubicBezTo>
                        <a:cubicBezTo>
                          <a:pt x="78" y="4"/>
                          <a:pt x="90" y="0"/>
                          <a:pt x="90" y="0"/>
                        </a:cubicBezTo>
                        <a:cubicBezTo>
                          <a:pt x="161" y="8"/>
                          <a:pt x="134" y="3"/>
                          <a:pt x="168" y="48"/>
                        </a:cubicBezTo>
                        <a:cubicBezTo>
                          <a:pt x="164" y="97"/>
                          <a:pt x="175" y="125"/>
                          <a:pt x="138" y="150"/>
                        </a:cubicBezTo>
                        <a:cubicBezTo>
                          <a:pt x="102" y="144"/>
                          <a:pt x="90" y="143"/>
                          <a:pt x="78" y="108"/>
                        </a:cubicBezTo>
                        <a:cubicBezTo>
                          <a:pt x="86" y="85"/>
                          <a:pt x="102" y="42"/>
                          <a:pt x="132" y="42"/>
                        </a:cubicBezTo>
                      </a:path>
                    </a:pathLst>
                  </a:custGeom>
                  <a:noFill/>
                  <a:ln w="19050">
                    <a:solidFill>
                      <a:schemeClr val="tx1"/>
                    </a:solidFill>
                    <a:round/>
                    <a:headEnd/>
                    <a:tailEnd/>
                  </a:ln>
                </p:spPr>
                <p:txBody>
                  <a:bodyPr/>
                  <a:lstStyle/>
                  <a:p>
                    <a:endParaRPr lang="de-DE" sz="1600"/>
                  </a:p>
                </p:txBody>
              </p:sp>
            </p:grpSp>
            <p:sp>
              <p:nvSpPr>
                <p:cNvPr id="256" name="Line 309"/>
                <p:cNvSpPr>
                  <a:spLocks noChangeShapeType="1"/>
                </p:cNvSpPr>
                <p:nvPr/>
              </p:nvSpPr>
              <p:spPr bwMode="auto">
                <a:xfrm>
                  <a:off x="165" y="2358"/>
                  <a:ext cx="80" cy="0"/>
                </a:xfrm>
                <a:prstGeom prst="line">
                  <a:avLst/>
                </a:prstGeom>
                <a:noFill/>
                <a:ln w="19050">
                  <a:solidFill>
                    <a:schemeClr val="tx1"/>
                  </a:solidFill>
                  <a:round/>
                  <a:headEnd/>
                  <a:tailEnd/>
                </a:ln>
              </p:spPr>
              <p:txBody>
                <a:bodyPr/>
                <a:lstStyle/>
                <a:p>
                  <a:endParaRPr lang="de-DE" sz="1600"/>
                </a:p>
              </p:txBody>
            </p:sp>
            <p:sp>
              <p:nvSpPr>
                <p:cNvPr id="257" name="Line 310"/>
                <p:cNvSpPr>
                  <a:spLocks noChangeShapeType="1"/>
                </p:cNvSpPr>
                <p:nvPr/>
              </p:nvSpPr>
              <p:spPr bwMode="auto">
                <a:xfrm>
                  <a:off x="565" y="2358"/>
                  <a:ext cx="217" cy="0"/>
                </a:xfrm>
                <a:prstGeom prst="line">
                  <a:avLst/>
                </a:prstGeom>
                <a:noFill/>
                <a:ln w="19050">
                  <a:solidFill>
                    <a:schemeClr val="tx1"/>
                  </a:solidFill>
                  <a:round/>
                  <a:headEnd/>
                  <a:tailEnd/>
                </a:ln>
              </p:spPr>
              <p:txBody>
                <a:bodyPr/>
                <a:lstStyle/>
                <a:p>
                  <a:endParaRPr lang="de-DE" sz="1600"/>
                </a:p>
              </p:txBody>
            </p:sp>
            <p:sp>
              <p:nvSpPr>
                <p:cNvPr id="258" name="Freeform 311"/>
                <p:cNvSpPr>
                  <a:spLocks/>
                </p:cNvSpPr>
                <p:nvPr/>
              </p:nvSpPr>
              <p:spPr bwMode="auto">
                <a:xfrm>
                  <a:off x="158" y="2784"/>
                  <a:ext cx="624" cy="124"/>
                </a:xfrm>
                <a:custGeom>
                  <a:avLst/>
                  <a:gdLst>
                    <a:gd name="T0" fmla="*/ 832 w 567"/>
                    <a:gd name="T1" fmla="*/ 0 h 113"/>
                    <a:gd name="T2" fmla="*/ 832 w 567"/>
                    <a:gd name="T3" fmla="*/ 164 h 113"/>
                    <a:gd name="T4" fmla="*/ 0 w 567"/>
                    <a:gd name="T5" fmla="*/ 164 h 113"/>
                    <a:gd name="T6" fmla="*/ 0 60000 65536"/>
                    <a:gd name="T7" fmla="*/ 0 60000 65536"/>
                    <a:gd name="T8" fmla="*/ 0 60000 65536"/>
                    <a:gd name="T9" fmla="*/ 0 w 567"/>
                    <a:gd name="T10" fmla="*/ 0 h 113"/>
                    <a:gd name="T11" fmla="*/ 567 w 567"/>
                    <a:gd name="T12" fmla="*/ 113 h 113"/>
                  </a:gdLst>
                  <a:ahLst/>
                  <a:cxnLst>
                    <a:cxn ang="T6">
                      <a:pos x="T0" y="T1"/>
                    </a:cxn>
                    <a:cxn ang="T7">
                      <a:pos x="T2" y="T3"/>
                    </a:cxn>
                    <a:cxn ang="T8">
                      <a:pos x="T4" y="T5"/>
                    </a:cxn>
                  </a:cxnLst>
                  <a:rect l="T9" t="T10" r="T11" b="T12"/>
                  <a:pathLst>
                    <a:path w="567" h="113">
                      <a:moveTo>
                        <a:pt x="567" y="0"/>
                      </a:moveTo>
                      <a:lnTo>
                        <a:pt x="567" y="113"/>
                      </a:lnTo>
                      <a:lnTo>
                        <a:pt x="0" y="113"/>
                      </a:lnTo>
                    </a:path>
                  </a:pathLst>
                </a:custGeom>
                <a:noFill/>
                <a:ln w="19050">
                  <a:solidFill>
                    <a:schemeClr val="tx1"/>
                  </a:solidFill>
                  <a:round/>
                  <a:headEnd/>
                  <a:tailEnd/>
                </a:ln>
              </p:spPr>
              <p:txBody>
                <a:bodyPr/>
                <a:lstStyle/>
                <a:p>
                  <a:endParaRPr lang="de-DE" sz="1600"/>
                </a:p>
              </p:txBody>
            </p:sp>
          </p:grpSp>
        </p:grpSp>
        <p:grpSp>
          <p:nvGrpSpPr>
            <p:cNvPr id="208" name="Gruppieren 100"/>
            <p:cNvGrpSpPr/>
            <p:nvPr/>
          </p:nvGrpSpPr>
          <p:grpSpPr>
            <a:xfrm>
              <a:off x="6309767" y="2602142"/>
              <a:ext cx="2323006" cy="1165065"/>
              <a:chOff x="6337100" y="2274073"/>
              <a:chExt cx="2323006" cy="1165065"/>
            </a:xfrm>
          </p:grpSpPr>
          <p:sp>
            <p:nvSpPr>
              <p:cNvPr id="242" name="Rectangle 317"/>
              <p:cNvSpPr>
                <a:spLocks noChangeArrowheads="1"/>
              </p:cNvSpPr>
              <p:nvPr/>
            </p:nvSpPr>
            <p:spPr bwMode="auto">
              <a:xfrm>
                <a:off x="6337101" y="2274073"/>
                <a:ext cx="761214" cy="761214"/>
              </a:xfrm>
              <a:prstGeom prst="rect">
                <a:avLst/>
              </a:prstGeom>
              <a:solidFill>
                <a:srgbClr val="FFFF66"/>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1"/>
              <a:lstStyle/>
              <a:p>
                <a:pPr algn="ctr"/>
                <a:r>
                  <a:rPr lang="en-US" sz="1100" b="1" dirty="0">
                    <a:latin typeface="Arial" pitchFamily="34" charset="0"/>
                    <a:cs typeface="Arial" pitchFamily="34" charset="0"/>
                  </a:rPr>
                  <a:t>Thermal</a:t>
                </a:r>
                <a:endParaRPr lang="de-DE" sz="1100" b="1" dirty="0">
                  <a:latin typeface="Arial" pitchFamily="34" charset="0"/>
                  <a:cs typeface="Arial" pitchFamily="34" charset="0"/>
                </a:endParaRPr>
              </a:p>
            </p:txBody>
          </p:sp>
          <p:grpSp>
            <p:nvGrpSpPr>
              <p:cNvPr id="243" name="Gruppieren 99"/>
              <p:cNvGrpSpPr/>
              <p:nvPr/>
            </p:nvGrpSpPr>
            <p:grpSpPr>
              <a:xfrm>
                <a:off x="6382500" y="2497799"/>
                <a:ext cx="662993" cy="442981"/>
                <a:chOff x="6382500" y="2497799"/>
                <a:chExt cx="662993" cy="442981"/>
              </a:xfrm>
            </p:grpSpPr>
            <p:sp>
              <p:nvSpPr>
                <p:cNvPr id="244" name="AutoShape 320"/>
                <p:cNvSpPr>
                  <a:spLocks noChangeArrowheads="1"/>
                </p:cNvSpPr>
                <p:nvPr/>
              </p:nvSpPr>
              <p:spPr bwMode="auto">
                <a:xfrm rot="16200000">
                  <a:off x="6812085" y="2707373"/>
                  <a:ext cx="187453" cy="279362"/>
                </a:xfrm>
                <a:prstGeom prst="can">
                  <a:avLst>
                    <a:gd name="adj" fmla="val 55305"/>
                  </a:avLst>
                </a:prstGeom>
                <a:gradFill rotWithShape="1">
                  <a:gsLst>
                    <a:gs pos="0">
                      <a:srgbClr val="FF0000"/>
                    </a:gs>
                    <a:gs pos="100000">
                      <a:srgbClr val="6600FF"/>
                    </a:gs>
                  </a:gsLst>
                  <a:lin ang="5400000" scaled="1"/>
                </a:gradFill>
                <a:ln w="9525">
                  <a:solidFill>
                    <a:schemeClr val="tx1"/>
                  </a:solidFill>
                  <a:round/>
                  <a:headEnd/>
                  <a:tailEnd/>
                </a:ln>
              </p:spPr>
              <p:txBody>
                <a:bodyPr wrap="none" anchor="ctr"/>
                <a:lstStyle/>
                <a:p>
                  <a:endParaRPr lang="de-DE" sz="1600"/>
                </a:p>
              </p:txBody>
            </p:sp>
            <p:sp>
              <p:nvSpPr>
                <p:cNvPr id="245" name="AutoShape 321"/>
                <p:cNvSpPr>
                  <a:spLocks noChangeArrowheads="1"/>
                </p:cNvSpPr>
                <p:nvPr/>
              </p:nvSpPr>
              <p:spPr bwMode="auto">
                <a:xfrm rot="16200000">
                  <a:off x="6619286" y="2707373"/>
                  <a:ext cx="187453" cy="279362"/>
                </a:xfrm>
                <a:prstGeom prst="can">
                  <a:avLst>
                    <a:gd name="adj" fmla="val 55305"/>
                  </a:avLst>
                </a:prstGeom>
                <a:solidFill>
                  <a:srgbClr val="FF0000"/>
                </a:solidFill>
                <a:ln w="9525">
                  <a:solidFill>
                    <a:schemeClr val="tx1"/>
                  </a:solidFill>
                  <a:round/>
                  <a:headEnd/>
                  <a:tailEnd/>
                </a:ln>
              </p:spPr>
              <p:txBody>
                <a:bodyPr wrap="none" anchor="ctr"/>
                <a:lstStyle/>
                <a:p>
                  <a:endParaRPr lang="de-DE" sz="1600"/>
                </a:p>
              </p:txBody>
            </p:sp>
            <p:sp>
              <p:nvSpPr>
                <p:cNvPr id="246" name="Freeform 322"/>
                <p:cNvSpPr>
                  <a:spLocks/>
                </p:cNvSpPr>
                <p:nvPr/>
              </p:nvSpPr>
              <p:spPr bwMode="auto">
                <a:xfrm rot="12600000">
                  <a:off x="6468079" y="2673413"/>
                  <a:ext cx="316741" cy="53276"/>
                </a:xfrm>
                <a:custGeom>
                  <a:avLst/>
                  <a:gdLst>
                    <a:gd name="T0" fmla="*/ 0 w 709"/>
                    <a:gd name="T1" fmla="*/ 0 h 170"/>
                    <a:gd name="T2" fmla="*/ 0 w 709"/>
                    <a:gd name="T3" fmla="*/ 0 h 170"/>
                    <a:gd name="T4" fmla="*/ 0 w 709"/>
                    <a:gd name="T5" fmla="*/ 0 h 170"/>
                    <a:gd name="T6" fmla="*/ 1 w 709"/>
                    <a:gd name="T7" fmla="*/ 0 h 170"/>
                    <a:gd name="T8" fmla="*/ 1 w 709"/>
                    <a:gd name="T9" fmla="*/ 0 h 170"/>
                    <a:gd name="T10" fmla="*/ 1 w 709"/>
                    <a:gd name="T11" fmla="*/ 0 h 170"/>
                    <a:gd name="T12" fmla="*/ 1 w 709"/>
                    <a:gd name="T13" fmla="*/ 0 h 170"/>
                    <a:gd name="T14" fmla="*/ 2 w 709"/>
                    <a:gd name="T15" fmla="*/ 0 h 170"/>
                    <a:gd name="T16" fmla="*/ 2 w 709"/>
                    <a:gd name="T17" fmla="*/ 0 h 170"/>
                    <a:gd name="T18" fmla="*/ 2 w 709"/>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9"/>
                    <a:gd name="T31" fmla="*/ 0 h 170"/>
                    <a:gd name="T32" fmla="*/ 709 w 709"/>
                    <a:gd name="T33" fmla="*/ 170 h 1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9" h="170">
                      <a:moveTo>
                        <a:pt x="0" y="85"/>
                      </a:moveTo>
                      <a:cubicBezTo>
                        <a:pt x="28" y="42"/>
                        <a:pt x="57" y="0"/>
                        <a:pt x="85" y="0"/>
                      </a:cubicBezTo>
                      <a:cubicBezTo>
                        <a:pt x="113" y="0"/>
                        <a:pt x="142" y="57"/>
                        <a:pt x="170" y="85"/>
                      </a:cubicBezTo>
                      <a:cubicBezTo>
                        <a:pt x="198" y="113"/>
                        <a:pt x="227" y="170"/>
                        <a:pt x="255" y="170"/>
                      </a:cubicBezTo>
                      <a:cubicBezTo>
                        <a:pt x="283" y="170"/>
                        <a:pt x="312" y="113"/>
                        <a:pt x="340" y="85"/>
                      </a:cubicBezTo>
                      <a:cubicBezTo>
                        <a:pt x="368" y="57"/>
                        <a:pt x="397" y="0"/>
                        <a:pt x="425" y="0"/>
                      </a:cubicBezTo>
                      <a:cubicBezTo>
                        <a:pt x="453" y="0"/>
                        <a:pt x="481" y="57"/>
                        <a:pt x="510" y="85"/>
                      </a:cubicBezTo>
                      <a:cubicBezTo>
                        <a:pt x="539" y="113"/>
                        <a:pt x="568" y="170"/>
                        <a:pt x="596" y="170"/>
                      </a:cubicBezTo>
                      <a:cubicBezTo>
                        <a:pt x="624" y="170"/>
                        <a:pt x="662" y="109"/>
                        <a:pt x="681" y="85"/>
                      </a:cubicBezTo>
                      <a:cubicBezTo>
                        <a:pt x="700" y="61"/>
                        <a:pt x="704" y="44"/>
                        <a:pt x="709" y="28"/>
                      </a:cubicBezTo>
                    </a:path>
                  </a:pathLst>
                </a:custGeom>
                <a:noFill/>
                <a:ln w="28575">
                  <a:solidFill>
                    <a:srgbClr val="FF0000"/>
                  </a:solidFill>
                  <a:round/>
                  <a:headEnd/>
                  <a:tailEnd type="triangle" w="med" len="med"/>
                </a:ln>
              </p:spPr>
              <p:txBody>
                <a:bodyPr/>
                <a:lstStyle/>
                <a:p>
                  <a:endParaRPr lang="de-DE" sz="1600"/>
                </a:p>
              </p:txBody>
            </p:sp>
            <p:sp>
              <p:nvSpPr>
                <p:cNvPr id="247" name="Line 323"/>
                <p:cNvSpPr>
                  <a:spLocks noChangeShapeType="1"/>
                </p:cNvSpPr>
                <p:nvPr/>
              </p:nvSpPr>
              <p:spPr bwMode="auto">
                <a:xfrm flipV="1">
                  <a:off x="6733669" y="2497799"/>
                  <a:ext cx="0" cy="266381"/>
                </a:xfrm>
                <a:prstGeom prst="line">
                  <a:avLst/>
                </a:prstGeom>
                <a:noFill/>
                <a:ln w="28575">
                  <a:solidFill>
                    <a:srgbClr val="FF0000"/>
                  </a:solidFill>
                  <a:round/>
                  <a:headEnd/>
                  <a:tailEnd type="triangle" w="med" len="med"/>
                </a:ln>
              </p:spPr>
              <p:txBody>
                <a:bodyPr/>
                <a:lstStyle/>
                <a:p>
                  <a:endParaRPr lang="de-DE" sz="1600"/>
                </a:p>
              </p:txBody>
            </p:sp>
            <p:sp>
              <p:nvSpPr>
                <p:cNvPr id="248" name="AutoShape 324"/>
                <p:cNvSpPr>
                  <a:spLocks noChangeArrowheads="1"/>
                </p:cNvSpPr>
                <p:nvPr/>
              </p:nvSpPr>
              <p:spPr bwMode="auto">
                <a:xfrm rot="16200000">
                  <a:off x="6428454" y="2707373"/>
                  <a:ext cx="187453" cy="279362"/>
                </a:xfrm>
                <a:prstGeom prst="can">
                  <a:avLst>
                    <a:gd name="adj" fmla="val 55305"/>
                  </a:avLst>
                </a:prstGeom>
                <a:gradFill rotWithShape="1">
                  <a:gsLst>
                    <a:gs pos="0">
                      <a:srgbClr val="6600FF"/>
                    </a:gs>
                    <a:gs pos="100000">
                      <a:srgbClr val="FF0000"/>
                    </a:gs>
                  </a:gsLst>
                  <a:lin ang="5400000" scaled="1"/>
                </a:gradFill>
                <a:ln w="9525">
                  <a:solidFill>
                    <a:schemeClr val="tx1"/>
                  </a:solidFill>
                  <a:round/>
                  <a:headEnd/>
                  <a:tailEnd/>
                </a:ln>
              </p:spPr>
              <p:txBody>
                <a:bodyPr wrap="none" anchor="ctr"/>
                <a:lstStyle/>
                <a:p>
                  <a:endParaRPr lang="de-DE" sz="1600"/>
                </a:p>
              </p:txBody>
            </p:sp>
            <p:sp>
              <p:nvSpPr>
                <p:cNvPr id="249" name="Freeform 325"/>
                <p:cNvSpPr>
                  <a:spLocks/>
                </p:cNvSpPr>
                <p:nvPr/>
              </p:nvSpPr>
              <p:spPr bwMode="auto">
                <a:xfrm rot="9000000" flipH="1">
                  <a:off x="6684486" y="2671440"/>
                  <a:ext cx="316741" cy="53276"/>
                </a:xfrm>
                <a:custGeom>
                  <a:avLst/>
                  <a:gdLst>
                    <a:gd name="T0" fmla="*/ 0 w 709"/>
                    <a:gd name="T1" fmla="*/ 0 h 170"/>
                    <a:gd name="T2" fmla="*/ 0 w 709"/>
                    <a:gd name="T3" fmla="*/ 0 h 170"/>
                    <a:gd name="T4" fmla="*/ 0 w 709"/>
                    <a:gd name="T5" fmla="*/ 0 h 170"/>
                    <a:gd name="T6" fmla="*/ 1 w 709"/>
                    <a:gd name="T7" fmla="*/ 0 h 170"/>
                    <a:gd name="T8" fmla="*/ 1 w 709"/>
                    <a:gd name="T9" fmla="*/ 0 h 170"/>
                    <a:gd name="T10" fmla="*/ 1 w 709"/>
                    <a:gd name="T11" fmla="*/ 0 h 170"/>
                    <a:gd name="T12" fmla="*/ 1 w 709"/>
                    <a:gd name="T13" fmla="*/ 0 h 170"/>
                    <a:gd name="T14" fmla="*/ 2 w 709"/>
                    <a:gd name="T15" fmla="*/ 0 h 170"/>
                    <a:gd name="T16" fmla="*/ 2 w 709"/>
                    <a:gd name="T17" fmla="*/ 0 h 170"/>
                    <a:gd name="T18" fmla="*/ 2 w 709"/>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9"/>
                    <a:gd name="T31" fmla="*/ 0 h 170"/>
                    <a:gd name="T32" fmla="*/ 709 w 709"/>
                    <a:gd name="T33" fmla="*/ 170 h 1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9" h="170">
                      <a:moveTo>
                        <a:pt x="0" y="85"/>
                      </a:moveTo>
                      <a:cubicBezTo>
                        <a:pt x="28" y="42"/>
                        <a:pt x="57" y="0"/>
                        <a:pt x="85" y="0"/>
                      </a:cubicBezTo>
                      <a:cubicBezTo>
                        <a:pt x="113" y="0"/>
                        <a:pt x="142" y="57"/>
                        <a:pt x="170" y="85"/>
                      </a:cubicBezTo>
                      <a:cubicBezTo>
                        <a:pt x="198" y="113"/>
                        <a:pt x="227" y="170"/>
                        <a:pt x="255" y="170"/>
                      </a:cubicBezTo>
                      <a:cubicBezTo>
                        <a:pt x="283" y="170"/>
                        <a:pt x="312" y="113"/>
                        <a:pt x="340" y="85"/>
                      </a:cubicBezTo>
                      <a:cubicBezTo>
                        <a:pt x="368" y="57"/>
                        <a:pt x="397" y="0"/>
                        <a:pt x="425" y="0"/>
                      </a:cubicBezTo>
                      <a:cubicBezTo>
                        <a:pt x="453" y="0"/>
                        <a:pt x="481" y="57"/>
                        <a:pt x="510" y="85"/>
                      </a:cubicBezTo>
                      <a:cubicBezTo>
                        <a:pt x="539" y="113"/>
                        <a:pt x="568" y="170"/>
                        <a:pt x="596" y="170"/>
                      </a:cubicBezTo>
                      <a:cubicBezTo>
                        <a:pt x="624" y="170"/>
                        <a:pt x="662" y="109"/>
                        <a:pt x="681" y="85"/>
                      </a:cubicBezTo>
                      <a:cubicBezTo>
                        <a:pt x="700" y="61"/>
                        <a:pt x="704" y="44"/>
                        <a:pt x="709" y="28"/>
                      </a:cubicBezTo>
                    </a:path>
                  </a:pathLst>
                </a:custGeom>
                <a:noFill/>
                <a:ln w="28575">
                  <a:solidFill>
                    <a:srgbClr val="FF0000"/>
                  </a:solidFill>
                  <a:round/>
                  <a:headEnd/>
                  <a:tailEnd type="triangle" w="med" len="med"/>
                </a:ln>
              </p:spPr>
              <p:txBody>
                <a:bodyPr/>
                <a:lstStyle/>
                <a:p>
                  <a:endParaRPr lang="de-DE" sz="1600"/>
                </a:p>
              </p:txBody>
            </p:sp>
            <p:sp>
              <p:nvSpPr>
                <p:cNvPr id="250" name="Line 326"/>
                <p:cNvSpPr>
                  <a:spLocks noChangeShapeType="1"/>
                </p:cNvSpPr>
                <p:nvPr/>
              </p:nvSpPr>
              <p:spPr bwMode="auto">
                <a:xfrm flipV="1">
                  <a:off x="6757277" y="2835215"/>
                  <a:ext cx="247885" cy="0"/>
                </a:xfrm>
                <a:prstGeom prst="line">
                  <a:avLst/>
                </a:prstGeom>
                <a:noFill/>
                <a:ln w="28575">
                  <a:solidFill>
                    <a:srgbClr val="FF0000"/>
                  </a:solidFill>
                  <a:round/>
                  <a:headEnd/>
                  <a:tailEnd type="triangle" w="sm" len="med"/>
                </a:ln>
              </p:spPr>
              <p:txBody>
                <a:bodyPr/>
                <a:lstStyle/>
                <a:p>
                  <a:endParaRPr lang="de-DE" sz="1600"/>
                </a:p>
              </p:txBody>
            </p:sp>
            <p:sp>
              <p:nvSpPr>
                <p:cNvPr id="251" name="Line 327"/>
                <p:cNvSpPr>
                  <a:spLocks noChangeShapeType="1"/>
                </p:cNvSpPr>
                <p:nvPr/>
              </p:nvSpPr>
              <p:spPr bwMode="auto">
                <a:xfrm flipV="1">
                  <a:off x="6456275" y="2835215"/>
                  <a:ext cx="277395" cy="0"/>
                </a:xfrm>
                <a:prstGeom prst="line">
                  <a:avLst/>
                </a:prstGeom>
                <a:noFill/>
                <a:ln w="28575">
                  <a:solidFill>
                    <a:srgbClr val="FF0000"/>
                  </a:solidFill>
                  <a:round/>
                  <a:headEnd type="triangle" w="med" len="med"/>
                  <a:tailEnd type="none" w="sm" len="med"/>
                </a:ln>
              </p:spPr>
              <p:txBody>
                <a:bodyPr/>
                <a:lstStyle/>
                <a:p>
                  <a:endParaRPr lang="de-DE" sz="1600"/>
                </a:p>
              </p:txBody>
            </p:sp>
          </p:grpSp>
          <p:sp>
            <p:nvSpPr>
              <p:cNvPr id="313" name="Rectangle 317"/>
              <p:cNvSpPr>
                <a:spLocks noChangeArrowheads="1"/>
              </p:cNvSpPr>
              <p:nvPr/>
            </p:nvSpPr>
            <p:spPr bwMode="auto">
              <a:xfrm>
                <a:off x="6337100" y="3058531"/>
                <a:ext cx="2323006" cy="380607"/>
              </a:xfrm>
              <a:prstGeom prst="rect">
                <a:avLst/>
              </a:prstGeom>
              <a:solidFill>
                <a:srgbClr val="F4C2F0"/>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 anchorCtr="1"/>
              <a:lstStyle/>
              <a:p>
                <a:pPr algn="ctr"/>
                <a:r>
                  <a:rPr lang="en-US" sz="1100" b="1" dirty="0" smtClean="0">
                    <a:latin typeface="Arial" pitchFamily="34" charset="0"/>
                    <a:cs typeface="Arial" pitchFamily="34" charset="0"/>
                  </a:rPr>
                  <a:t>Custom Domains via</a:t>
                </a:r>
                <a:br>
                  <a:rPr lang="en-US" sz="1100" b="1" dirty="0" smtClean="0">
                    <a:latin typeface="Arial" pitchFamily="34" charset="0"/>
                    <a:cs typeface="Arial" pitchFamily="34" charset="0"/>
                  </a:rPr>
                </a:br>
                <a:r>
                  <a:rPr lang="en-US" sz="1100" b="1" dirty="0" smtClean="0">
                    <a:latin typeface="Arial" pitchFamily="34" charset="0"/>
                    <a:cs typeface="Arial" pitchFamily="34" charset="0"/>
                  </a:rPr>
                  <a:t>Simscape Language</a:t>
                </a:r>
                <a:endParaRPr lang="de-DE" sz="1100" b="1" dirty="0">
                  <a:latin typeface="Arial" pitchFamily="34" charset="0"/>
                  <a:cs typeface="Arial" pitchFamily="34" charset="0"/>
                </a:endParaRPr>
              </a:p>
            </p:txBody>
          </p:sp>
        </p:grpSp>
        <p:grpSp>
          <p:nvGrpSpPr>
            <p:cNvPr id="209" name="Gruppieren 111"/>
            <p:cNvGrpSpPr/>
            <p:nvPr/>
          </p:nvGrpSpPr>
          <p:grpSpPr>
            <a:xfrm>
              <a:off x="7090179" y="2602142"/>
              <a:ext cx="761214" cy="761214"/>
              <a:chOff x="7103284" y="2274073"/>
              <a:chExt cx="761214" cy="761214"/>
            </a:xfrm>
          </p:grpSpPr>
          <p:sp>
            <p:nvSpPr>
              <p:cNvPr id="233" name="Rectangle 317"/>
              <p:cNvSpPr>
                <a:spLocks noChangeArrowheads="1"/>
              </p:cNvSpPr>
              <p:nvPr/>
            </p:nvSpPr>
            <p:spPr bwMode="auto">
              <a:xfrm>
                <a:off x="7103284" y="2274073"/>
                <a:ext cx="761214" cy="761214"/>
              </a:xfrm>
              <a:prstGeom prst="rect">
                <a:avLst/>
              </a:prstGeom>
              <a:solidFill>
                <a:schemeClr val="bg1">
                  <a:lumMod val="85000"/>
                </a:schemeClr>
              </a:solidFill>
              <a:ln w="9525" algn="ctr">
                <a:solidFill>
                  <a:srgbClr val="0066FF"/>
                </a:solidFill>
                <a:miter lim="800000"/>
                <a:headEnd/>
                <a:tailEnd/>
              </a:ln>
              <a:effectLst>
                <a:outerShdw blurRad="50800" dist="38100" dir="2700000" algn="tl" rotWithShape="0">
                  <a:prstClr val="black">
                    <a:alpha val="40000"/>
                  </a:prstClr>
                </a:outerShdw>
              </a:effectLst>
            </p:spPr>
            <p:txBody>
              <a:bodyPr wrap="none" anchorCtr="1"/>
              <a:lstStyle/>
              <a:p>
                <a:pPr algn="ctr"/>
                <a:r>
                  <a:rPr lang="en-US" sz="1100" b="1" dirty="0" smtClean="0">
                    <a:latin typeface="Arial" pitchFamily="34" charset="0"/>
                    <a:cs typeface="Arial" pitchFamily="34" charset="0"/>
                  </a:rPr>
                  <a:t>Pneumatic</a:t>
                </a:r>
                <a:endParaRPr lang="de-DE" sz="1100" b="1" dirty="0">
                  <a:latin typeface="Arial" pitchFamily="34" charset="0"/>
                  <a:cs typeface="Arial" pitchFamily="34" charset="0"/>
                </a:endParaRPr>
              </a:p>
            </p:txBody>
          </p:sp>
          <p:grpSp>
            <p:nvGrpSpPr>
              <p:cNvPr id="234" name="Group 293"/>
              <p:cNvGrpSpPr>
                <a:grpSpLocks/>
              </p:cNvGrpSpPr>
              <p:nvPr/>
            </p:nvGrpSpPr>
            <p:grpSpPr bwMode="auto">
              <a:xfrm>
                <a:off x="7155345" y="2581000"/>
                <a:ext cx="682089" cy="362872"/>
                <a:chOff x="2158" y="3698"/>
                <a:chExt cx="500" cy="266"/>
              </a:xfrm>
            </p:grpSpPr>
            <p:sp>
              <p:nvSpPr>
                <p:cNvPr id="235" name="Rectangle 294"/>
                <p:cNvSpPr>
                  <a:spLocks noChangeArrowheads="1"/>
                </p:cNvSpPr>
                <p:nvPr/>
              </p:nvSpPr>
              <p:spPr bwMode="auto">
                <a:xfrm>
                  <a:off x="2160" y="3698"/>
                  <a:ext cx="402" cy="160"/>
                </a:xfrm>
                <a:prstGeom prst="rect">
                  <a:avLst/>
                </a:prstGeom>
                <a:solidFill>
                  <a:srgbClr val="0033CC"/>
                </a:solidFill>
                <a:ln w="38100">
                  <a:solidFill>
                    <a:schemeClr val="tx1"/>
                  </a:solidFill>
                  <a:miter lim="800000"/>
                  <a:headEnd/>
                  <a:tailEnd/>
                </a:ln>
              </p:spPr>
              <p:txBody>
                <a:bodyPr wrap="none" anchor="ctr"/>
                <a:lstStyle/>
                <a:p>
                  <a:endParaRPr lang="de-DE" sz="1600"/>
                </a:p>
              </p:txBody>
            </p:sp>
            <p:sp>
              <p:nvSpPr>
                <p:cNvPr id="236" name="Rectangle 295"/>
                <p:cNvSpPr>
                  <a:spLocks noChangeArrowheads="1"/>
                </p:cNvSpPr>
                <p:nvPr/>
              </p:nvSpPr>
              <p:spPr bwMode="auto">
                <a:xfrm>
                  <a:off x="2158" y="3698"/>
                  <a:ext cx="402" cy="160"/>
                </a:xfrm>
                <a:prstGeom prst="rect">
                  <a:avLst/>
                </a:prstGeom>
                <a:gradFill rotWithShape="1">
                  <a:gsLst>
                    <a:gs pos="17000">
                      <a:srgbClr val="76393B"/>
                    </a:gs>
                    <a:gs pos="50000">
                      <a:srgbClr val="B2B2B2"/>
                    </a:gs>
                    <a:gs pos="83000">
                      <a:srgbClr val="76393B"/>
                    </a:gs>
                  </a:gsLst>
                  <a:lin ang="5400000" scaled="1"/>
                </a:gradFill>
                <a:ln w="38100">
                  <a:solidFill>
                    <a:schemeClr val="tx1"/>
                  </a:solidFill>
                  <a:miter lim="800000"/>
                  <a:headEnd/>
                  <a:tailEnd/>
                </a:ln>
              </p:spPr>
              <p:txBody>
                <a:bodyPr wrap="none" anchor="ctr"/>
                <a:lstStyle/>
                <a:p>
                  <a:endParaRPr lang="de-DE" sz="1600"/>
                </a:p>
              </p:txBody>
            </p:sp>
            <p:sp>
              <p:nvSpPr>
                <p:cNvPr id="237" name="Rectangle 296"/>
                <p:cNvSpPr>
                  <a:spLocks noChangeArrowheads="1"/>
                </p:cNvSpPr>
                <p:nvPr/>
              </p:nvSpPr>
              <p:spPr bwMode="auto">
                <a:xfrm>
                  <a:off x="2353" y="3698"/>
                  <a:ext cx="253" cy="160"/>
                </a:xfrm>
                <a:prstGeom prst="rect">
                  <a:avLst/>
                </a:prstGeom>
                <a:gradFill rotWithShape="1">
                  <a:gsLst>
                    <a:gs pos="17000">
                      <a:srgbClr val="002F76"/>
                    </a:gs>
                    <a:gs pos="50000">
                      <a:srgbClr val="B2B2B2"/>
                    </a:gs>
                    <a:gs pos="83000">
                      <a:srgbClr val="002F76"/>
                    </a:gs>
                  </a:gsLst>
                  <a:lin ang="5400000" scaled="1"/>
                </a:gradFill>
                <a:ln w="38100">
                  <a:solidFill>
                    <a:schemeClr val="tx1"/>
                  </a:solidFill>
                  <a:miter lim="800000"/>
                  <a:headEnd/>
                  <a:tailEnd/>
                </a:ln>
              </p:spPr>
              <p:txBody>
                <a:bodyPr wrap="none" anchor="ctr"/>
                <a:lstStyle/>
                <a:p>
                  <a:endParaRPr lang="de-DE" sz="1600"/>
                </a:p>
              </p:txBody>
            </p:sp>
            <p:sp>
              <p:nvSpPr>
                <p:cNvPr id="238" name="Rectangle 297"/>
                <p:cNvSpPr>
                  <a:spLocks noChangeArrowheads="1"/>
                </p:cNvSpPr>
                <p:nvPr/>
              </p:nvSpPr>
              <p:spPr bwMode="auto">
                <a:xfrm>
                  <a:off x="2375" y="3762"/>
                  <a:ext cx="283" cy="32"/>
                </a:xfrm>
                <a:prstGeom prst="rect">
                  <a:avLst/>
                </a:prstGeom>
                <a:solidFill>
                  <a:srgbClr val="808080"/>
                </a:solidFill>
                <a:ln w="9525">
                  <a:solidFill>
                    <a:schemeClr val="tx1"/>
                  </a:solidFill>
                  <a:miter lim="800000"/>
                  <a:headEnd/>
                  <a:tailEnd/>
                </a:ln>
              </p:spPr>
              <p:txBody>
                <a:bodyPr wrap="none" anchor="ctr"/>
                <a:lstStyle/>
                <a:p>
                  <a:pPr algn="ctr"/>
                  <a:endParaRPr lang="de-DE" sz="900">
                    <a:latin typeface="Times New Roman" pitchFamily="18" charset="0"/>
                  </a:endParaRPr>
                </a:p>
              </p:txBody>
            </p:sp>
            <p:sp>
              <p:nvSpPr>
                <p:cNvPr id="239" name="Line 298"/>
                <p:cNvSpPr>
                  <a:spLocks noChangeShapeType="1"/>
                </p:cNvSpPr>
                <p:nvPr/>
              </p:nvSpPr>
              <p:spPr bwMode="auto">
                <a:xfrm>
                  <a:off x="2188" y="3845"/>
                  <a:ext cx="0" cy="119"/>
                </a:xfrm>
                <a:prstGeom prst="line">
                  <a:avLst/>
                </a:prstGeom>
                <a:noFill/>
                <a:ln w="57150">
                  <a:solidFill>
                    <a:srgbClr val="76393B"/>
                  </a:solidFill>
                  <a:round/>
                  <a:headEnd/>
                  <a:tailEnd/>
                </a:ln>
              </p:spPr>
              <p:txBody>
                <a:bodyPr/>
                <a:lstStyle/>
                <a:p>
                  <a:endParaRPr lang="de-DE" sz="1600"/>
                </a:p>
              </p:txBody>
            </p:sp>
            <p:sp>
              <p:nvSpPr>
                <p:cNvPr id="240" name="Line 299"/>
                <p:cNvSpPr>
                  <a:spLocks noChangeShapeType="1"/>
                </p:cNvSpPr>
                <p:nvPr/>
              </p:nvSpPr>
              <p:spPr bwMode="auto">
                <a:xfrm>
                  <a:off x="2574" y="3845"/>
                  <a:ext cx="0" cy="119"/>
                </a:xfrm>
                <a:prstGeom prst="line">
                  <a:avLst/>
                </a:prstGeom>
                <a:noFill/>
                <a:ln w="57150">
                  <a:solidFill>
                    <a:srgbClr val="002F76"/>
                  </a:solidFill>
                  <a:round/>
                  <a:headEnd/>
                  <a:tailEnd/>
                </a:ln>
              </p:spPr>
              <p:txBody>
                <a:bodyPr/>
                <a:lstStyle/>
                <a:p>
                  <a:endParaRPr lang="de-DE" sz="1600"/>
                </a:p>
              </p:txBody>
            </p:sp>
            <p:sp>
              <p:nvSpPr>
                <p:cNvPr id="241" name="Rectangle 300"/>
                <p:cNvSpPr>
                  <a:spLocks noChangeArrowheads="1"/>
                </p:cNvSpPr>
                <p:nvPr/>
              </p:nvSpPr>
              <p:spPr bwMode="auto">
                <a:xfrm>
                  <a:off x="2338" y="3704"/>
                  <a:ext cx="82" cy="147"/>
                </a:xfrm>
                <a:prstGeom prst="rect">
                  <a:avLst/>
                </a:prstGeom>
                <a:gradFill rotWithShape="1">
                  <a:gsLst>
                    <a:gs pos="0">
                      <a:schemeClr val="tx1"/>
                    </a:gs>
                    <a:gs pos="50000">
                      <a:schemeClr val="tx1">
                        <a:gamma/>
                        <a:tint val="35294"/>
                        <a:invGamma/>
                      </a:schemeClr>
                    </a:gs>
                    <a:gs pos="100000">
                      <a:schemeClr val="tx1"/>
                    </a:gs>
                  </a:gsLst>
                  <a:lin ang="5400000" scaled="1"/>
                </a:gradFill>
                <a:ln w="9525">
                  <a:solidFill>
                    <a:schemeClr val="tx1"/>
                  </a:solidFill>
                  <a:miter lim="800000"/>
                  <a:headEnd/>
                  <a:tailEnd/>
                </a:ln>
                <a:effectLst/>
              </p:spPr>
              <p:txBody>
                <a:bodyPr wrap="none" anchor="ctr"/>
                <a:lstStyle/>
                <a:p>
                  <a:pPr>
                    <a:defRPr/>
                  </a:pPr>
                  <a:endParaRPr lang="de-DE" sz="1600"/>
                </a:p>
              </p:txBody>
            </p:sp>
          </p:grpSp>
        </p:grpSp>
        <p:grpSp>
          <p:nvGrpSpPr>
            <p:cNvPr id="210" name="Gruppieren 138"/>
            <p:cNvGrpSpPr/>
            <p:nvPr/>
          </p:nvGrpSpPr>
          <p:grpSpPr>
            <a:xfrm>
              <a:off x="7871558" y="2602901"/>
              <a:ext cx="761215" cy="761214"/>
              <a:chOff x="7874437" y="2274370"/>
              <a:chExt cx="761215" cy="761214"/>
            </a:xfrm>
          </p:grpSpPr>
          <p:sp>
            <p:nvSpPr>
              <p:cNvPr id="211" name="Rectangle 313"/>
              <p:cNvSpPr>
                <a:spLocks noChangeArrowheads="1"/>
              </p:cNvSpPr>
              <p:nvPr/>
            </p:nvSpPr>
            <p:spPr bwMode="auto">
              <a:xfrm>
                <a:off x="7874437" y="2274370"/>
                <a:ext cx="761215" cy="761214"/>
              </a:xfrm>
              <a:prstGeom prst="rect">
                <a:avLst/>
              </a:prstGeom>
              <a:solidFill>
                <a:srgbClr val="0DFFFF"/>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1"/>
              <a:lstStyle/>
              <a:p>
                <a:pPr algn="ctr"/>
                <a:r>
                  <a:rPr lang="en-US" sz="1100" b="1" dirty="0" smtClean="0">
                    <a:latin typeface="Arial" pitchFamily="34" charset="0"/>
                    <a:cs typeface="Arial" pitchFamily="34" charset="0"/>
                  </a:rPr>
                  <a:t>Magnetic</a:t>
                </a:r>
                <a:endParaRPr lang="de-DE" sz="1100" b="1" dirty="0">
                  <a:latin typeface="Arial" pitchFamily="34" charset="0"/>
                  <a:cs typeface="Arial" pitchFamily="34" charset="0"/>
                </a:endParaRPr>
              </a:p>
            </p:txBody>
          </p:sp>
          <p:grpSp>
            <p:nvGrpSpPr>
              <p:cNvPr id="212" name="Gruppieren 137"/>
              <p:cNvGrpSpPr/>
              <p:nvPr/>
            </p:nvGrpSpPr>
            <p:grpSpPr>
              <a:xfrm>
                <a:off x="7877172" y="2514603"/>
                <a:ext cx="752476" cy="497900"/>
                <a:chOff x="7877172" y="2514603"/>
                <a:chExt cx="752476" cy="497900"/>
              </a:xfrm>
            </p:grpSpPr>
            <p:grpSp>
              <p:nvGrpSpPr>
                <p:cNvPr id="213" name="Gruppieren 136"/>
                <p:cNvGrpSpPr/>
                <p:nvPr/>
              </p:nvGrpSpPr>
              <p:grpSpPr>
                <a:xfrm>
                  <a:off x="7934325" y="2590804"/>
                  <a:ext cx="623888" cy="330686"/>
                  <a:chOff x="7934325" y="2539214"/>
                  <a:chExt cx="623888" cy="386235"/>
                </a:xfrm>
              </p:grpSpPr>
              <p:grpSp>
                <p:nvGrpSpPr>
                  <p:cNvPr id="227" name="Gruppieren 117"/>
                  <p:cNvGrpSpPr/>
                  <p:nvPr/>
                </p:nvGrpSpPr>
                <p:grpSpPr>
                  <a:xfrm>
                    <a:off x="7934325" y="2539214"/>
                    <a:ext cx="623888" cy="362422"/>
                    <a:chOff x="7939088" y="1478432"/>
                    <a:chExt cx="623888" cy="417043"/>
                  </a:xfrm>
                </p:grpSpPr>
                <p:sp>
                  <p:nvSpPr>
                    <p:cNvPr id="231" name="Bogen 230"/>
                    <p:cNvSpPr/>
                    <p:nvPr/>
                  </p:nvSpPr>
                  <p:spPr bwMode="auto">
                    <a:xfrm>
                      <a:off x="7939088" y="1504949"/>
                      <a:ext cx="623888" cy="390526"/>
                    </a:xfrm>
                    <a:prstGeom prst="arc">
                      <a:avLst>
                        <a:gd name="adj1" fmla="val 10800000"/>
                        <a:gd name="adj2" fmla="val 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32" name="Gleichschenkliges Dreieck 231"/>
                    <p:cNvSpPr/>
                    <p:nvPr/>
                  </p:nvSpPr>
                  <p:spPr bwMode="auto">
                    <a:xfrm rot="5400000">
                      <a:off x="8238134" y="1482090"/>
                      <a:ext cx="53036" cy="45720"/>
                    </a:xfrm>
                    <a:prstGeom prst="triangl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grpSp>
                <p:nvGrpSpPr>
                  <p:cNvPr id="228" name="Gruppieren 128"/>
                  <p:cNvGrpSpPr/>
                  <p:nvPr/>
                </p:nvGrpSpPr>
                <p:grpSpPr>
                  <a:xfrm flipV="1">
                    <a:off x="7934325" y="2563027"/>
                    <a:ext cx="623888" cy="362422"/>
                    <a:chOff x="7939088" y="1478432"/>
                    <a:chExt cx="623888" cy="417043"/>
                  </a:xfrm>
                </p:grpSpPr>
                <p:sp>
                  <p:nvSpPr>
                    <p:cNvPr id="229" name="Bogen 228"/>
                    <p:cNvSpPr/>
                    <p:nvPr/>
                  </p:nvSpPr>
                  <p:spPr bwMode="auto">
                    <a:xfrm>
                      <a:off x="7939088" y="1504949"/>
                      <a:ext cx="623888" cy="390526"/>
                    </a:xfrm>
                    <a:prstGeom prst="arc">
                      <a:avLst>
                        <a:gd name="adj1" fmla="val 10800000"/>
                        <a:gd name="adj2" fmla="val 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30" name="Gleichschenkliges Dreieck 229"/>
                    <p:cNvSpPr/>
                    <p:nvPr/>
                  </p:nvSpPr>
                  <p:spPr bwMode="auto">
                    <a:xfrm rot="5400000">
                      <a:off x="8238134" y="1482090"/>
                      <a:ext cx="53036" cy="45720"/>
                    </a:xfrm>
                    <a:prstGeom prst="triangl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grpSp>
            <p:grpSp>
              <p:nvGrpSpPr>
                <p:cNvPr id="214" name="Gruppieren 135"/>
                <p:cNvGrpSpPr/>
                <p:nvPr/>
              </p:nvGrpSpPr>
              <p:grpSpPr>
                <a:xfrm>
                  <a:off x="7937469" y="2514603"/>
                  <a:ext cx="623888" cy="497900"/>
                  <a:chOff x="7937469" y="2440999"/>
                  <a:chExt cx="623888" cy="597478"/>
                </a:xfrm>
              </p:grpSpPr>
              <p:grpSp>
                <p:nvGrpSpPr>
                  <p:cNvPr id="221" name="Gruppieren 118"/>
                  <p:cNvGrpSpPr/>
                  <p:nvPr/>
                </p:nvGrpSpPr>
                <p:grpSpPr>
                  <a:xfrm>
                    <a:off x="7937469" y="2440999"/>
                    <a:ext cx="623888" cy="573665"/>
                    <a:chOff x="7939088" y="1367712"/>
                    <a:chExt cx="623888" cy="527763"/>
                  </a:xfrm>
                </p:grpSpPr>
                <p:sp>
                  <p:nvSpPr>
                    <p:cNvPr id="225" name="Bogen 224"/>
                    <p:cNvSpPr/>
                    <p:nvPr/>
                  </p:nvSpPr>
                  <p:spPr bwMode="auto">
                    <a:xfrm>
                      <a:off x="7939088" y="1396210"/>
                      <a:ext cx="623888" cy="499265"/>
                    </a:xfrm>
                    <a:prstGeom prst="arc">
                      <a:avLst>
                        <a:gd name="adj1" fmla="val 10800000"/>
                        <a:gd name="adj2" fmla="val 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26" name="Gleichschenkliges Dreieck 225"/>
                    <p:cNvSpPr/>
                    <p:nvPr/>
                  </p:nvSpPr>
                  <p:spPr bwMode="auto">
                    <a:xfrm rot="5400000">
                      <a:off x="8238134" y="1371370"/>
                      <a:ext cx="53036" cy="45720"/>
                    </a:xfrm>
                    <a:prstGeom prst="triangl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grpSp>
                <p:nvGrpSpPr>
                  <p:cNvPr id="222" name="Gruppieren 131"/>
                  <p:cNvGrpSpPr/>
                  <p:nvPr/>
                </p:nvGrpSpPr>
                <p:grpSpPr>
                  <a:xfrm flipV="1">
                    <a:off x="7937469" y="2464812"/>
                    <a:ext cx="623888" cy="573665"/>
                    <a:chOff x="7939088" y="1367712"/>
                    <a:chExt cx="623888" cy="527763"/>
                  </a:xfrm>
                </p:grpSpPr>
                <p:sp>
                  <p:nvSpPr>
                    <p:cNvPr id="223" name="Bogen 222"/>
                    <p:cNvSpPr/>
                    <p:nvPr/>
                  </p:nvSpPr>
                  <p:spPr bwMode="auto">
                    <a:xfrm>
                      <a:off x="7939088" y="1396210"/>
                      <a:ext cx="623888" cy="499265"/>
                    </a:xfrm>
                    <a:prstGeom prst="arc">
                      <a:avLst>
                        <a:gd name="adj1" fmla="val 10800000"/>
                        <a:gd name="adj2" fmla="val 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24" name="Gleichschenkliges Dreieck 223"/>
                    <p:cNvSpPr/>
                    <p:nvPr/>
                  </p:nvSpPr>
                  <p:spPr bwMode="auto">
                    <a:xfrm rot="5400000">
                      <a:off x="8238134" y="1371370"/>
                      <a:ext cx="53036" cy="45720"/>
                    </a:xfrm>
                    <a:prstGeom prst="triangl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grpSp>
            <p:grpSp>
              <p:nvGrpSpPr>
                <p:cNvPr id="215" name="Gruppieren 122"/>
                <p:cNvGrpSpPr/>
                <p:nvPr/>
              </p:nvGrpSpPr>
              <p:grpSpPr>
                <a:xfrm>
                  <a:off x="7877172" y="2619378"/>
                  <a:ext cx="752476" cy="276999"/>
                  <a:chOff x="7881935" y="1643063"/>
                  <a:chExt cx="752476" cy="276999"/>
                </a:xfrm>
              </p:grpSpPr>
              <p:grpSp>
                <p:nvGrpSpPr>
                  <p:cNvPr id="216" name="Gruppieren 113"/>
                  <p:cNvGrpSpPr/>
                  <p:nvPr/>
                </p:nvGrpSpPr>
                <p:grpSpPr>
                  <a:xfrm rot="10800000">
                    <a:off x="7934325" y="1700213"/>
                    <a:ext cx="640080" cy="171450"/>
                    <a:chOff x="7315200" y="685800"/>
                    <a:chExt cx="640080" cy="171450"/>
                  </a:xfrm>
                </p:grpSpPr>
                <p:sp>
                  <p:nvSpPr>
                    <p:cNvPr id="219" name="Rechteck 218"/>
                    <p:cNvSpPr/>
                    <p:nvPr/>
                  </p:nvSpPr>
                  <p:spPr bwMode="auto">
                    <a:xfrm>
                      <a:off x="7315200" y="685800"/>
                      <a:ext cx="640080" cy="17145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20" name="Rechteck 219"/>
                    <p:cNvSpPr/>
                    <p:nvPr/>
                  </p:nvSpPr>
                  <p:spPr bwMode="auto">
                    <a:xfrm>
                      <a:off x="7634289" y="685800"/>
                      <a:ext cx="320040" cy="171450"/>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sp>
                <p:nvSpPr>
                  <p:cNvPr id="217" name="Textfeld 216"/>
                  <p:cNvSpPr txBox="1"/>
                  <p:nvPr/>
                </p:nvSpPr>
                <p:spPr>
                  <a:xfrm>
                    <a:off x="7881935" y="1643063"/>
                    <a:ext cx="295274" cy="276999"/>
                  </a:xfrm>
                  <a:prstGeom prst="rect">
                    <a:avLst/>
                  </a:prstGeom>
                  <a:noFill/>
                </p:spPr>
                <p:txBody>
                  <a:bodyPr wrap="none" rtlCol="0">
                    <a:spAutoFit/>
                  </a:bodyPr>
                  <a:lstStyle/>
                  <a:p>
                    <a:r>
                      <a:rPr lang="de-DE" sz="1200" dirty="0" smtClean="0"/>
                      <a:t>N</a:t>
                    </a:r>
                    <a:endParaRPr lang="de-DE" sz="1200" dirty="0"/>
                  </a:p>
                </p:txBody>
              </p:sp>
              <p:sp>
                <p:nvSpPr>
                  <p:cNvPr id="218" name="Textfeld 217"/>
                  <p:cNvSpPr txBox="1"/>
                  <p:nvPr/>
                </p:nvSpPr>
                <p:spPr>
                  <a:xfrm>
                    <a:off x="8339137" y="1643063"/>
                    <a:ext cx="295274" cy="276999"/>
                  </a:xfrm>
                  <a:prstGeom prst="rect">
                    <a:avLst/>
                  </a:prstGeom>
                  <a:noFill/>
                </p:spPr>
                <p:txBody>
                  <a:bodyPr wrap="none" rtlCol="0">
                    <a:spAutoFit/>
                  </a:bodyPr>
                  <a:lstStyle/>
                  <a:p>
                    <a:r>
                      <a:rPr lang="de-DE" sz="1200" dirty="0" smtClean="0"/>
                      <a:t>S</a:t>
                    </a:r>
                    <a:endParaRPr lang="de-DE" sz="1200" dirty="0"/>
                  </a:p>
                </p:txBody>
              </p:sp>
            </p:grpSp>
          </p:grpSp>
        </p:grpSp>
      </p:grpSp>
      <p:sp>
        <p:nvSpPr>
          <p:cNvPr id="2" name="Inhaltsplatzhalter 1"/>
          <p:cNvSpPr>
            <a:spLocks noGrp="1"/>
          </p:cNvSpPr>
          <p:nvPr>
            <p:ph idx="1"/>
          </p:nvPr>
        </p:nvSpPr>
        <p:spPr/>
        <p:txBody>
          <a:bodyPr/>
          <a:lstStyle/>
          <a:p>
            <a:r>
              <a:rPr lang="en-US" dirty="0" err="1" smtClean="0"/>
              <a:t>SimDriveline</a:t>
            </a:r>
            <a:r>
              <a:rPr lang="en-US" dirty="0" smtClean="0"/>
              <a:t>™</a:t>
            </a:r>
          </a:p>
          <a:p>
            <a:pPr lvl="1">
              <a:spcAft>
                <a:spcPts val="600"/>
              </a:spcAft>
            </a:pPr>
            <a:r>
              <a:rPr lang="en-US" dirty="0" smtClean="0"/>
              <a:t>Gears, </a:t>
            </a:r>
            <a:r>
              <a:rPr lang="en-US" dirty="0" err="1" smtClean="0"/>
              <a:t>leadscrew</a:t>
            </a:r>
            <a:r>
              <a:rPr lang="en-US" dirty="0" smtClean="0"/>
              <a:t>, clutches, tires, engines</a:t>
            </a:r>
            <a:endParaRPr lang="en-US" dirty="0"/>
          </a:p>
          <a:p>
            <a:r>
              <a:rPr lang="en-US" dirty="0" err="1" smtClean="0"/>
              <a:t>SimElectronics</a:t>
            </a:r>
            <a:r>
              <a:rPr lang="en-US" baseline="30000" dirty="0" smtClean="0"/>
              <a:t>®</a:t>
            </a:r>
            <a:r>
              <a:rPr lang="en-US" dirty="0" smtClean="0"/>
              <a:t> </a:t>
            </a:r>
          </a:p>
          <a:p>
            <a:pPr lvl="1">
              <a:spcAft>
                <a:spcPts val="600"/>
              </a:spcAft>
            </a:pPr>
            <a:r>
              <a:rPr lang="en-US" dirty="0" smtClean="0"/>
              <a:t>Actuators, sensors, and semiconductors</a:t>
            </a:r>
          </a:p>
          <a:p>
            <a:r>
              <a:rPr lang="en-US" dirty="0" err="1" smtClean="0"/>
              <a:t>SimHydraulics</a:t>
            </a:r>
            <a:r>
              <a:rPr lang="en-US" baseline="30000" dirty="0"/>
              <a:t> ®</a:t>
            </a:r>
            <a:endParaRPr lang="en-US" dirty="0" smtClean="0"/>
          </a:p>
          <a:p>
            <a:pPr lvl="1">
              <a:spcAft>
                <a:spcPts val="600"/>
              </a:spcAft>
            </a:pPr>
            <a:r>
              <a:rPr lang="en-US" dirty="0" smtClean="0"/>
              <a:t>Pumps, actuators, pipelines, valves, tanks</a:t>
            </a:r>
          </a:p>
          <a:p>
            <a:r>
              <a:rPr lang="en-US" dirty="0" err="1" smtClean="0"/>
              <a:t>SimMechanics</a:t>
            </a:r>
            <a:r>
              <a:rPr lang="en-US" dirty="0" smtClean="0"/>
              <a:t>™</a:t>
            </a:r>
            <a:endParaRPr lang="en-US" dirty="0"/>
          </a:p>
          <a:p>
            <a:pPr lvl="1">
              <a:spcAft>
                <a:spcPts val="600"/>
              </a:spcAft>
            </a:pPr>
            <a:r>
              <a:rPr lang="en-US" dirty="0" err="1" smtClean="0"/>
              <a:t>Multibody</a:t>
            </a:r>
            <a:r>
              <a:rPr lang="en-US" dirty="0" smtClean="0"/>
              <a:t> systems: joints, bodies, frames</a:t>
            </a:r>
            <a:endParaRPr lang="en-US" dirty="0"/>
          </a:p>
          <a:p>
            <a:r>
              <a:rPr lang="en-US" dirty="0" err="1" smtClean="0"/>
              <a:t>SimPowerSystems</a:t>
            </a:r>
            <a:r>
              <a:rPr lang="en-US" dirty="0" smtClean="0"/>
              <a:t>™</a:t>
            </a:r>
          </a:p>
          <a:p>
            <a:pPr lvl="1"/>
            <a:r>
              <a:rPr lang="en-US" dirty="0" smtClean="0"/>
              <a:t>Three-phase electrical networks</a:t>
            </a:r>
            <a:endParaRPr lang="en-US" dirty="0"/>
          </a:p>
        </p:txBody>
      </p:sp>
    </p:spTree>
    <p:extLst>
      <p:ext uri="{BB962C8B-B14F-4D97-AF65-F5344CB8AC3E}">
        <p14:creationId xmlns:p14="http://schemas.microsoft.com/office/powerpoint/2010/main" val="3383555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en-US" dirty="0" smtClean="0">
                <a:solidFill>
                  <a:srgbClr val="B2B2B2"/>
                </a:solidFill>
              </a:rPr>
              <a:t>Overview: Aircraft Power Network Model</a:t>
            </a:r>
          </a:p>
          <a:p>
            <a:pPr lvl="1"/>
            <a:r>
              <a:rPr lang="en-US" dirty="0" smtClean="0">
                <a:solidFill>
                  <a:srgbClr val="B2B2B2"/>
                </a:solidFill>
              </a:rPr>
              <a:t>Simulation goals</a:t>
            </a:r>
          </a:p>
          <a:p>
            <a:pPr lvl="1"/>
            <a:r>
              <a:rPr lang="en-US" dirty="0">
                <a:solidFill>
                  <a:srgbClr val="B2B2B2"/>
                </a:solidFill>
              </a:rPr>
              <a:t>D</a:t>
            </a:r>
            <a:r>
              <a:rPr lang="en-US" dirty="0" smtClean="0">
                <a:solidFill>
                  <a:srgbClr val="B2B2B2"/>
                </a:solidFill>
              </a:rPr>
              <a:t>evelopment process</a:t>
            </a:r>
          </a:p>
          <a:p>
            <a:r>
              <a:rPr lang="en-US" dirty="0" smtClean="0">
                <a:solidFill>
                  <a:srgbClr val="B2B2B2"/>
                </a:solidFill>
              </a:rPr>
              <a:t>Initial Design</a:t>
            </a:r>
          </a:p>
          <a:p>
            <a:pPr lvl="1"/>
            <a:r>
              <a:rPr lang="en-US" dirty="0" smtClean="0">
                <a:solidFill>
                  <a:srgbClr val="B2B2B2"/>
                </a:solidFill>
              </a:rPr>
              <a:t>Linking to Requirements</a:t>
            </a:r>
          </a:p>
          <a:p>
            <a:pPr lvl="1"/>
            <a:r>
              <a:rPr lang="en-US" dirty="0" smtClean="0">
                <a:solidFill>
                  <a:srgbClr val="B2B2B2"/>
                </a:solidFill>
              </a:rPr>
              <a:t>Refining Requirements</a:t>
            </a:r>
            <a:endParaRPr lang="en-US" dirty="0">
              <a:solidFill>
                <a:srgbClr val="B2B2B2"/>
              </a:solidFill>
            </a:endParaRPr>
          </a:p>
          <a:p>
            <a:r>
              <a:rPr lang="en-US" dirty="0" smtClean="0">
                <a:solidFill>
                  <a:srgbClr val="B2B2B2"/>
                </a:solidFill>
              </a:rPr>
              <a:t>Detailed Design</a:t>
            </a:r>
          </a:p>
          <a:p>
            <a:pPr lvl="1"/>
            <a:r>
              <a:rPr lang="en-US" dirty="0" smtClean="0">
                <a:solidFill>
                  <a:srgbClr val="B2B2B2"/>
                </a:solidFill>
              </a:rPr>
              <a:t>Generators, Loads</a:t>
            </a:r>
          </a:p>
          <a:p>
            <a:pPr lvl="1"/>
            <a:r>
              <a:rPr lang="en-US" dirty="0" smtClean="0">
                <a:solidFill>
                  <a:srgbClr val="B2B2B2"/>
                </a:solidFill>
              </a:rPr>
              <a:t>Harmonic analysis</a:t>
            </a:r>
          </a:p>
          <a:p>
            <a:pPr lvl="1"/>
            <a:r>
              <a:rPr lang="en-US" dirty="0" smtClean="0">
                <a:solidFill>
                  <a:srgbClr val="B2B2B2"/>
                </a:solidFill>
              </a:rPr>
              <a:t>Integrating other domains</a:t>
            </a:r>
          </a:p>
          <a:p>
            <a:r>
              <a:rPr lang="en-US" dirty="0" smtClean="0"/>
              <a:t>Tuning Abstract Model</a:t>
            </a:r>
          </a:p>
          <a:p>
            <a:r>
              <a:rPr lang="en-US" dirty="0" smtClean="0"/>
              <a:t>Documenting Results</a:t>
            </a:r>
            <a:endParaRPr lang="en-US" dirty="0"/>
          </a:p>
        </p:txBody>
      </p:sp>
      <p:grpSp>
        <p:nvGrpSpPr>
          <p:cNvPr id="114" name="Gruppieren 113"/>
          <p:cNvGrpSpPr/>
          <p:nvPr/>
        </p:nvGrpSpPr>
        <p:grpSpPr>
          <a:xfrm>
            <a:off x="4296879" y="3678022"/>
            <a:ext cx="3108233" cy="1360525"/>
            <a:chOff x="4179631" y="2920175"/>
            <a:chExt cx="3108233" cy="1360525"/>
          </a:xfrm>
        </p:grpSpPr>
        <p:grpSp>
          <p:nvGrpSpPr>
            <p:cNvPr id="116" name="Gruppieren 115"/>
            <p:cNvGrpSpPr/>
            <p:nvPr/>
          </p:nvGrpSpPr>
          <p:grpSpPr>
            <a:xfrm>
              <a:off x="4179631" y="2920175"/>
              <a:ext cx="3108233" cy="1360525"/>
              <a:chOff x="957580" y="2662557"/>
              <a:chExt cx="3108233" cy="1360525"/>
            </a:xfrm>
          </p:grpSpPr>
          <p:sp>
            <p:nvSpPr>
              <p:cNvPr id="136" name="Rounded Rectangle 79"/>
              <p:cNvSpPr/>
              <p:nvPr/>
            </p:nvSpPr>
            <p:spPr bwMode="auto">
              <a:xfrm>
                <a:off x="957580" y="2691082"/>
                <a:ext cx="3108233" cy="133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137" name="Rounded Rectangle 80"/>
              <p:cNvSpPr/>
              <p:nvPr/>
            </p:nvSpPr>
            <p:spPr bwMode="auto">
              <a:xfrm>
                <a:off x="1014926" y="2927472"/>
                <a:ext cx="2978152"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138" name="TextBox 69"/>
              <p:cNvSpPr txBox="1"/>
              <p:nvPr/>
            </p:nvSpPr>
            <p:spPr>
              <a:xfrm>
                <a:off x="957581" y="2662557"/>
                <a:ext cx="3108232" cy="338554"/>
              </a:xfrm>
              <a:prstGeom prst="rect">
                <a:avLst/>
              </a:prstGeom>
              <a:noFill/>
            </p:spPr>
            <p:txBody>
              <a:bodyPr wrap="square" rtlCol="0" anchor="ctr">
                <a:spAutoFit/>
              </a:bodyPr>
              <a:lstStyle/>
              <a:p>
                <a:pPr algn="ctr"/>
                <a:r>
                  <a:rPr lang="en-US" sz="1600" b="1" dirty="0" smtClean="0">
                    <a:latin typeface="Arial" pitchFamily="34" charset="0"/>
                    <a:cs typeface="Arial" pitchFamily="34" charset="0"/>
                  </a:rPr>
                  <a:t>SYSTEM LEVEL MODEL</a:t>
                </a:r>
              </a:p>
            </p:txBody>
          </p:sp>
        </p:grpSp>
        <p:grpSp>
          <p:nvGrpSpPr>
            <p:cNvPr id="117" name="Gruppieren 116"/>
            <p:cNvGrpSpPr/>
            <p:nvPr/>
          </p:nvGrpSpPr>
          <p:grpSpPr>
            <a:xfrm>
              <a:off x="4292729" y="3232251"/>
              <a:ext cx="2875697" cy="900854"/>
              <a:chOff x="4292729" y="3232251"/>
              <a:chExt cx="2875697" cy="900854"/>
            </a:xfrm>
          </p:grpSpPr>
          <p:grpSp>
            <p:nvGrpSpPr>
              <p:cNvPr id="118" name="Gruppieren 91"/>
              <p:cNvGrpSpPr/>
              <p:nvPr/>
            </p:nvGrpSpPr>
            <p:grpSpPr>
              <a:xfrm>
                <a:off x="4292729" y="3237877"/>
                <a:ext cx="924864" cy="895228"/>
                <a:chOff x="4166646" y="3185785"/>
                <a:chExt cx="1111737" cy="1076114"/>
              </a:xfrm>
            </p:grpSpPr>
            <p:sp>
              <p:nvSpPr>
                <p:cNvPr id="127" name="Rectangle 65"/>
                <p:cNvSpPr/>
                <p:nvPr/>
              </p:nvSpPr>
              <p:spPr bwMode="auto">
                <a:xfrm>
                  <a:off x="4166646" y="3185785"/>
                  <a:ext cx="1111737" cy="1076114"/>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Control</a:t>
                  </a:r>
                </a:p>
              </p:txBody>
            </p:sp>
            <p:grpSp>
              <p:nvGrpSpPr>
                <p:cNvPr id="128" name="Gruppieren 75"/>
                <p:cNvGrpSpPr/>
                <p:nvPr/>
              </p:nvGrpSpPr>
              <p:grpSpPr>
                <a:xfrm>
                  <a:off x="4247182" y="3496079"/>
                  <a:ext cx="952863" cy="323445"/>
                  <a:chOff x="-210741" y="5570873"/>
                  <a:chExt cx="3549965" cy="1205020"/>
                </a:xfrm>
              </p:grpSpPr>
              <p:sp>
                <p:nvSpPr>
                  <p:cNvPr id="129" name="Abgerundetes Rechteck 128"/>
                  <p:cNvSpPr/>
                  <p:nvPr/>
                </p:nvSpPr>
                <p:spPr>
                  <a:xfrm>
                    <a:off x="1753442" y="5570873"/>
                    <a:ext cx="616968" cy="457517"/>
                  </a:xfrm>
                  <a:prstGeom prst="roundRect">
                    <a:avLst/>
                  </a:prstGeom>
                  <a:solidFill>
                    <a:srgbClr val="777777"/>
                  </a:solidFill>
                  <a:ln w="381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1"/>
                  </a:p>
                </p:txBody>
              </p:sp>
              <p:cxnSp>
                <p:nvCxnSpPr>
                  <p:cNvPr id="130" name="Gerade Verbindung mit Pfeil 129"/>
                  <p:cNvCxnSpPr>
                    <a:stCxn id="129" idx="1"/>
                  </p:cNvCxnSpPr>
                  <p:nvPr/>
                </p:nvCxnSpPr>
                <p:spPr>
                  <a:xfrm rot="10800000">
                    <a:off x="1078579" y="5799410"/>
                    <a:ext cx="674862" cy="222"/>
                  </a:xfrm>
                  <a:prstGeom prst="straightConnector1">
                    <a:avLst/>
                  </a:prstGeom>
                  <a:ln w="28575">
                    <a:solidFill>
                      <a:srgbClr val="7777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1" name="Abgerundetes Rechteck 130"/>
                  <p:cNvSpPr/>
                  <p:nvPr/>
                </p:nvSpPr>
                <p:spPr>
                  <a:xfrm>
                    <a:off x="477202" y="5570877"/>
                    <a:ext cx="616967" cy="457516"/>
                  </a:xfrm>
                  <a:prstGeom prst="roundRect">
                    <a:avLst/>
                  </a:prstGeom>
                  <a:solidFill>
                    <a:srgbClr val="333333"/>
                  </a:solidFill>
                  <a:ln w="381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1"/>
                  </a:p>
                </p:txBody>
              </p:sp>
              <p:cxnSp>
                <p:nvCxnSpPr>
                  <p:cNvPr id="132" name="Gerade Verbindung mit Pfeil 131"/>
                  <p:cNvCxnSpPr/>
                  <p:nvPr/>
                </p:nvCxnSpPr>
                <p:spPr>
                  <a:xfrm rot="10800000">
                    <a:off x="-210741" y="5799329"/>
                    <a:ext cx="652449" cy="309"/>
                  </a:xfrm>
                  <a:prstGeom prst="straightConnector1">
                    <a:avLst/>
                  </a:prstGeom>
                  <a:ln w="28575">
                    <a:solidFill>
                      <a:srgbClr val="33333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3" name="Freihandform 132"/>
                  <p:cNvSpPr/>
                  <p:nvPr/>
                </p:nvSpPr>
                <p:spPr>
                  <a:xfrm>
                    <a:off x="1409700" y="5792864"/>
                    <a:ext cx="1133476" cy="738347"/>
                  </a:xfrm>
                  <a:custGeom>
                    <a:avLst/>
                    <a:gdLst>
                      <a:gd name="connsiteX0" fmla="*/ 1123950 w 1133475"/>
                      <a:gd name="connsiteY0" fmla="*/ 0 h 485775"/>
                      <a:gd name="connsiteX1" fmla="*/ 1133475 w 1133475"/>
                      <a:gd name="connsiteY1" fmla="*/ 485775 h 485775"/>
                      <a:gd name="connsiteX2" fmla="*/ 0 w 1133475"/>
                      <a:gd name="connsiteY2" fmla="*/ 485775 h 485775"/>
                      <a:gd name="connsiteX3" fmla="*/ 0 w 1133475"/>
                      <a:gd name="connsiteY3" fmla="*/ 114300 h 485775"/>
                    </a:gdLst>
                    <a:ahLst/>
                    <a:cxnLst>
                      <a:cxn ang="0">
                        <a:pos x="connsiteX0" y="connsiteY0"/>
                      </a:cxn>
                      <a:cxn ang="0">
                        <a:pos x="connsiteX1" y="connsiteY1"/>
                      </a:cxn>
                      <a:cxn ang="0">
                        <a:pos x="connsiteX2" y="connsiteY2"/>
                      </a:cxn>
                      <a:cxn ang="0">
                        <a:pos x="connsiteX3" y="connsiteY3"/>
                      </a:cxn>
                    </a:cxnLst>
                    <a:rect l="l" t="t" r="r" b="b"/>
                    <a:pathLst>
                      <a:path w="1133475" h="485775">
                        <a:moveTo>
                          <a:pt x="1123950" y="0"/>
                        </a:moveTo>
                        <a:lnTo>
                          <a:pt x="1133475" y="485775"/>
                        </a:lnTo>
                        <a:lnTo>
                          <a:pt x="0" y="485775"/>
                        </a:lnTo>
                        <a:lnTo>
                          <a:pt x="0" y="114300"/>
                        </a:lnTo>
                      </a:path>
                    </a:pathLst>
                  </a:custGeom>
                  <a:ln w="28575">
                    <a:solidFill>
                      <a:srgbClr val="77777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b="1"/>
                  </a:p>
                </p:txBody>
              </p:sp>
              <p:sp>
                <p:nvSpPr>
                  <p:cNvPr id="134" name="Freihandform 133"/>
                  <p:cNvSpPr/>
                  <p:nvPr/>
                </p:nvSpPr>
                <p:spPr>
                  <a:xfrm>
                    <a:off x="58991" y="5802392"/>
                    <a:ext cx="2655637" cy="973501"/>
                  </a:xfrm>
                  <a:custGeom>
                    <a:avLst/>
                    <a:gdLst>
                      <a:gd name="connsiteX0" fmla="*/ 2419350 w 2419350"/>
                      <a:gd name="connsiteY0" fmla="*/ 0 h 638175"/>
                      <a:gd name="connsiteX1" fmla="*/ 2419350 w 2419350"/>
                      <a:gd name="connsiteY1" fmla="*/ 638175 h 638175"/>
                      <a:gd name="connsiteX2" fmla="*/ 0 w 2419350"/>
                      <a:gd name="connsiteY2" fmla="*/ 638175 h 638175"/>
                      <a:gd name="connsiteX3" fmla="*/ 0 w 2419350"/>
                      <a:gd name="connsiteY3" fmla="*/ 142875 h 638175"/>
                    </a:gdLst>
                    <a:ahLst/>
                    <a:cxnLst>
                      <a:cxn ang="0">
                        <a:pos x="connsiteX0" y="connsiteY0"/>
                      </a:cxn>
                      <a:cxn ang="0">
                        <a:pos x="connsiteX1" y="connsiteY1"/>
                      </a:cxn>
                      <a:cxn ang="0">
                        <a:pos x="connsiteX2" y="connsiteY2"/>
                      </a:cxn>
                      <a:cxn ang="0">
                        <a:pos x="connsiteX3" y="connsiteY3"/>
                      </a:cxn>
                    </a:cxnLst>
                    <a:rect l="l" t="t" r="r" b="b"/>
                    <a:pathLst>
                      <a:path w="2419350" h="638175">
                        <a:moveTo>
                          <a:pt x="2419350" y="0"/>
                        </a:moveTo>
                        <a:lnTo>
                          <a:pt x="2419350" y="638175"/>
                        </a:lnTo>
                        <a:lnTo>
                          <a:pt x="0" y="638175"/>
                        </a:lnTo>
                        <a:lnTo>
                          <a:pt x="0" y="142875"/>
                        </a:lnTo>
                      </a:path>
                    </a:pathLst>
                  </a:custGeom>
                  <a:ln w="28575">
                    <a:solidFill>
                      <a:srgbClr val="33333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b="1"/>
                  </a:p>
                </p:txBody>
              </p:sp>
              <p:cxnSp>
                <p:nvCxnSpPr>
                  <p:cNvPr id="135" name="Gerade Verbindung mit Pfeil 134"/>
                  <p:cNvCxnSpPr>
                    <a:endCxn id="129" idx="3"/>
                  </p:cNvCxnSpPr>
                  <p:nvPr/>
                </p:nvCxnSpPr>
                <p:spPr>
                  <a:xfrm rot="10800000" flipV="1">
                    <a:off x="2370414" y="5794832"/>
                    <a:ext cx="968810" cy="4795"/>
                  </a:xfrm>
                  <a:prstGeom prst="straightConnector1">
                    <a:avLst/>
                  </a:prstGeom>
                  <a:ln w="28575">
                    <a:solidFill>
                      <a:srgbClr val="7777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19" name="Gruppieren 118"/>
              <p:cNvGrpSpPr/>
              <p:nvPr/>
            </p:nvGrpSpPr>
            <p:grpSpPr>
              <a:xfrm>
                <a:off x="5269370" y="3233467"/>
                <a:ext cx="924864" cy="899638"/>
                <a:chOff x="2496084" y="2975849"/>
                <a:chExt cx="924864" cy="899638"/>
              </a:xfrm>
            </p:grpSpPr>
            <p:sp>
              <p:nvSpPr>
                <p:cNvPr id="125" name="Rectangle 64"/>
                <p:cNvSpPr/>
                <p:nvPr/>
              </p:nvSpPr>
              <p:spPr bwMode="auto">
                <a:xfrm>
                  <a:off x="2496084" y="2975849"/>
                  <a:ext cx="924864" cy="899638"/>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Mechanical</a:t>
                  </a:r>
                </a:p>
              </p:txBody>
            </p:sp>
            <p:pic>
              <p:nvPicPr>
                <p:cNvPr id="126" name="Picture 2" descr="5715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742285" y="2994084"/>
                  <a:ext cx="467739" cy="6929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Gruppieren 119"/>
              <p:cNvGrpSpPr/>
              <p:nvPr/>
            </p:nvGrpSpPr>
            <p:grpSpPr>
              <a:xfrm>
                <a:off x="6213537" y="3232251"/>
                <a:ext cx="954889" cy="900006"/>
                <a:chOff x="6213537" y="3232251"/>
                <a:chExt cx="954889" cy="900006"/>
              </a:xfrm>
            </p:grpSpPr>
            <p:sp>
              <p:nvSpPr>
                <p:cNvPr id="121" name="Rectangle 41"/>
                <p:cNvSpPr/>
                <p:nvPr/>
              </p:nvSpPr>
              <p:spPr bwMode="auto">
                <a:xfrm>
                  <a:off x="6243563" y="3232251"/>
                  <a:ext cx="924863" cy="900006"/>
                </a:xfrm>
                <a:prstGeom prst="rect">
                  <a:avLst/>
                </a:prstGeom>
                <a:solidFill>
                  <a:srgbClr val="E4BEE4"/>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mj-lt"/>
                    </a:rPr>
                    <a:t>Electrical</a:t>
                  </a:r>
                </a:p>
              </p:txBody>
            </p:sp>
            <p:cxnSp>
              <p:nvCxnSpPr>
                <p:cNvPr id="122" name="Gerade Verbindung mit Pfeil 121"/>
                <p:cNvCxnSpPr/>
                <p:nvPr/>
              </p:nvCxnSpPr>
              <p:spPr>
                <a:xfrm flipV="1">
                  <a:off x="6482600" y="3416683"/>
                  <a:ext cx="648000" cy="324000"/>
                </a:xfrm>
                <a:prstGeom prst="straightConnector1">
                  <a:avLst/>
                </a:prstGeom>
                <a:ln w="38100">
                  <a:solidFill>
                    <a:srgbClr val="777777"/>
                  </a:solidFill>
                  <a:tailEnd type="arrow"/>
                </a:ln>
              </p:spPr>
              <p:style>
                <a:lnRef idx="1">
                  <a:schemeClr val="accent1"/>
                </a:lnRef>
                <a:fillRef idx="0">
                  <a:schemeClr val="accent1"/>
                </a:fillRef>
                <a:effectRef idx="0">
                  <a:schemeClr val="accent1"/>
                </a:effectRef>
                <a:fontRef idx="minor">
                  <a:schemeClr val="tx1"/>
                </a:fontRef>
              </p:style>
            </p:cxnSp>
            <p:cxnSp>
              <p:nvCxnSpPr>
                <p:cNvPr id="123" name="Gerade Verbindung mit Pfeil 122"/>
                <p:cNvCxnSpPr/>
                <p:nvPr/>
              </p:nvCxnSpPr>
              <p:spPr>
                <a:xfrm>
                  <a:off x="6482600" y="3740683"/>
                  <a:ext cx="648000" cy="0"/>
                </a:xfrm>
                <a:prstGeom prst="straightConnector1">
                  <a:avLst/>
                </a:prstGeom>
                <a:ln w="38100">
                  <a:solidFill>
                    <a:srgbClr val="777777"/>
                  </a:solidFill>
                  <a:tailEnd type="arrow"/>
                </a:ln>
              </p:spPr>
              <p:style>
                <a:lnRef idx="1">
                  <a:schemeClr val="accent1"/>
                </a:lnRef>
                <a:fillRef idx="0">
                  <a:schemeClr val="accent1"/>
                </a:fillRef>
                <a:effectRef idx="0">
                  <a:schemeClr val="accent1"/>
                </a:effectRef>
                <a:fontRef idx="minor">
                  <a:schemeClr val="tx1"/>
                </a:fontRef>
              </p:style>
            </p:cxnSp>
            <p:sp>
              <p:nvSpPr>
                <p:cNvPr id="124" name="Textfeld 123"/>
                <p:cNvSpPr txBox="1"/>
                <p:nvPr/>
              </p:nvSpPr>
              <p:spPr>
                <a:xfrm>
                  <a:off x="6213537" y="3236665"/>
                  <a:ext cx="453970" cy="523220"/>
                </a:xfrm>
                <a:prstGeom prst="rect">
                  <a:avLst/>
                </a:prstGeom>
                <a:noFill/>
                <a:ln>
                  <a:noFill/>
                </a:ln>
              </p:spPr>
              <p:txBody>
                <a:bodyPr wrap="none" rtlCol="0" anchor="ctr">
                  <a:spAutoFit/>
                </a:bodyPr>
                <a:lstStyle/>
                <a:p>
                  <a:r>
                    <a:rPr lang="el-GR" sz="2800" b="1" dirty="0" smtClean="0">
                      <a:solidFill>
                        <a:srgbClr val="777777"/>
                      </a:solidFill>
                      <a:latin typeface="Arial" pitchFamily="34" charset="0"/>
                      <a:cs typeface="Arial" pitchFamily="34" charset="0"/>
                    </a:rPr>
                    <a:t>ϕ</a:t>
                  </a:r>
                  <a:endParaRPr lang="en-US" sz="2800" b="1" dirty="0">
                    <a:solidFill>
                      <a:srgbClr val="777777"/>
                    </a:solidFill>
                    <a:latin typeface="Arial" pitchFamily="34" charset="0"/>
                    <a:cs typeface="Arial" pitchFamily="34" charset="0"/>
                  </a:endParaRPr>
                </a:p>
              </p:txBody>
            </p:sp>
          </p:grpSp>
        </p:grpSp>
      </p:grpSp>
      <p:sp>
        <p:nvSpPr>
          <p:cNvPr id="230" name="Pfeil nach rechts 229"/>
          <p:cNvSpPr/>
          <p:nvPr/>
        </p:nvSpPr>
        <p:spPr>
          <a:xfrm rot="10800000">
            <a:off x="7342034" y="4631052"/>
            <a:ext cx="700005" cy="302652"/>
          </a:xfrm>
          <a:prstGeom prst="rightArrow">
            <a:avLst>
              <a:gd name="adj1" fmla="val 57193"/>
              <a:gd name="adj2" fmla="val 78325"/>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31" name="Ellipse 230"/>
          <p:cNvSpPr/>
          <p:nvPr/>
        </p:nvSpPr>
        <p:spPr>
          <a:xfrm>
            <a:off x="7603759" y="4514603"/>
            <a:ext cx="252268" cy="252268"/>
          </a:xfrm>
          <a:prstGeom prst="ellipse">
            <a:avLst/>
          </a:prstGeom>
          <a:solidFill>
            <a:srgbClr val="33669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Arial" pitchFamily="34" charset="0"/>
                <a:cs typeface="Arial" pitchFamily="34" charset="0"/>
              </a:rPr>
              <a:t>4</a:t>
            </a:r>
          </a:p>
        </p:txBody>
      </p:sp>
      <p:grpSp>
        <p:nvGrpSpPr>
          <p:cNvPr id="149" name="Gruppieren 148"/>
          <p:cNvGrpSpPr/>
          <p:nvPr/>
        </p:nvGrpSpPr>
        <p:grpSpPr>
          <a:xfrm>
            <a:off x="6692044" y="3162324"/>
            <a:ext cx="2302190" cy="1878486"/>
            <a:chOff x="2728857" y="4940823"/>
            <a:chExt cx="2302190" cy="1878486"/>
          </a:xfrm>
        </p:grpSpPr>
        <p:grpSp>
          <p:nvGrpSpPr>
            <p:cNvPr id="186" name="Gruppieren 185"/>
            <p:cNvGrpSpPr/>
            <p:nvPr/>
          </p:nvGrpSpPr>
          <p:grpSpPr>
            <a:xfrm>
              <a:off x="3892695" y="5458784"/>
              <a:ext cx="1138352" cy="1360525"/>
              <a:chOff x="7907132" y="2920175"/>
              <a:chExt cx="1138352" cy="1360525"/>
            </a:xfrm>
          </p:grpSpPr>
          <p:grpSp>
            <p:nvGrpSpPr>
              <p:cNvPr id="189" name="Gruppieren 188"/>
              <p:cNvGrpSpPr/>
              <p:nvPr/>
            </p:nvGrpSpPr>
            <p:grpSpPr>
              <a:xfrm>
                <a:off x="7907132" y="2920175"/>
                <a:ext cx="1138352" cy="1360525"/>
                <a:chOff x="5159543" y="2662557"/>
                <a:chExt cx="1138352" cy="1360525"/>
              </a:xfrm>
            </p:grpSpPr>
            <p:sp>
              <p:nvSpPr>
                <p:cNvPr id="220" name="Rounded Rectangle 79"/>
                <p:cNvSpPr/>
                <p:nvPr/>
              </p:nvSpPr>
              <p:spPr bwMode="auto">
                <a:xfrm>
                  <a:off x="5159543" y="2691082"/>
                  <a:ext cx="1138352" cy="133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221" name="Rounded Rectangle 80"/>
                <p:cNvSpPr/>
                <p:nvPr/>
              </p:nvSpPr>
              <p:spPr bwMode="auto">
                <a:xfrm>
                  <a:off x="5204405" y="2927472"/>
                  <a:ext cx="1041858"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222" name="TextBox 69"/>
                <p:cNvSpPr txBox="1"/>
                <p:nvPr/>
              </p:nvSpPr>
              <p:spPr>
                <a:xfrm>
                  <a:off x="5159543" y="2662557"/>
                  <a:ext cx="1138352" cy="338554"/>
                </a:xfrm>
                <a:prstGeom prst="rect">
                  <a:avLst/>
                </a:prstGeom>
                <a:noFill/>
              </p:spPr>
              <p:txBody>
                <a:bodyPr wrap="square" lIns="0" rIns="0" rtlCol="0" anchor="ctr">
                  <a:spAutoFit/>
                </a:bodyPr>
                <a:lstStyle/>
                <a:p>
                  <a:pPr algn="ctr"/>
                  <a:r>
                    <a:rPr lang="en-US" sz="1600" b="1" dirty="0" smtClean="0">
                      <a:latin typeface="Arial" pitchFamily="34" charset="0"/>
                      <a:cs typeface="Arial" pitchFamily="34" charset="0"/>
                    </a:rPr>
                    <a:t>DETAILED</a:t>
                  </a:r>
                </a:p>
              </p:txBody>
            </p:sp>
          </p:grpSp>
          <p:grpSp>
            <p:nvGrpSpPr>
              <p:cNvPr id="190" name="Gruppieren 189"/>
              <p:cNvGrpSpPr/>
              <p:nvPr/>
            </p:nvGrpSpPr>
            <p:grpSpPr>
              <a:xfrm>
                <a:off x="8013877" y="3232233"/>
                <a:ext cx="924862" cy="900000"/>
                <a:chOff x="8013877" y="3232233"/>
                <a:chExt cx="924862" cy="900000"/>
              </a:xfrm>
            </p:grpSpPr>
            <p:sp>
              <p:nvSpPr>
                <p:cNvPr id="191" name="Rectangle 41"/>
                <p:cNvSpPr/>
                <p:nvPr/>
              </p:nvSpPr>
              <p:spPr bwMode="auto">
                <a:xfrm>
                  <a:off x="8013877" y="3232233"/>
                  <a:ext cx="924862" cy="900000"/>
                </a:xfrm>
                <a:prstGeom prst="rect">
                  <a:avLst/>
                </a:prstGeom>
                <a:solidFill>
                  <a:srgbClr val="A7D9A9"/>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smtClean="0">
                      <a:solidFill>
                        <a:schemeClr val="tx1"/>
                      </a:solidFill>
                      <a:latin typeface="+mj-lt"/>
                    </a:rPr>
                    <a:t>Electrical</a:t>
                  </a:r>
                  <a:endParaRPr kumimoji="0" lang="en-US" sz="1200" b="1" i="0" u="none" strike="noStrike" cap="none" normalizeH="0" baseline="0" dirty="0" smtClean="0">
                    <a:ln>
                      <a:noFill/>
                    </a:ln>
                    <a:solidFill>
                      <a:schemeClr val="tx1"/>
                    </a:solidFill>
                    <a:effectLst/>
                    <a:latin typeface="+mj-lt"/>
                  </a:endParaRPr>
                </a:p>
              </p:txBody>
            </p:sp>
            <p:grpSp>
              <p:nvGrpSpPr>
                <p:cNvPr id="192" name="Gruppieren 191"/>
                <p:cNvGrpSpPr/>
                <p:nvPr/>
              </p:nvGrpSpPr>
              <p:grpSpPr>
                <a:xfrm>
                  <a:off x="8080226" y="3644208"/>
                  <a:ext cx="757586" cy="241470"/>
                  <a:chOff x="8080226" y="3644208"/>
                  <a:chExt cx="757586" cy="241470"/>
                </a:xfrm>
              </p:grpSpPr>
              <p:grpSp>
                <p:nvGrpSpPr>
                  <p:cNvPr id="196" name="Group 41"/>
                  <p:cNvGrpSpPr>
                    <a:grpSpLocks/>
                  </p:cNvGrpSpPr>
                  <p:nvPr/>
                </p:nvGrpSpPr>
                <p:grpSpPr bwMode="auto">
                  <a:xfrm>
                    <a:off x="8080226" y="3644208"/>
                    <a:ext cx="719138" cy="241470"/>
                    <a:chOff x="5136" y="2363"/>
                    <a:chExt cx="453" cy="274"/>
                  </a:xfrm>
                </p:grpSpPr>
                <p:grpSp>
                  <p:nvGrpSpPr>
                    <p:cNvPr id="213" name="Group 42"/>
                    <p:cNvGrpSpPr>
                      <a:grpSpLocks/>
                    </p:cNvGrpSpPr>
                    <p:nvPr/>
                  </p:nvGrpSpPr>
                  <p:grpSpPr bwMode="auto">
                    <a:xfrm>
                      <a:off x="5136" y="2363"/>
                      <a:ext cx="249" cy="274"/>
                      <a:chOff x="4472" y="1650"/>
                      <a:chExt cx="249" cy="274"/>
                    </a:xfrm>
                  </p:grpSpPr>
                  <p:sp>
                    <p:nvSpPr>
                      <p:cNvPr id="217" name="Freeform 43"/>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sp>
                    <p:nvSpPr>
                      <p:cNvPr id="218" name="Freeform 44"/>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sp>
                    <p:nvSpPr>
                      <p:cNvPr id="219" name="Freeform 44"/>
                      <p:cNvSpPr>
                        <a:spLocks/>
                      </p:cNvSpPr>
                      <p:nvPr/>
                    </p:nvSpPr>
                    <p:spPr bwMode="auto">
                      <a:xfrm rot="10800000">
                        <a:off x="4472" y="1786"/>
                        <a:ext cx="48"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 name="connsiteX0" fmla="*/ 0 w 4706"/>
                          <a:gd name="connsiteY0" fmla="*/ 10000 h 10000"/>
                          <a:gd name="connsiteX1" fmla="*/ 4706 w 4706"/>
                          <a:gd name="connsiteY1" fmla="*/ 0 h 10000"/>
                        </a:gdLst>
                        <a:ahLst/>
                        <a:cxnLst>
                          <a:cxn ang="0">
                            <a:pos x="connsiteX0" y="connsiteY0"/>
                          </a:cxn>
                          <a:cxn ang="0">
                            <a:pos x="connsiteX1" y="connsiteY1"/>
                          </a:cxn>
                        </a:cxnLst>
                        <a:rect l="l" t="t" r="r" b="b"/>
                        <a:pathLst>
                          <a:path w="4706" h="10000">
                            <a:moveTo>
                              <a:pt x="0" y="10000"/>
                            </a:moveTo>
                            <a:cubicBezTo>
                              <a:pt x="1471" y="5000"/>
                              <a:pt x="3039" y="0"/>
                              <a:pt x="4706" y="0"/>
                            </a:cubicBezTo>
                          </a:path>
                        </a:pathLst>
                      </a:custGeom>
                      <a:noFill/>
                      <a:ln w="38100">
                        <a:solidFill>
                          <a:srgbClr val="33CCCC"/>
                        </a:solidFill>
                        <a:round/>
                        <a:headEnd/>
                        <a:tailEnd/>
                      </a:ln>
                    </p:spPr>
                    <p:txBody>
                      <a:bodyPr/>
                      <a:lstStyle/>
                      <a:p>
                        <a:endParaRPr lang="de-DE"/>
                      </a:p>
                    </p:txBody>
                  </p:sp>
                </p:grpSp>
                <p:grpSp>
                  <p:nvGrpSpPr>
                    <p:cNvPr id="214" name="Group 45"/>
                    <p:cNvGrpSpPr>
                      <a:grpSpLocks/>
                    </p:cNvGrpSpPr>
                    <p:nvPr/>
                  </p:nvGrpSpPr>
                  <p:grpSpPr bwMode="auto">
                    <a:xfrm>
                      <a:off x="5386" y="2363"/>
                      <a:ext cx="203" cy="274"/>
                      <a:chOff x="4518" y="1650"/>
                      <a:chExt cx="203" cy="274"/>
                    </a:xfrm>
                  </p:grpSpPr>
                  <p:sp>
                    <p:nvSpPr>
                      <p:cNvPr id="215" name="Freeform 46"/>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sp>
                    <p:nvSpPr>
                      <p:cNvPr id="216" name="Freeform 47"/>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grpSp>
              </p:grpSp>
              <p:grpSp>
                <p:nvGrpSpPr>
                  <p:cNvPr id="197" name="Group 41"/>
                  <p:cNvGrpSpPr>
                    <a:grpSpLocks/>
                  </p:cNvGrpSpPr>
                  <p:nvPr/>
                </p:nvGrpSpPr>
                <p:grpSpPr bwMode="auto">
                  <a:xfrm>
                    <a:off x="8088321" y="3644208"/>
                    <a:ext cx="731838" cy="241470"/>
                    <a:chOff x="5080" y="2363"/>
                    <a:chExt cx="461" cy="274"/>
                  </a:xfrm>
                </p:grpSpPr>
                <p:grpSp>
                  <p:nvGrpSpPr>
                    <p:cNvPr id="206" name="Group 42"/>
                    <p:cNvGrpSpPr>
                      <a:grpSpLocks/>
                    </p:cNvGrpSpPr>
                    <p:nvPr/>
                  </p:nvGrpSpPr>
                  <p:grpSpPr bwMode="auto">
                    <a:xfrm>
                      <a:off x="5182" y="2363"/>
                      <a:ext cx="203" cy="274"/>
                      <a:chOff x="4518" y="1650"/>
                      <a:chExt cx="203" cy="274"/>
                    </a:xfrm>
                  </p:grpSpPr>
                  <p:sp>
                    <p:nvSpPr>
                      <p:cNvPr id="211" name="Freeform 43"/>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sp>
                    <p:nvSpPr>
                      <p:cNvPr id="212" name="Freeform 44"/>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grpSp>
                <p:grpSp>
                  <p:nvGrpSpPr>
                    <p:cNvPr id="207" name="Group 45"/>
                    <p:cNvGrpSpPr>
                      <a:grpSpLocks/>
                    </p:cNvGrpSpPr>
                    <p:nvPr/>
                  </p:nvGrpSpPr>
                  <p:grpSpPr bwMode="auto">
                    <a:xfrm>
                      <a:off x="5080" y="2363"/>
                      <a:ext cx="461" cy="274"/>
                      <a:chOff x="4212" y="1650"/>
                      <a:chExt cx="461" cy="274"/>
                    </a:xfrm>
                  </p:grpSpPr>
                  <p:sp>
                    <p:nvSpPr>
                      <p:cNvPr id="208" name="Freeform 46"/>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sp>
                    <p:nvSpPr>
                      <p:cNvPr id="209" name="Freeform 47"/>
                      <p:cNvSpPr>
                        <a:spLocks/>
                      </p:cNvSpPr>
                      <p:nvPr/>
                    </p:nvSpPr>
                    <p:spPr bwMode="auto">
                      <a:xfrm rot="10800000">
                        <a:off x="4619" y="1786"/>
                        <a:ext cx="54"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 name="connsiteX0" fmla="*/ 0 w 5294"/>
                          <a:gd name="connsiteY0" fmla="*/ 0 h 10000"/>
                          <a:gd name="connsiteX1" fmla="*/ 5294 w 5294"/>
                          <a:gd name="connsiteY1" fmla="*/ 10000 h 10000"/>
                        </a:gdLst>
                        <a:ahLst/>
                        <a:cxnLst>
                          <a:cxn ang="0">
                            <a:pos x="connsiteX0" y="connsiteY0"/>
                          </a:cxn>
                          <a:cxn ang="0">
                            <a:pos x="connsiteX1" y="connsiteY1"/>
                          </a:cxn>
                        </a:cxnLst>
                        <a:rect l="l" t="t" r="r" b="b"/>
                        <a:pathLst>
                          <a:path w="5294" h="10000">
                            <a:moveTo>
                              <a:pt x="0" y="0"/>
                            </a:moveTo>
                            <a:cubicBezTo>
                              <a:pt x="1667" y="0"/>
                              <a:pt x="3431" y="5000"/>
                              <a:pt x="5294" y="10000"/>
                            </a:cubicBezTo>
                          </a:path>
                        </a:pathLst>
                      </a:custGeom>
                      <a:noFill/>
                      <a:ln w="38100">
                        <a:solidFill>
                          <a:srgbClr val="E472D6"/>
                        </a:solidFill>
                        <a:round/>
                        <a:headEnd/>
                        <a:tailEnd/>
                      </a:ln>
                    </p:spPr>
                    <p:txBody>
                      <a:bodyPr/>
                      <a:lstStyle/>
                      <a:p>
                        <a:endParaRPr lang="de-DE" dirty="0"/>
                      </a:p>
                    </p:txBody>
                  </p:sp>
                  <p:sp>
                    <p:nvSpPr>
                      <p:cNvPr id="210" name="Freeform 47"/>
                      <p:cNvSpPr>
                        <a:spLocks/>
                      </p:cNvSpPr>
                      <p:nvPr/>
                    </p:nvSpPr>
                    <p:spPr bwMode="auto">
                      <a:xfrm rot="10800000">
                        <a:off x="4212"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grpSp>
              </p:grpSp>
              <p:grpSp>
                <p:nvGrpSpPr>
                  <p:cNvPr id="198" name="Group 41"/>
                  <p:cNvGrpSpPr>
                    <a:grpSpLocks/>
                  </p:cNvGrpSpPr>
                  <p:nvPr/>
                </p:nvGrpSpPr>
                <p:grpSpPr bwMode="auto">
                  <a:xfrm>
                    <a:off x="8104386" y="3644208"/>
                    <a:ext cx="733426" cy="241470"/>
                    <a:chOff x="5026" y="2363"/>
                    <a:chExt cx="462" cy="274"/>
                  </a:xfrm>
                </p:grpSpPr>
                <p:grpSp>
                  <p:nvGrpSpPr>
                    <p:cNvPr id="199" name="Group 42"/>
                    <p:cNvGrpSpPr>
                      <a:grpSpLocks/>
                    </p:cNvGrpSpPr>
                    <p:nvPr/>
                  </p:nvGrpSpPr>
                  <p:grpSpPr bwMode="auto">
                    <a:xfrm>
                      <a:off x="5026" y="2363"/>
                      <a:ext cx="359" cy="274"/>
                      <a:chOff x="4362" y="1650"/>
                      <a:chExt cx="359" cy="274"/>
                    </a:xfrm>
                  </p:grpSpPr>
                  <p:sp>
                    <p:nvSpPr>
                      <p:cNvPr id="203" name="Freeform 43"/>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sp>
                    <p:nvSpPr>
                      <p:cNvPr id="204" name="Freeform 44"/>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sp>
                    <p:nvSpPr>
                      <p:cNvPr id="205" name="Freeform 43"/>
                      <p:cNvSpPr>
                        <a:spLocks/>
                      </p:cNvSpPr>
                      <p:nvPr/>
                    </p:nvSpPr>
                    <p:spPr bwMode="auto">
                      <a:xfrm>
                        <a:off x="4362" y="1650"/>
                        <a:ext cx="54"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 name="connsiteX0" fmla="*/ 0 w 5294"/>
                          <a:gd name="connsiteY0" fmla="*/ 0 h 10000"/>
                          <a:gd name="connsiteX1" fmla="*/ 5294 w 5294"/>
                          <a:gd name="connsiteY1" fmla="*/ 10000 h 10000"/>
                        </a:gdLst>
                        <a:ahLst/>
                        <a:cxnLst>
                          <a:cxn ang="0">
                            <a:pos x="connsiteX0" y="connsiteY0"/>
                          </a:cxn>
                          <a:cxn ang="0">
                            <a:pos x="connsiteX1" y="connsiteY1"/>
                          </a:cxn>
                        </a:cxnLst>
                        <a:rect l="l" t="t" r="r" b="b"/>
                        <a:pathLst>
                          <a:path w="5294" h="10000">
                            <a:moveTo>
                              <a:pt x="0" y="0"/>
                            </a:moveTo>
                            <a:cubicBezTo>
                              <a:pt x="1667" y="0"/>
                              <a:pt x="3431" y="5000"/>
                              <a:pt x="5294" y="10000"/>
                            </a:cubicBezTo>
                          </a:path>
                        </a:pathLst>
                      </a:custGeom>
                      <a:noFill/>
                      <a:ln w="38100">
                        <a:solidFill>
                          <a:srgbClr val="FFFF00"/>
                        </a:solidFill>
                        <a:round/>
                        <a:headEnd/>
                        <a:tailEnd/>
                      </a:ln>
                    </p:spPr>
                    <p:txBody>
                      <a:bodyPr/>
                      <a:lstStyle/>
                      <a:p>
                        <a:endParaRPr lang="de-DE"/>
                      </a:p>
                    </p:txBody>
                  </p:sp>
                </p:grpSp>
                <p:grpSp>
                  <p:nvGrpSpPr>
                    <p:cNvPr id="200" name="Group 45"/>
                    <p:cNvGrpSpPr>
                      <a:grpSpLocks/>
                    </p:cNvGrpSpPr>
                    <p:nvPr/>
                  </p:nvGrpSpPr>
                  <p:grpSpPr bwMode="auto">
                    <a:xfrm>
                      <a:off x="5080" y="2363"/>
                      <a:ext cx="408" cy="274"/>
                      <a:chOff x="4212" y="1650"/>
                      <a:chExt cx="408" cy="274"/>
                    </a:xfrm>
                  </p:grpSpPr>
                  <p:sp>
                    <p:nvSpPr>
                      <p:cNvPr id="201" name="Freeform 46"/>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sp>
                    <p:nvSpPr>
                      <p:cNvPr id="202" name="Freeform 47"/>
                      <p:cNvSpPr>
                        <a:spLocks/>
                      </p:cNvSpPr>
                      <p:nvPr/>
                    </p:nvSpPr>
                    <p:spPr bwMode="auto">
                      <a:xfrm rot="10800000">
                        <a:off x="4212"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grpSp>
              </p:grpSp>
            </p:grpSp>
            <p:sp>
              <p:nvSpPr>
                <p:cNvPr id="193" name="Rechteck 192"/>
                <p:cNvSpPr/>
                <p:nvPr/>
              </p:nvSpPr>
              <p:spPr bwMode="auto">
                <a:xfrm rot="10800000">
                  <a:off x="8054672" y="3471547"/>
                  <a:ext cx="380292" cy="45114"/>
                </a:xfrm>
                <a:prstGeom prst="rect">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194" name="Rechteck 193"/>
                <p:cNvSpPr/>
                <p:nvPr/>
              </p:nvSpPr>
              <p:spPr bwMode="auto">
                <a:xfrm rot="16200000">
                  <a:off x="8027069" y="3463786"/>
                  <a:ext cx="380292" cy="45114"/>
                </a:xfrm>
                <a:prstGeom prst="rect">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195" name="Pfeil nach links 194"/>
                <p:cNvSpPr/>
                <p:nvPr/>
              </p:nvSpPr>
              <p:spPr bwMode="auto">
                <a:xfrm>
                  <a:off x="8194658" y="3335557"/>
                  <a:ext cx="647740" cy="320843"/>
                </a:xfrm>
                <a:prstGeom prst="leftArrow">
                  <a:avLst>
                    <a:gd name="adj1" fmla="val 16135"/>
                    <a:gd name="adj2" fmla="val 95960"/>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grpSp>
        </p:grpSp>
        <p:sp>
          <p:nvSpPr>
            <p:cNvPr id="187" name="Ellipse 186"/>
            <p:cNvSpPr/>
            <p:nvPr/>
          </p:nvSpPr>
          <p:spPr>
            <a:xfrm>
              <a:off x="3939822" y="5097708"/>
              <a:ext cx="252268" cy="252268"/>
            </a:xfrm>
            <a:prstGeom prst="ellipse">
              <a:avLst/>
            </a:prstGeom>
            <a:solidFill>
              <a:srgbClr val="C0C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Arial" pitchFamily="34" charset="0"/>
                  <a:cs typeface="Arial" pitchFamily="34" charset="0"/>
                </a:rPr>
                <a:t>2</a:t>
              </a:r>
            </a:p>
          </p:txBody>
        </p:sp>
        <p:sp>
          <p:nvSpPr>
            <p:cNvPr id="188" name="Left-Right Arrow 143"/>
            <p:cNvSpPr/>
            <p:nvPr/>
          </p:nvSpPr>
          <p:spPr>
            <a:xfrm rot="2301430">
              <a:off x="2728857" y="4940823"/>
              <a:ext cx="1412396" cy="304800"/>
            </a:xfrm>
            <a:prstGeom prst="leftRightArrow">
              <a:avLst>
                <a:gd name="adj1" fmla="val 61374"/>
                <a:gd name="adj2" fmla="val 79760"/>
              </a:avLst>
            </a:prstGeom>
            <a:solidFill>
              <a:srgbClr val="C0C0C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grpSp>
        <p:nvGrpSpPr>
          <p:cNvPr id="152" name="Gruppieren 151"/>
          <p:cNvGrpSpPr/>
          <p:nvPr/>
        </p:nvGrpSpPr>
        <p:grpSpPr>
          <a:xfrm>
            <a:off x="4303655" y="2564904"/>
            <a:ext cx="3108233" cy="782885"/>
            <a:chOff x="5104571" y="1685233"/>
            <a:chExt cx="3108233" cy="782885"/>
          </a:xfrm>
        </p:grpSpPr>
        <p:sp>
          <p:nvSpPr>
            <p:cNvPr id="156" name="AutoShape 19"/>
            <p:cNvSpPr>
              <a:spLocks noChangeArrowheads="1"/>
            </p:cNvSpPr>
            <p:nvPr/>
          </p:nvSpPr>
          <p:spPr bwMode="auto">
            <a:xfrm>
              <a:off x="5104571" y="1716010"/>
              <a:ext cx="3108233" cy="752108"/>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endParaRPr lang="en-US" sz="1200" b="1">
                <a:latin typeface="Arial" pitchFamily="34" charset="0"/>
                <a:cs typeface="Arial" pitchFamily="34" charset="0"/>
              </a:endParaRPr>
            </a:p>
          </p:txBody>
        </p:sp>
        <p:sp>
          <p:nvSpPr>
            <p:cNvPr id="157" name="TextBox 67"/>
            <p:cNvSpPr txBox="1"/>
            <p:nvPr/>
          </p:nvSpPr>
          <p:spPr>
            <a:xfrm>
              <a:off x="5104571" y="1685233"/>
              <a:ext cx="3108233" cy="338554"/>
            </a:xfrm>
            <a:prstGeom prst="rect">
              <a:avLst/>
            </a:prstGeom>
            <a:noFill/>
            <a:ln>
              <a:noFill/>
            </a:ln>
          </p:spPr>
          <p:txBody>
            <a:bodyPr wrap="square" rtlCol="0" anchor="ctr">
              <a:spAutoFit/>
            </a:bodyPr>
            <a:lstStyle/>
            <a:p>
              <a:pPr algn="ctr"/>
              <a:r>
                <a:rPr lang="en-US" sz="1600" b="1" dirty="0" smtClean="0">
                  <a:latin typeface="Arial" pitchFamily="34" charset="0"/>
                  <a:cs typeface="Arial" pitchFamily="34" charset="0"/>
                </a:rPr>
                <a:t>REQUIREMENTS</a:t>
              </a:r>
            </a:p>
          </p:txBody>
        </p:sp>
        <p:grpSp>
          <p:nvGrpSpPr>
            <p:cNvPr id="158" name="Gruppieren 157"/>
            <p:cNvGrpSpPr/>
            <p:nvPr/>
          </p:nvGrpSpPr>
          <p:grpSpPr>
            <a:xfrm>
              <a:off x="5465281" y="1969770"/>
              <a:ext cx="2348287" cy="452935"/>
              <a:chOff x="1318290" y="1712152"/>
              <a:chExt cx="2348287" cy="452935"/>
            </a:xfrm>
          </p:grpSpPr>
          <p:pic>
            <p:nvPicPr>
              <p:cNvPr id="159" name="Picture 76" descr="doc1.png"/>
              <p:cNvPicPr>
                <a:picLocks noChangeAspect="1"/>
              </p:cNvPicPr>
              <p:nvPr/>
            </p:nvPicPr>
            <p:blipFill>
              <a:blip r:embed="rId3" cstate="print"/>
              <a:stretch>
                <a:fillRect/>
              </a:stretch>
            </p:blipFill>
            <p:spPr>
              <a:xfrm>
                <a:off x="1318290" y="1712152"/>
                <a:ext cx="365270" cy="452935"/>
              </a:xfrm>
              <a:prstGeom prst="rect">
                <a:avLst/>
              </a:prstGeom>
              <a:effectLst>
                <a:outerShdw blurRad="50800" dist="38100" dir="2700000" algn="tl" rotWithShape="0">
                  <a:prstClr val="black">
                    <a:alpha val="40000"/>
                  </a:prstClr>
                </a:outerShdw>
              </a:effectLst>
            </p:spPr>
          </p:pic>
          <p:pic>
            <p:nvPicPr>
              <p:cNvPr id="160" name="Picture 79" descr="doc1.png"/>
              <p:cNvPicPr>
                <a:picLocks noChangeAspect="1"/>
              </p:cNvPicPr>
              <p:nvPr/>
            </p:nvPicPr>
            <p:blipFill>
              <a:blip r:embed="rId3" cstate="print"/>
              <a:stretch>
                <a:fillRect/>
              </a:stretch>
            </p:blipFill>
            <p:spPr>
              <a:xfrm>
                <a:off x="3301307" y="1712152"/>
                <a:ext cx="365270" cy="452935"/>
              </a:xfrm>
              <a:prstGeom prst="rect">
                <a:avLst/>
              </a:prstGeom>
              <a:effectLst>
                <a:outerShdw blurRad="50800" dist="38100" dir="2700000" algn="tl" rotWithShape="0">
                  <a:prstClr val="black">
                    <a:alpha val="40000"/>
                  </a:prstClr>
                </a:outerShdw>
              </a:effectLst>
            </p:spPr>
          </p:pic>
          <p:pic>
            <p:nvPicPr>
              <p:cNvPr id="161" name="Picture 77" descr="doc1.png"/>
              <p:cNvPicPr>
                <a:picLocks noChangeAspect="1"/>
              </p:cNvPicPr>
              <p:nvPr/>
            </p:nvPicPr>
            <p:blipFill>
              <a:blip r:embed="rId3" cstate="print"/>
              <a:stretch>
                <a:fillRect/>
              </a:stretch>
            </p:blipFill>
            <p:spPr>
              <a:xfrm>
                <a:off x="2344754" y="1712152"/>
                <a:ext cx="365270" cy="452935"/>
              </a:xfrm>
              <a:prstGeom prst="rect">
                <a:avLst/>
              </a:prstGeom>
              <a:effectLst>
                <a:outerShdw blurRad="50800" dist="38100" dir="2700000" algn="tl" rotWithShape="0">
                  <a:prstClr val="black">
                    <a:alpha val="40000"/>
                  </a:prstClr>
                </a:outerShdw>
              </a:effectLst>
            </p:spPr>
          </p:pic>
        </p:grpSp>
      </p:grpSp>
      <p:sp>
        <p:nvSpPr>
          <p:cNvPr id="2" name="Titel 1"/>
          <p:cNvSpPr>
            <a:spLocks noGrp="1"/>
          </p:cNvSpPr>
          <p:nvPr>
            <p:ph type="title"/>
          </p:nvPr>
        </p:nvSpPr>
        <p:spPr/>
        <p:txBody>
          <a:bodyPr/>
          <a:lstStyle/>
          <a:p>
            <a:r>
              <a:rPr lang="en-US" dirty="0" smtClean="0"/>
              <a:t>Agenda</a:t>
            </a:r>
            <a:endParaRPr lang="en-US" dirty="0"/>
          </a:p>
        </p:txBody>
      </p:sp>
      <p:grpSp>
        <p:nvGrpSpPr>
          <p:cNvPr id="232" name="Gruppieren 231"/>
          <p:cNvGrpSpPr/>
          <p:nvPr/>
        </p:nvGrpSpPr>
        <p:grpSpPr>
          <a:xfrm>
            <a:off x="7345930" y="4242404"/>
            <a:ext cx="582239" cy="166369"/>
            <a:chOff x="7224786" y="3614372"/>
            <a:chExt cx="759668" cy="166369"/>
          </a:xfrm>
        </p:grpSpPr>
        <p:cxnSp>
          <p:nvCxnSpPr>
            <p:cNvPr id="233" name="Gerade Verbindung 232"/>
            <p:cNvCxnSpPr/>
            <p:nvPr/>
          </p:nvCxnSpPr>
          <p:spPr>
            <a:xfrm>
              <a:off x="7264454" y="3614372"/>
              <a:ext cx="720000" cy="0"/>
            </a:xfrm>
            <a:prstGeom prst="line">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4" name="Gerade Verbindung 233"/>
            <p:cNvCxnSpPr/>
            <p:nvPr/>
          </p:nvCxnSpPr>
          <p:spPr>
            <a:xfrm>
              <a:off x="7287864" y="3614700"/>
              <a:ext cx="648000" cy="0"/>
            </a:xfrm>
            <a:prstGeom prst="line">
              <a:avLst/>
            </a:prstGeom>
            <a:ln w="38100">
              <a:solidFill>
                <a:srgbClr val="C0C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5" name="Gerade Verbindung 234"/>
            <p:cNvCxnSpPr/>
            <p:nvPr/>
          </p:nvCxnSpPr>
          <p:spPr>
            <a:xfrm>
              <a:off x="7224786" y="3780741"/>
              <a:ext cx="720000" cy="0"/>
            </a:xfrm>
            <a:prstGeom prst="line">
              <a:avLst/>
            </a:prstGeom>
            <a:ln w="762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Gerade Verbindung 235"/>
            <p:cNvCxnSpPr/>
            <p:nvPr/>
          </p:nvCxnSpPr>
          <p:spPr>
            <a:xfrm>
              <a:off x="7280169" y="3780741"/>
              <a:ext cx="648000" cy="0"/>
            </a:xfrm>
            <a:prstGeom prst="line">
              <a:avLst/>
            </a:prstGeom>
            <a:ln w="38100">
              <a:solidFill>
                <a:srgbClr val="C0C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7" name="Ellipse 236"/>
          <p:cNvSpPr/>
          <p:nvPr/>
        </p:nvSpPr>
        <p:spPr>
          <a:xfrm>
            <a:off x="7524328" y="3896812"/>
            <a:ext cx="252268" cy="252268"/>
          </a:xfrm>
          <a:prstGeom prst="ellipse">
            <a:avLst/>
          </a:prstGeom>
          <a:solidFill>
            <a:srgbClr val="C0C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itchFamily="34" charset="0"/>
                <a:cs typeface="Arial" pitchFamily="34" charset="0"/>
              </a:rPr>
              <a:t>3</a:t>
            </a:r>
            <a:endParaRPr lang="en-US" sz="1400" b="1" dirty="0" smtClean="0">
              <a:solidFill>
                <a:schemeClr val="bg1"/>
              </a:solidFill>
              <a:latin typeface="Arial" pitchFamily="34" charset="0"/>
              <a:cs typeface="Arial" pitchFamily="34" charset="0"/>
            </a:endParaRPr>
          </a:p>
        </p:txBody>
      </p:sp>
      <p:grpSp>
        <p:nvGrpSpPr>
          <p:cNvPr id="4" name="Gruppieren 3"/>
          <p:cNvGrpSpPr/>
          <p:nvPr/>
        </p:nvGrpSpPr>
        <p:grpSpPr>
          <a:xfrm>
            <a:off x="5243134" y="3090106"/>
            <a:ext cx="1140756" cy="812706"/>
            <a:chOff x="5243134" y="3090106"/>
            <a:chExt cx="1140756" cy="812706"/>
          </a:xfrm>
        </p:grpSpPr>
        <p:grpSp>
          <p:nvGrpSpPr>
            <p:cNvPr id="153" name="Gruppieren 152"/>
            <p:cNvGrpSpPr/>
            <p:nvPr/>
          </p:nvGrpSpPr>
          <p:grpSpPr>
            <a:xfrm rot="467567">
              <a:off x="5243134" y="3090106"/>
              <a:ext cx="1140756" cy="812706"/>
              <a:chOff x="2262725" y="1968065"/>
              <a:chExt cx="1447610" cy="1031318"/>
            </a:xfrm>
            <a:effectLst/>
          </p:grpSpPr>
          <p:sp>
            <p:nvSpPr>
              <p:cNvPr id="154" name="Gebogener Pfeil 153"/>
              <p:cNvSpPr/>
              <p:nvPr/>
            </p:nvSpPr>
            <p:spPr>
              <a:xfrm rot="2700000">
                <a:off x="2679017" y="1968065"/>
                <a:ext cx="1031318" cy="1031318"/>
              </a:xfrm>
              <a:prstGeom prst="circularArrow">
                <a:avLst>
                  <a:gd name="adj1" fmla="val 12500"/>
                  <a:gd name="adj2" fmla="val 1142319"/>
                  <a:gd name="adj3" fmla="val 20457681"/>
                  <a:gd name="adj4" fmla="val 14974895"/>
                  <a:gd name="adj5" fmla="val 12500"/>
                </a:avLst>
              </a:prstGeom>
              <a:solidFill>
                <a:srgbClr val="C0C0C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55" name="Gebogener Pfeil 154"/>
              <p:cNvSpPr/>
              <p:nvPr/>
            </p:nvSpPr>
            <p:spPr>
              <a:xfrm rot="13500000">
                <a:off x="2262725" y="1968065"/>
                <a:ext cx="1031318" cy="1031318"/>
              </a:xfrm>
              <a:prstGeom prst="circularArrow">
                <a:avLst>
                  <a:gd name="adj1" fmla="val 12500"/>
                  <a:gd name="adj2" fmla="val 1142319"/>
                  <a:gd name="adj3" fmla="val 20457681"/>
                  <a:gd name="adj4" fmla="val 14974895"/>
                  <a:gd name="adj5" fmla="val 12500"/>
                </a:avLst>
              </a:prstGeom>
              <a:solidFill>
                <a:srgbClr val="C0C0C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sp>
          <p:nvSpPr>
            <p:cNvPr id="151" name="Ellipse 150"/>
            <p:cNvSpPr/>
            <p:nvPr/>
          </p:nvSpPr>
          <p:spPr>
            <a:xfrm>
              <a:off x="5466913" y="3346789"/>
              <a:ext cx="252268" cy="252268"/>
            </a:xfrm>
            <a:prstGeom prst="ellipse">
              <a:avLst/>
            </a:prstGeom>
            <a:solidFill>
              <a:srgbClr val="C0C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itchFamily="34" charset="0"/>
                  <a:cs typeface="Arial" pitchFamily="34" charset="0"/>
                </a:rPr>
                <a:t>1</a:t>
              </a:r>
            </a:p>
          </p:txBody>
        </p:sp>
      </p:grpSp>
    </p:spTree>
    <p:extLst>
      <p:ext uri="{BB962C8B-B14F-4D97-AF65-F5344CB8AC3E}">
        <p14:creationId xmlns:p14="http://schemas.microsoft.com/office/powerpoint/2010/main" val="157425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fade">
                                      <p:cBhvr>
                                        <p:cTn id="10" dur="500"/>
                                        <p:tgtEl>
                                          <p:spTgt spid="152"/>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232"/>
                                        </p:tgtEl>
                                        <p:attrNameLst>
                                          <p:attrName>style.visibility</p:attrName>
                                        </p:attrNameLst>
                                      </p:cBhvr>
                                      <p:to>
                                        <p:strVal val="visible"/>
                                      </p:to>
                                    </p:set>
                                    <p:animEffect transition="in" filter="fade">
                                      <p:cBhvr>
                                        <p:cTn id="16" dur="500"/>
                                        <p:tgtEl>
                                          <p:spTgt spid="232"/>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7"/>
                                        </p:tgtEl>
                                        <p:attrNameLst>
                                          <p:attrName>style.visibility</p:attrName>
                                        </p:attrNameLst>
                                      </p:cBhvr>
                                      <p:to>
                                        <p:strVal val="visible"/>
                                      </p:to>
                                    </p:set>
                                    <p:animEffect transition="in" filter="fade">
                                      <p:cBhvr>
                                        <p:cTn id="22" dur="500"/>
                                        <p:tgtEl>
                                          <p:spTgt spid="2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30"/>
                                        </p:tgtEl>
                                        <p:attrNameLst>
                                          <p:attrName>style.visibility</p:attrName>
                                        </p:attrNameLst>
                                      </p:cBhvr>
                                      <p:to>
                                        <p:strVal val="visible"/>
                                      </p:to>
                                    </p:set>
                                    <p:animEffect transition="in" filter="wipe(right)">
                                      <p:cBhvr>
                                        <p:cTn id="27" dur="500"/>
                                        <p:tgtEl>
                                          <p:spTgt spid="2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1"/>
                                        </p:tgtEl>
                                        <p:attrNameLst>
                                          <p:attrName>style.visibility</p:attrName>
                                        </p:attrNameLst>
                                      </p:cBhvr>
                                      <p:to>
                                        <p:strVal val="visible"/>
                                      </p:to>
                                    </p:set>
                                    <p:animEffect transition="in" filter="fade">
                                      <p:cBhvr>
                                        <p:cTn id="30"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P spid="231" grpId="0" animBg="1"/>
      <p:bldP spid="2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Agenda</a:t>
            </a:r>
            <a:endParaRPr lang="en-US" dirty="0"/>
          </a:p>
        </p:txBody>
      </p:sp>
      <p:sp>
        <p:nvSpPr>
          <p:cNvPr id="3" name="Inhaltsplatzhalter 2"/>
          <p:cNvSpPr>
            <a:spLocks noGrp="1"/>
          </p:cNvSpPr>
          <p:nvPr>
            <p:ph idx="1"/>
          </p:nvPr>
        </p:nvSpPr>
        <p:spPr/>
        <p:txBody>
          <a:bodyPr/>
          <a:lstStyle/>
          <a:p>
            <a:r>
              <a:rPr lang="en-US" dirty="0" smtClean="0"/>
              <a:t>Overview: Aircraft Power Network Model</a:t>
            </a:r>
          </a:p>
          <a:p>
            <a:pPr lvl="1"/>
            <a:r>
              <a:rPr lang="en-US" dirty="0" smtClean="0"/>
              <a:t>Simulation goals</a:t>
            </a:r>
          </a:p>
          <a:p>
            <a:pPr lvl="1"/>
            <a:r>
              <a:rPr lang="en-US" dirty="0"/>
              <a:t>D</a:t>
            </a:r>
            <a:r>
              <a:rPr lang="en-US" dirty="0" smtClean="0"/>
              <a:t>evelopment process</a:t>
            </a:r>
          </a:p>
          <a:p>
            <a:r>
              <a:rPr lang="en-US" dirty="0" smtClean="0"/>
              <a:t>Initial Design</a:t>
            </a:r>
          </a:p>
          <a:p>
            <a:pPr lvl="1"/>
            <a:r>
              <a:rPr lang="en-US" dirty="0" smtClean="0"/>
              <a:t>Linking to requirements</a:t>
            </a:r>
          </a:p>
          <a:p>
            <a:pPr lvl="1"/>
            <a:r>
              <a:rPr lang="en-US" dirty="0" smtClean="0"/>
              <a:t>Refining requirements</a:t>
            </a:r>
            <a:endParaRPr lang="en-US" dirty="0"/>
          </a:p>
          <a:p>
            <a:r>
              <a:rPr lang="en-US" dirty="0" smtClean="0"/>
              <a:t>Detailed Design</a:t>
            </a:r>
          </a:p>
          <a:p>
            <a:pPr lvl="1"/>
            <a:r>
              <a:rPr lang="en-US" dirty="0" smtClean="0"/>
              <a:t>Generators, loads</a:t>
            </a:r>
          </a:p>
          <a:p>
            <a:pPr lvl="1"/>
            <a:r>
              <a:rPr lang="en-US" dirty="0" smtClean="0"/>
              <a:t>Harmonic analysis</a:t>
            </a:r>
          </a:p>
          <a:p>
            <a:pPr lvl="1"/>
            <a:r>
              <a:rPr lang="en-US" dirty="0" smtClean="0"/>
              <a:t>Integrating other domains</a:t>
            </a:r>
          </a:p>
          <a:p>
            <a:r>
              <a:rPr lang="en-US" dirty="0" smtClean="0"/>
              <a:t>Tuning Abstract Model</a:t>
            </a:r>
          </a:p>
          <a:p>
            <a:r>
              <a:rPr lang="en-US" dirty="0" smtClean="0"/>
              <a:t>Documenting Results</a:t>
            </a:r>
            <a:endParaRPr lang="en-US" dirty="0"/>
          </a:p>
        </p:txBody>
      </p:sp>
    </p:spTree>
    <p:extLst>
      <p:ext uri="{BB962C8B-B14F-4D97-AF65-F5344CB8AC3E}">
        <p14:creationId xmlns:p14="http://schemas.microsoft.com/office/powerpoint/2010/main" val="5305186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AC </a:t>
            </a:r>
            <a:r>
              <a:rPr lang="en-US" dirty="0" smtClean="0"/>
              <a:t>Loads</a:t>
            </a:r>
            <a:br>
              <a:rPr lang="en-US" dirty="0" smtClean="0"/>
            </a:br>
            <a:r>
              <a:rPr lang="en-US" sz="2400" dirty="0" smtClean="0"/>
              <a:t>Tune Abstract Model</a:t>
            </a:r>
            <a:endParaRPr lang="en-US" sz="2400" dirty="0"/>
          </a:p>
        </p:txBody>
      </p:sp>
      <p:sp>
        <p:nvSpPr>
          <p:cNvPr id="3" name="Inhaltsplatzhalter 2"/>
          <p:cNvSpPr>
            <a:spLocks noGrp="1"/>
          </p:cNvSpPr>
          <p:nvPr>
            <p:ph idx="1"/>
          </p:nvPr>
        </p:nvSpPr>
        <p:spPr/>
        <p:txBody>
          <a:bodyPr/>
          <a:lstStyle/>
          <a:p>
            <a:r>
              <a:rPr lang="en-US" dirty="0" smtClean="0"/>
              <a:t>Need to refine initial</a:t>
            </a:r>
            <a:br>
              <a:rPr lang="en-US" dirty="0" smtClean="0"/>
            </a:br>
            <a:r>
              <a:rPr lang="en-US" dirty="0" smtClean="0"/>
              <a:t>abstract model to match</a:t>
            </a:r>
            <a:br>
              <a:rPr lang="en-US" dirty="0" smtClean="0"/>
            </a:br>
            <a:r>
              <a:rPr lang="en-US" dirty="0" smtClean="0"/>
              <a:t>detailed simulation results</a:t>
            </a:r>
          </a:p>
          <a:p>
            <a:pPr lvl="1"/>
            <a:r>
              <a:rPr lang="en-US" dirty="0" smtClean="0"/>
              <a:t>Specify active and reactive</a:t>
            </a:r>
            <a:br>
              <a:rPr lang="en-US" dirty="0" smtClean="0"/>
            </a:br>
            <a:r>
              <a:rPr lang="en-US" dirty="0" smtClean="0"/>
              <a:t>powers using input signal</a:t>
            </a:r>
          </a:p>
          <a:p>
            <a:pPr lvl="1"/>
            <a:r>
              <a:rPr lang="en-US" dirty="0" smtClean="0"/>
              <a:t>Tune to match behavior</a:t>
            </a:r>
            <a:br>
              <a:rPr lang="en-US" dirty="0" smtClean="0"/>
            </a:br>
            <a:r>
              <a:rPr lang="en-US" dirty="0" smtClean="0"/>
              <a:t>of detailed design</a:t>
            </a:r>
          </a:p>
          <a:p>
            <a:pPr lvl="1"/>
            <a:endParaRPr lang="en-US" dirty="0" smtClean="0"/>
          </a:p>
        </p:txBody>
      </p:sp>
      <p:grpSp>
        <p:nvGrpSpPr>
          <p:cNvPr id="10" name="Gruppieren 9"/>
          <p:cNvGrpSpPr/>
          <p:nvPr/>
        </p:nvGrpSpPr>
        <p:grpSpPr>
          <a:xfrm>
            <a:off x="404635" y="4392614"/>
            <a:ext cx="2799185" cy="2022518"/>
            <a:chOff x="404635" y="4392614"/>
            <a:chExt cx="2799185" cy="2022518"/>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714" y="4392614"/>
              <a:ext cx="2262106" cy="2022518"/>
            </a:xfrm>
            <a:prstGeom prst="rect">
              <a:avLst/>
            </a:prstGeom>
            <a:noFill/>
            <a:ln w="9525">
              <a:solidFill>
                <a:srgbClr val="E472D6"/>
              </a:solidFill>
              <a:miter lim="800000"/>
              <a:headEnd/>
              <a:tailEnd/>
            </a:ln>
            <a:effectLst>
              <a:glow rad="101600">
                <a:srgbClr val="E4BEE4">
                  <a:alpha val="60000"/>
                </a:srgb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410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35" y="5567023"/>
              <a:ext cx="2612285" cy="335937"/>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grpSp>
        <p:nvGrpSpPr>
          <p:cNvPr id="9" name="Gruppieren 8"/>
          <p:cNvGrpSpPr/>
          <p:nvPr/>
        </p:nvGrpSpPr>
        <p:grpSpPr>
          <a:xfrm>
            <a:off x="3436061" y="4023281"/>
            <a:ext cx="2510046" cy="1677067"/>
            <a:chOff x="3436061" y="4023281"/>
            <a:chExt cx="2510046" cy="1677067"/>
          </a:xfrm>
        </p:grpSpPr>
        <p:grpSp>
          <p:nvGrpSpPr>
            <p:cNvPr id="4" name="Gruppieren 3"/>
            <p:cNvGrpSpPr/>
            <p:nvPr/>
          </p:nvGrpSpPr>
          <p:grpSpPr>
            <a:xfrm>
              <a:off x="3436061" y="4023281"/>
              <a:ext cx="2510046" cy="1677067"/>
              <a:chOff x="3436061" y="4023281"/>
              <a:chExt cx="2510046" cy="1677067"/>
            </a:xfrm>
          </p:grpSpPr>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6061" y="4469949"/>
                <a:ext cx="2496598" cy="1230399"/>
              </a:xfrm>
              <a:prstGeom prst="rect">
                <a:avLst/>
              </a:prstGeom>
              <a:solidFill>
                <a:schemeClr val="bg1"/>
              </a:solidFill>
              <a:ln>
                <a:solidFill>
                  <a:srgbClr val="C0C0C0"/>
                </a:solidFill>
              </a:ln>
              <a:effectLst>
                <a:outerShdw blurRad="50800" dist="38100" dir="2700000" algn="tl" rotWithShape="0">
                  <a:prstClr val="black">
                    <a:alpha val="40000"/>
                  </a:prstClr>
                </a:outerShdw>
              </a:effectLst>
              <a:extLst/>
            </p:spPr>
          </p:pic>
          <p:sp>
            <p:nvSpPr>
              <p:cNvPr id="135" name="Textfeld 134"/>
              <p:cNvSpPr txBox="1"/>
              <p:nvPr/>
            </p:nvSpPr>
            <p:spPr>
              <a:xfrm>
                <a:off x="3436061" y="4023281"/>
                <a:ext cx="2510046" cy="369332"/>
              </a:xfrm>
              <a:prstGeom prst="rect">
                <a:avLst/>
              </a:prstGeom>
              <a:solidFill>
                <a:schemeClr val="bg1"/>
              </a:solidFill>
              <a:ln>
                <a:solidFill>
                  <a:srgbClr val="808080"/>
                </a:solidFill>
              </a:ln>
              <a:effectLst>
                <a:outerShdw blurRad="50800" dist="38100" dir="2700000" algn="tl" rotWithShape="0">
                  <a:prstClr val="black">
                    <a:alpha val="40000"/>
                  </a:prstClr>
                </a:outerShdw>
              </a:effectLst>
            </p:spPr>
            <p:txBody>
              <a:bodyPr wrap="none" rtlCol="0">
                <a:spAutoFit/>
              </a:bodyPr>
              <a:lstStyle/>
              <a:p>
                <a:pPr algn="ctr"/>
                <a:r>
                  <a:rPr lang="en-US" b="1" dirty="0" smtClean="0">
                    <a:latin typeface="Arial" pitchFamily="34" charset="0"/>
                    <a:cs typeface="Arial" pitchFamily="34" charset="0"/>
                  </a:rPr>
                  <a:t>Initial Abstract Model</a:t>
                </a:r>
                <a:endParaRPr lang="en-US" b="1" dirty="0">
                  <a:latin typeface="Arial" pitchFamily="34" charset="0"/>
                  <a:cs typeface="Arial" pitchFamily="34" charset="0"/>
                </a:endParaRPr>
              </a:p>
            </p:txBody>
          </p:sp>
        </p:grpSp>
        <p:cxnSp>
          <p:nvCxnSpPr>
            <p:cNvPr id="7" name="Gerade Verbindung 6"/>
            <p:cNvCxnSpPr/>
            <p:nvPr/>
          </p:nvCxnSpPr>
          <p:spPr>
            <a:xfrm>
              <a:off x="4011561" y="4340995"/>
              <a:ext cx="1135626" cy="0"/>
            </a:xfrm>
            <a:prstGeom prst="line">
              <a:avLst/>
            </a:prstGeom>
            <a:ln w="19050">
              <a:solidFill>
                <a:srgbClr val="33CC33"/>
              </a:solidFill>
              <a:prstDash val="dashDot"/>
            </a:ln>
          </p:spPr>
          <p:style>
            <a:lnRef idx="1">
              <a:schemeClr val="accent1"/>
            </a:lnRef>
            <a:fillRef idx="0">
              <a:schemeClr val="accent1"/>
            </a:fillRef>
            <a:effectRef idx="0">
              <a:schemeClr val="accent1"/>
            </a:effectRef>
            <a:fontRef idx="minor">
              <a:schemeClr val="tx1"/>
            </a:fontRef>
          </p:style>
        </p:cxnSp>
      </p:grpSp>
      <p:grpSp>
        <p:nvGrpSpPr>
          <p:cNvPr id="8" name="Gruppieren 7"/>
          <p:cNvGrpSpPr/>
          <p:nvPr/>
        </p:nvGrpSpPr>
        <p:grpSpPr>
          <a:xfrm>
            <a:off x="6135613" y="4023281"/>
            <a:ext cx="2582695" cy="2640816"/>
            <a:chOff x="6135613" y="4023281"/>
            <a:chExt cx="2582695" cy="2640816"/>
          </a:xfrm>
        </p:grpSpPr>
        <p:grpSp>
          <p:nvGrpSpPr>
            <p:cNvPr id="5" name="Gruppieren 4"/>
            <p:cNvGrpSpPr/>
            <p:nvPr/>
          </p:nvGrpSpPr>
          <p:grpSpPr>
            <a:xfrm>
              <a:off x="6135613" y="4023281"/>
              <a:ext cx="2582695" cy="2640816"/>
              <a:chOff x="6135613" y="4023281"/>
              <a:chExt cx="2582695" cy="2640816"/>
            </a:xfrm>
          </p:grpSpPr>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6640" y="4469949"/>
                <a:ext cx="2580640" cy="219414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6" name="Textfeld 135"/>
              <p:cNvSpPr txBox="1"/>
              <p:nvPr/>
            </p:nvSpPr>
            <p:spPr>
              <a:xfrm>
                <a:off x="6135613" y="4023281"/>
                <a:ext cx="2582695" cy="369332"/>
              </a:xfrm>
              <a:prstGeom prst="rect">
                <a:avLst/>
              </a:prstGeom>
              <a:solidFill>
                <a:schemeClr val="bg1"/>
              </a:solidFill>
              <a:ln>
                <a:solidFill>
                  <a:srgbClr val="808080"/>
                </a:solidFill>
              </a:ln>
              <a:effectLst>
                <a:outerShdw blurRad="50800" dist="38100" dir="2700000" algn="tl" rotWithShape="0">
                  <a:prstClr val="black">
                    <a:alpha val="40000"/>
                  </a:prstClr>
                </a:outerShdw>
              </a:effectLst>
            </p:spPr>
            <p:txBody>
              <a:bodyPr wrap="none" rtlCol="0">
                <a:spAutoFit/>
              </a:bodyPr>
              <a:lstStyle/>
              <a:p>
                <a:pPr algn="ctr"/>
                <a:r>
                  <a:rPr lang="en-US" b="1" dirty="0" smtClean="0">
                    <a:latin typeface="Arial" pitchFamily="34" charset="0"/>
                    <a:cs typeface="Arial" pitchFamily="34" charset="0"/>
                  </a:rPr>
                  <a:t>Tuned Abstract Model</a:t>
                </a:r>
                <a:endParaRPr lang="en-US" b="1" dirty="0">
                  <a:latin typeface="Arial" pitchFamily="34" charset="0"/>
                  <a:cs typeface="Arial" pitchFamily="34" charset="0"/>
                </a:endParaRPr>
              </a:p>
            </p:txBody>
          </p:sp>
        </p:grpSp>
        <p:cxnSp>
          <p:nvCxnSpPr>
            <p:cNvPr id="15" name="Gerade Verbindung 14"/>
            <p:cNvCxnSpPr/>
            <p:nvPr/>
          </p:nvCxnSpPr>
          <p:spPr>
            <a:xfrm>
              <a:off x="6918140" y="4340995"/>
              <a:ext cx="1135626" cy="0"/>
            </a:xfrm>
            <a:prstGeom prst="line">
              <a:avLst/>
            </a:prstGeom>
            <a:ln w="19050">
              <a:solidFill>
                <a:srgbClr val="3366FF"/>
              </a:solidFill>
              <a:prstDash val="solid"/>
            </a:ln>
          </p:spPr>
          <p:style>
            <a:lnRef idx="1">
              <a:schemeClr val="accent1"/>
            </a:lnRef>
            <a:fillRef idx="0">
              <a:schemeClr val="accent1"/>
            </a:fillRef>
            <a:effectRef idx="0">
              <a:schemeClr val="accent1"/>
            </a:effectRef>
            <a:fontRef idx="minor">
              <a:schemeClr val="tx1"/>
            </a:fontRef>
          </p:style>
        </p:cxnSp>
      </p:gr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5440" y="548680"/>
            <a:ext cx="4110165" cy="323831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717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left)">
                                      <p:cBhvr>
                                        <p:cTn id="25" dur="500"/>
                                        <p:tgtEl>
                                          <p:spTgt spid="3">
                                            <p:txEl>
                                              <p:pRg st="2" end="2"/>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de-DE" dirty="0" smtClean="0"/>
              <a:t>Tuning Abstract Models</a:t>
            </a:r>
            <a:br>
              <a:rPr lang="de-DE" dirty="0" smtClean="0"/>
            </a:br>
            <a:r>
              <a:rPr lang="de-DE" dirty="0" err="1" smtClean="0"/>
              <a:t>to</a:t>
            </a:r>
            <a:r>
              <a:rPr lang="de-DE" dirty="0" smtClean="0"/>
              <a:t> Match </a:t>
            </a:r>
            <a:r>
              <a:rPr lang="de-DE" dirty="0" err="1" smtClean="0"/>
              <a:t>Detailed</a:t>
            </a:r>
            <a:r>
              <a:rPr lang="de-DE" dirty="0" smtClean="0"/>
              <a:t> </a:t>
            </a:r>
            <a:r>
              <a:rPr lang="de-DE" dirty="0" err="1" smtClean="0"/>
              <a:t>Results</a:t>
            </a:r>
            <a:endParaRPr lang="de-DE" dirty="0"/>
          </a:p>
        </p:txBody>
      </p:sp>
      <p:sp>
        <p:nvSpPr>
          <p:cNvPr id="206851" name="Text Box 3"/>
          <p:cNvSpPr txBox="1">
            <a:spLocks noChangeArrowheads="1"/>
          </p:cNvSpPr>
          <p:nvPr/>
        </p:nvSpPr>
        <p:spPr bwMode="auto">
          <a:xfrm>
            <a:off x="95250" y="4608513"/>
            <a:ext cx="5124822" cy="1969770"/>
          </a:xfrm>
          <a:prstGeom prst="rect">
            <a:avLst/>
          </a:prstGeom>
          <a:noFill/>
          <a:ln w="9525">
            <a:noFill/>
            <a:miter lim="800000"/>
            <a:headEnd/>
            <a:tailEnd/>
          </a:ln>
          <a:effectLst/>
        </p:spPr>
        <p:txBody>
          <a:bodyPr wrap="square">
            <a:spAutoFit/>
          </a:bodyPr>
          <a:lstStyle/>
          <a:p>
            <a:r>
              <a:rPr lang="de-DE" sz="2400" b="1" dirty="0"/>
              <a:t>Problem</a:t>
            </a:r>
            <a:r>
              <a:rPr lang="en-US" sz="2400" b="1" dirty="0" smtClean="0"/>
              <a:t>:</a:t>
            </a:r>
            <a:r>
              <a:rPr lang="en-US" sz="2200" b="1" dirty="0" smtClean="0"/>
              <a:t> </a:t>
            </a:r>
            <a:r>
              <a:rPr lang="en-US" sz="2200" dirty="0" smtClean="0"/>
              <a:t>Result from abstract model do </a:t>
            </a:r>
            <a:r>
              <a:rPr lang="en-US" sz="2200" dirty="0"/>
              <a:t>not match </a:t>
            </a:r>
            <a:r>
              <a:rPr lang="en-US" sz="2200" dirty="0" smtClean="0"/>
              <a:t>detailed simulation results  </a:t>
            </a:r>
            <a:endParaRPr lang="en-US" sz="2200" dirty="0">
              <a:solidFill>
                <a:srgbClr val="009900"/>
              </a:solidFill>
            </a:endParaRPr>
          </a:p>
          <a:p>
            <a:endParaRPr lang="en-US" sz="800" b="1" dirty="0"/>
          </a:p>
          <a:p>
            <a:r>
              <a:rPr lang="en-US" sz="2400" b="1" dirty="0"/>
              <a:t>Solution:</a:t>
            </a:r>
            <a:r>
              <a:rPr lang="en-US" sz="2200" b="1" dirty="0"/>
              <a:t> </a:t>
            </a:r>
            <a:r>
              <a:rPr lang="en-US" sz="2200" dirty="0"/>
              <a:t>Use </a:t>
            </a:r>
            <a:r>
              <a:rPr lang="en-US" sz="2200" dirty="0">
                <a:solidFill>
                  <a:srgbClr val="0000FF"/>
                </a:solidFill>
              </a:rPr>
              <a:t>Simulink Design Optimization</a:t>
            </a:r>
            <a:r>
              <a:rPr lang="en-US" sz="2200" dirty="0"/>
              <a:t> to automatically tune model parameters</a:t>
            </a:r>
            <a:endParaRPr lang="de-DE" sz="2200" dirty="0"/>
          </a:p>
        </p:txBody>
      </p:sp>
      <p:sp>
        <p:nvSpPr>
          <p:cNvPr id="206852" name="Text Box 4"/>
          <p:cNvSpPr txBox="1">
            <a:spLocks noChangeArrowheads="1"/>
          </p:cNvSpPr>
          <p:nvPr/>
        </p:nvSpPr>
        <p:spPr bwMode="auto">
          <a:xfrm>
            <a:off x="95250" y="1709738"/>
            <a:ext cx="1587500" cy="457200"/>
          </a:xfrm>
          <a:prstGeom prst="rect">
            <a:avLst/>
          </a:prstGeom>
          <a:noFill/>
          <a:ln w="9525">
            <a:noFill/>
            <a:miter lim="800000"/>
            <a:headEnd/>
            <a:tailEnd/>
          </a:ln>
          <a:effectLst/>
        </p:spPr>
        <p:txBody>
          <a:bodyPr wrap="none">
            <a:spAutoFit/>
          </a:bodyPr>
          <a:lstStyle/>
          <a:p>
            <a:r>
              <a:rPr lang="en-US" sz="2400" b="1"/>
              <a:t>Situation:</a:t>
            </a:r>
            <a:endParaRPr lang="de-DE" sz="2400" b="1"/>
          </a:p>
        </p:txBody>
      </p:sp>
      <p:grpSp>
        <p:nvGrpSpPr>
          <p:cNvPr id="6" name="Gruppieren 5"/>
          <p:cNvGrpSpPr/>
          <p:nvPr/>
        </p:nvGrpSpPr>
        <p:grpSpPr>
          <a:xfrm>
            <a:off x="1619672" y="2124035"/>
            <a:ext cx="1138352" cy="1180525"/>
            <a:chOff x="1752270" y="1815490"/>
            <a:chExt cx="1138352" cy="1180525"/>
          </a:xfrm>
        </p:grpSpPr>
        <p:sp>
          <p:nvSpPr>
            <p:cNvPr id="120" name="Rounded Rectangle 79"/>
            <p:cNvSpPr/>
            <p:nvPr/>
          </p:nvSpPr>
          <p:spPr bwMode="auto">
            <a:xfrm>
              <a:off x="1752270" y="1844015"/>
              <a:ext cx="1138352" cy="115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121" name="Rounded Rectangle 80"/>
            <p:cNvSpPr/>
            <p:nvPr/>
          </p:nvSpPr>
          <p:spPr bwMode="auto">
            <a:xfrm>
              <a:off x="1797132" y="2080405"/>
              <a:ext cx="1041858" cy="844539"/>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122" name="TextBox 69"/>
            <p:cNvSpPr txBox="1"/>
            <p:nvPr/>
          </p:nvSpPr>
          <p:spPr>
            <a:xfrm>
              <a:off x="1752270" y="1815490"/>
              <a:ext cx="1138352" cy="338554"/>
            </a:xfrm>
            <a:prstGeom prst="rect">
              <a:avLst/>
            </a:prstGeom>
            <a:noFill/>
          </p:spPr>
          <p:txBody>
            <a:bodyPr wrap="square" lIns="0" rIns="0" rtlCol="0" anchor="ctr">
              <a:spAutoFit/>
            </a:bodyPr>
            <a:lstStyle/>
            <a:p>
              <a:pPr algn="ctr"/>
              <a:r>
                <a:rPr lang="en-US" sz="1600" b="1" dirty="0" smtClean="0">
                  <a:latin typeface="Arial" pitchFamily="34" charset="0"/>
                  <a:cs typeface="Arial" pitchFamily="34" charset="0"/>
                </a:rPr>
                <a:t>DETAILED</a:t>
              </a:r>
            </a:p>
          </p:txBody>
        </p:sp>
        <p:grpSp>
          <p:nvGrpSpPr>
            <p:cNvPr id="4" name="Gruppieren 3"/>
            <p:cNvGrpSpPr/>
            <p:nvPr/>
          </p:nvGrpSpPr>
          <p:grpSpPr>
            <a:xfrm>
              <a:off x="1859015" y="2127548"/>
              <a:ext cx="924862" cy="720000"/>
              <a:chOff x="1859015" y="2127548"/>
              <a:chExt cx="924862" cy="720000"/>
            </a:xfrm>
          </p:grpSpPr>
          <p:sp>
            <p:nvSpPr>
              <p:cNvPr id="90" name="Rectangle 41"/>
              <p:cNvSpPr/>
              <p:nvPr/>
            </p:nvSpPr>
            <p:spPr bwMode="auto">
              <a:xfrm>
                <a:off x="1859015" y="2127548"/>
                <a:ext cx="924862" cy="720000"/>
              </a:xfrm>
              <a:prstGeom prst="rect">
                <a:avLst/>
              </a:prstGeom>
              <a:solidFill>
                <a:srgbClr val="A7D9A9"/>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mj-lt"/>
                </a:endParaRPr>
              </a:p>
            </p:txBody>
          </p:sp>
          <p:grpSp>
            <p:nvGrpSpPr>
              <p:cNvPr id="91" name="Gruppieren 90"/>
              <p:cNvGrpSpPr/>
              <p:nvPr/>
            </p:nvGrpSpPr>
            <p:grpSpPr>
              <a:xfrm>
                <a:off x="1925364" y="2539523"/>
                <a:ext cx="757586" cy="241470"/>
                <a:chOff x="8080226" y="3644208"/>
                <a:chExt cx="757586" cy="241470"/>
              </a:xfrm>
            </p:grpSpPr>
            <p:grpSp>
              <p:nvGrpSpPr>
                <p:cNvPr id="96" name="Group 41"/>
                <p:cNvGrpSpPr>
                  <a:grpSpLocks/>
                </p:cNvGrpSpPr>
                <p:nvPr/>
              </p:nvGrpSpPr>
              <p:grpSpPr bwMode="auto">
                <a:xfrm>
                  <a:off x="8080226" y="3644208"/>
                  <a:ext cx="719138" cy="241470"/>
                  <a:chOff x="5136" y="2363"/>
                  <a:chExt cx="453" cy="274"/>
                </a:xfrm>
              </p:grpSpPr>
              <p:grpSp>
                <p:nvGrpSpPr>
                  <p:cNvPr id="113" name="Group 42"/>
                  <p:cNvGrpSpPr>
                    <a:grpSpLocks/>
                  </p:cNvGrpSpPr>
                  <p:nvPr/>
                </p:nvGrpSpPr>
                <p:grpSpPr bwMode="auto">
                  <a:xfrm>
                    <a:off x="5136" y="2363"/>
                    <a:ext cx="249" cy="274"/>
                    <a:chOff x="4472" y="1650"/>
                    <a:chExt cx="249" cy="274"/>
                  </a:xfrm>
                </p:grpSpPr>
                <p:sp>
                  <p:nvSpPr>
                    <p:cNvPr id="117" name="Freeform 43"/>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sp>
                  <p:nvSpPr>
                    <p:cNvPr id="118" name="Freeform 44"/>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sp>
                  <p:nvSpPr>
                    <p:cNvPr id="119" name="Freeform 44"/>
                    <p:cNvSpPr>
                      <a:spLocks/>
                    </p:cNvSpPr>
                    <p:nvPr/>
                  </p:nvSpPr>
                  <p:spPr bwMode="auto">
                    <a:xfrm rot="10800000">
                      <a:off x="4472" y="1786"/>
                      <a:ext cx="48"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 name="connsiteX0" fmla="*/ 0 w 4706"/>
                        <a:gd name="connsiteY0" fmla="*/ 10000 h 10000"/>
                        <a:gd name="connsiteX1" fmla="*/ 4706 w 4706"/>
                        <a:gd name="connsiteY1" fmla="*/ 0 h 10000"/>
                      </a:gdLst>
                      <a:ahLst/>
                      <a:cxnLst>
                        <a:cxn ang="0">
                          <a:pos x="connsiteX0" y="connsiteY0"/>
                        </a:cxn>
                        <a:cxn ang="0">
                          <a:pos x="connsiteX1" y="connsiteY1"/>
                        </a:cxn>
                      </a:cxnLst>
                      <a:rect l="l" t="t" r="r" b="b"/>
                      <a:pathLst>
                        <a:path w="4706" h="10000">
                          <a:moveTo>
                            <a:pt x="0" y="10000"/>
                          </a:moveTo>
                          <a:cubicBezTo>
                            <a:pt x="1471" y="5000"/>
                            <a:pt x="3039" y="0"/>
                            <a:pt x="4706" y="0"/>
                          </a:cubicBezTo>
                        </a:path>
                      </a:pathLst>
                    </a:custGeom>
                    <a:noFill/>
                    <a:ln w="38100">
                      <a:solidFill>
                        <a:srgbClr val="33CCCC"/>
                      </a:solidFill>
                      <a:round/>
                      <a:headEnd/>
                      <a:tailEnd/>
                    </a:ln>
                  </p:spPr>
                  <p:txBody>
                    <a:bodyPr/>
                    <a:lstStyle/>
                    <a:p>
                      <a:endParaRPr lang="de-DE"/>
                    </a:p>
                  </p:txBody>
                </p:sp>
              </p:grpSp>
              <p:grpSp>
                <p:nvGrpSpPr>
                  <p:cNvPr id="114" name="Group 45"/>
                  <p:cNvGrpSpPr>
                    <a:grpSpLocks/>
                  </p:cNvGrpSpPr>
                  <p:nvPr/>
                </p:nvGrpSpPr>
                <p:grpSpPr bwMode="auto">
                  <a:xfrm>
                    <a:off x="5386" y="2363"/>
                    <a:ext cx="203" cy="274"/>
                    <a:chOff x="4518" y="1650"/>
                    <a:chExt cx="203" cy="274"/>
                  </a:xfrm>
                </p:grpSpPr>
                <p:sp>
                  <p:nvSpPr>
                    <p:cNvPr id="115" name="Freeform 46"/>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sp>
                  <p:nvSpPr>
                    <p:cNvPr id="116" name="Freeform 47"/>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grpSp>
            </p:grpSp>
            <p:grpSp>
              <p:nvGrpSpPr>
                <p:cNvPr id="97" name="Group 41"/>
                <p:cNvGrpSpPr>
                  <a:grpSpLocks/>
                </p:cNvGrpSpPr>
                <p:nvPr/>
              </p:nvGrpSpPr>
              <p:grpSpPr bwMode="auto">
                <a:xfrm>
                  <a:off x="8088321" y="3644208"/>
                  <a:ext cx="731838" cy="241470"/>
                  <a:chOff x="5080" y="2363"/>
                  <a:chExt cx="461" cy="274"/>
                </a:xfrm>
              </p:grpSpPr>
              <p:grpSp>
                <p:nvGrpSpPr>
                  <p:cNvPr id="106" name="Group 42"/>
                  <p:cNvGrpSpPr>
                    <a:grpSpLocks/>
                  </p:cNvGrpSpPr>
                  <p:nvPr/>
                </p:nvGrpSpPr>
                <p:grpSpPr bwMode="auto">
                  <a:xfrm>
                    <a:off x="5182" y="2363"/>
                    <a:ext cx="203" cy="274"/>
                    <a:chOff x="4518" y="1650"/>
                    <a:chExt cx="203" cy="274"/>
                  </a:xfrm>
                </p:grpSpPr>
                <p:sp>
                  <p:nvSpPr>
                    <p:cNvPr id="111" name="Freeform 43"/>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sp>
                  <p:nvSpPr>
                    <p:cNvPr id="112" name="Freeform 44"/>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grpSp>
              <p:grpSp>
                <p:nvGrpSpPr>
                  <p:cNvPr id="107" name="Group 45"/>
                  <p:cNvGrpSpPr>
                    <a:grpSpLocks/>
                  </p:cNvGrpSpPr>
                  <p:nvPr/>
                </p:nvGrpSpPr>
                <p:grpSpPr bwMode="auto">
                  <a:xfrm>
                    <a:off x="5080" y="2363"/>
                    <a:ext cx="461" cy="274"/>
                    <a:chOff x="4212" y="1650"/>
                    <a:chExt cx="461" cy="274"/>
                  </a:xfrm>
                </p:grpSpPr>
                <p:sp>
                  <p:nvSpPr>
                    <p:cNvPr id="108" name="Freeform 46"/>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sp>
                  <p:nvSpPr>
                    <p:cNvPr id="109" name="Freeform 47"/>
                    <p:cNvSpPr>
                      <a:spLocks/>
                    </p:cNvSpPr>
                    <p:nvPr/>
                  </p:nvSpPr>
                  <p:spPr bwMode="auto">
                    <a:xfrm rot="10800000">
                      <a:off x="4619" y="1786"/>
                      <a:ext cx="54"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 name="connsiteX0" fmla="*/ 0 w 5294"/>
                        <a:gd name="connsiteY0" fmla="*/ 0 h 10000"/>
                        <a:gd name="connsiteX1" fmla="*/ 5294 w 5294"/>
                        <a:gd name="connsiteY1" fmla="*/ 10000 h 10000"/>
                      </a:gdLst>
                      <a:ahLst/>
                      <a:cxnLst>
                        <a:cxn ang="0">
                          <a:pos x="connsiteX0" y="connsiteY0"/>
                        </a:cxn>
                        <a:cxn ang="0">
                          <a:pos x="connsiteX1" y="connsiteY1"/>
                        </a:cxn>
                      </a:cxnLst>
                      <a:rect l="l" t="t" r="r" b="b"/>
                      <a:pathLst>
                        <a:path w="5294" h="10000">
                          <a:moveTo>
                            <a:pt x="0" y="0"/>
                          </a:moveTo>
                          <a:cubicBezTo>
                            <a:pt x="1667" y="0"/>
                            <a:pt x="3431" y="5000"/>
                            <a:pt x="5294" y="10000"/>
                          </a:cubicBezTo>
                        </a:path>
                      </a:pathLst>
                    </a:custGeom>
                    <a:noFill/>
                    <a:ln w="38100">
                      <a:solidFill>
                        <a:srgbClr val="E472D6"/>
                      </a:solidFill>
                      <a:round/>
                      <a:headEnd/>
                      <a:tailEnd/>
                    </a:ln>
                  </p:spPr>
                  <p:txBody>
                    <a:bodyPr/>
                    <a:lstStyle/>
                    <a:p>
                      <a:endParaRPr lang="de-DE" dirty="0"/>
                    </a:p>
                  </p:txBody>
                </p:sp>
                <p:sp>
                  <p:nvSpPr>
                    <p:cNvPr id="110" name="Freeform 47"/>
                    <p:cNvSpPr>
                      <a:spLocks/>
                    </p:cNvSpPr>
                    <p:nvPr/>
                  </p:nvSpPr>
                  <p:spPr bwMode="auto">
                    <a:xfrm rot="10800000">
                      <a:off x="4212"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grpSp>
            </p:grpSp>
            <p:grpSp>
              <p:nvGrpSpPr>
                <p:cNvPr id="98" name="Group 41"/>
                <p:cNvGrpSpPr>
                  <a:grpSpLocks/>
                </p:cNvGrpSpPr>
                <p:nvPr/>
              </p:nvGrpSpPr>
              <p:grpSpPr bwMode="auto">
                <a:xfrm>
                  <a:off x="8104386" y="3644208"/>
                  <a:ext cx="733426" cy="241470"/>
                  <a:chOff x="5026" y="2363"/>
                  <a:chExt cx="462" cy="274"/>
                </a:xfrm>
              </p:grpSpPr>
              <p:grpSp>
                <p:nvGrpSpPr>
                  <p:cNvPr id="99" name="Group 42"/>
                  <p:cNvGrpSpPr>
                    <a:grpSpLocks/>
                  </p:cNvGrpSpPr>
                  <p:nvPr/>
                </p:nvGrpSpPr>
                <p:grpSpPr bwMode="auto">
                  <a:xfrm>
                    <a:off x="5026" y="2363"/>
                    <a:ext cx="359" cy="274"/>
                    <a:chOff x="4362" y="1650"/>
                    <a:chExt cx="359" cy="274"/>
                  </a:xfrm>
                </p:grpSpPr>
                <p:sp>
                  <p:nvSpPr>
                    <p:cNvPr id="103" name="Freeform 43"/>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sp>
                  <p:nvSpPr>
                    <p:cNvPr id="104" name="Freeform 44"/>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sp>
                  <p:nvSpPr>
                    <p:cNvPr id="105" name="Freeform 43"/>
                    <p:cNvSpPr>
                      <a:spLocks/>
                    </p:cNvSpPr>
                    <p:nvPr/>
                  </p:nvSpPr>
                  <p:spPr bwMode="auto">
                    <a:xfrm>
                      <a:off x="4362" y="1650"/>
                      <a:ext cx="54"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 name="connsiteX0" fmla="*/ 0 w 5294"/>
                        <a:gd name="connsiteY0" fmla="*/ 0 h 10000"/>
                        <a:gd name="connsiteX1" fmla="*/ 5294 w 5294"/>
                        <a:gd name="connsiteY1" fmla="*/ 10000 h 10000"/>
                      </a:gdLst>
                      <a:ahLst/>
                      <a:cxnLst>
                        <a:cxn ang="0">
                          <a:pos x="connsiteX0" y="connsiteY0"/>
                        </a:cxn>
                        <a:cxn ang="0">
                          <a:pos x="connsiteX1" y="connsiteY1"/>
                        </a:cxn>
                      </a:cxnLst>
                      <a:rect l="l" t="t" r="r" b="b"/>
                      <a:pathLst>
                        <a:path w="5294" h="10000">
                          <a:moveTo>
                            <a:pt x="0" y="0"/>
                          </a:moveTo>
                          <a:cubicBezTo>
                            <a:pt x="1667" y="0"/>
                            <a:pt x="3431" y="5000"/>
                            <a:pt x="5294" y="10000"/>
                          </a:cubicBezTo>
                        </a:path>
                      </a:pathLst>
                    </a:custGeom>
                    <a:noFill/>
                    <a:ln w="38100">
                      <a:solidFill>
                        <a:srgbClr val="FFFF00"/>
                      </a:solidFill>
                      <a:round/>
                      <a:headEnd/>
                      <a:tailEnd/>
                    </a:ln>
                  </p:spPr>
                  <p:txBody>
                    <a:bodyPr/>
                    <a:lstStyle/>
                    <a:p>
                      <a:endParaRPr lang="de-DE"/>
                    </a:p>
                  </p:txBody>
                </p:sp>
              </p:grpSp>
              <p:grpSp>
                <p:nvGrpSpPr>
                  <p:cNvPr id="100" name="Group 45"/>
                  <p:cNvGrpSpPr>
                    <a:grpSpLocks/>
                  </p:cNvGrpSpPr>
                  <p:nvPr/>
                </p:nvGrpSpPr>
                <p:grpSpPr bwMode="auto">
                  <a:xfrm>
                    <a:off x="5080" y="2363"/>
                    <a:ext cx="408" cy="274"/>
                    <a:chOff x="4212" y="1650"/>
                    <a:chExt cx="408" cy="274"/>
                  </a:xfrm>
                </p:grpSpPr>
                <p:sp>
                  <p:nvSpPr>
                    <p:cNvPr id="101" name="Freeform 46"/>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sp>
                  <p:nvSpPr>
                    <p:cNvPr id="102" name="Freeform 47"/>
                    <p:cNvSpPr>
                      <a:spLocks/>
                    </p:cNvSpPr>
                    <p:nvPr/>
                  </p:nvSpPr>
                  <p:spPr bwMode="auto">
                    <a:xfrm rot="10800000">
                      <a:off x="4212"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grpSp>
            </p:grpSp>
          </p:grpSp>
          <p:sp>
            <p:nvSpPr>
              <p:cNvPr id="93" name="Rechteck 92"/>
              <p:cNvSpPr/>
              <p:nvPr/>
            </p:nvSpPr>
            <p:spPr bwMode="auto">
              <a:xfrm rot="10800000">
                <a:off x="1899810" y="2366862"/>
                <a:ext cx="380292" cy="45114"/>
              </a:xfrm>
              <a:prstGeom prst="rect">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94" name="Rechteck 93"/>
              <p:cNvSpPr/>
              <p:nvPr/>
            </p:nvSpPr>
            <p:spPr bwMode="auto">
              <a:xfrm rot="16200000">
                <a:off x="1872207" y="2359101"/>
                <a:ext cx="380292" cy="45114"/>
              </a:xfrm>
              <a:prstGeom prst="rect">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95" name="Pfeil nach links 94"/>
              <p:cNvSpPr/>
              <p:nvPr/>
            </p:nvSpPr>
            <p:spPr bwMode="auto">
              <a:xfrm>
                <a:off x="2039796" y="2230872"/>
                <a:ext cx="647740" cy="320843"/>
              </a:xfrm>
              <a:prstGeom prst="leftArrow">
                <a:avLst>
                  <a:gd name="adj1" fmla="val 16135"/>
                  <a:gd name="adj2" fmla="val 95960"/>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grpSp>
      </p:grpSp>
      <p:grpSp>
        <p:nvGrpSpPr>
          <p:cNvPr id="5" name="Gruppieren 4"/>
          <p:cNvGrpSpPr/>
          <p:nvPr/>
        </p:nvGrpSpPr>
        <p:grpSpPr>
          <a:xfrm>
            <a:off x="1619672" y="3387956"/>
            <a:ext cx="1138352" cy="1180525"/>
            <a:chOff x="3131840" y="1815490"/>
            <a:chExt cx="1138352" cy="1180525"/>
          </a:xfrm>
        </p:grpSpPr>
        <p:sp>
          <p:nvSpPr>
            <p:cNvPr id="163" name="Rounded Rectangle 79"/>
            <p:cNvSpPr/>
            <p:nvPr/>
          </p:nvSpPr>
          <p:spPr bwMode="auto">
            <a:xfrm>
              <a:off x="3131840" y="1844015"/>
              <a:ext cx="1138352" cy="115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164" name="Rounded Rectangle 80"/>
            <p:cNvSpPr/>
            <p:nvPr/>
          </p:nvSpPr>
          <p:spPr bwMode="auto">
            <a:xfrm>
              <a:off x="3176702" y="2080405"/>
              <a:ext cx="1041858" cy="844539"/>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165" name="TextBox 69"/>
            <p:cNvSpPr txBox="1"/>
            <p:nvPr/>
          </p:nvSpPr>
          <p:spPr>
            <a:xfrm>
              <a:off x="3131840" y="1815490"/>
              <a:ext cx="1138352" cy="338554"/>
            </a:xfrm>
            <a:prstGeom prst="rect">
              <a:avLst/>
            </a:prstGeom>
            <a:noFill/>
          </p:spPr>
          <p:txBody>
            <a:bodyPr wrap="square" lIns="0" rIns="0" rtlCol="0" anchor="ctr">
              <a:spAutoFit/>
            </a:bodyPr>
            <a:lstStyle/>
            <a:p>
              <a:pPr algn="ctr"/>
              <a:r>
                <a:rPr lang="en-US" sz="1600" b="1" dirty="0" smtClean="0">
                  <a:latin typeface="Arial" pitchFamily="34" charset="0"/>
                  <a:cs typeface="Arial" pitchFamily="34" charset="0"/>
                </a:rPr>
                <a:t>ABSTRACT</a:t>
              </a:r>
            </a:p>
          </p:txBody>
        </p:sp>
        <p:grpSp>
          <p:nvGrpSpPr>
            <p:cNvPr id="2" name="Gruppieren 1"/>
            <p:cNvGrpSpPr/>
            <p:nvPr/>
          </p:nvGrpSpPr>
          <p:grpSpPr>
            <a:xfrm>
              <a:off x="3208558" y="2132856"/>
              <a:ext cx="954889" cy="720000"/>
              <a:chOff x="2688071" y="2127548"/>
              <a:chExt cx="954889" cy="720000"/>
            </a:xfrm>
          </p:grpSpPr>
          <p:sp>
            <p:nvSpPr>
              <p:cNvPr id="159" name="Rectangle 41"/>
              <p:cNvSpPr/>
              <p:nvPr/>
            </p:nvSpPr>
            <p:spPr bwMode="auto">
              <a:xfrm>
                <a:off x="2718097" y="2127548"/>
                <a:ext cx="924863" cy="720000"/>
              </a:xfrm>
              <a:prstGeom prst="rect">
                <a:avLst/>
              </a:prstGeom>
              <a:solidFill>
                <a:srgbClr val="E4BEE4"/>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mj-lt"/>
                </a:endParaRPr>
              </a:p>
            </p:txBody>
          </p:sp>
          <p:cxnSp>
            <p:nvCxnSpPr>
              <p:cNvPr id="160" name="Gerade Verbindung mit Pfeil 159"/>
              <p:cNvCxnSpPr/>
              <p:nvPr/>
            </p:nvCxnSpPr>
            <p:spPr>
              <a:xfrm flipV="1">
                <a:off x="2957134" y="2311980"/>
                <a:ext cx="648000" cy="324000"/>
              </a:xfrm>
              <a:prstGeom prst="straightConnector1">
                <a:avLst/>
              </a:prstGeom>
              <a:ln w="38100">
                <a:solidFill>
                  <a:srgbClr val="777777"/>
                </a:solidFill>
                <a:tailEnd type="arrow"/>
              </a:ln>
            </p:spPr>
            <p:style>
              <a:lnRef idx="1">
                <a:schemeClr val="accent1"/>
              </a:lnRef>
              <a:fillRef idx="0">
                <a:schemeClr val="accent1"/>
              </a:fillRef>
              <a:effectRef idx="0">
                <a:schemeClr val="accent1"/>
              </a:effectRef>
              <a:fontRef idx="minor">
                <a:schemeClr val="tx1"/>
              </a:fontRef>
            </p:style>
          </p:cxnSp>
          <p:cxnSp>
            <p:nvCxnSpPr>
              <p:cNvPr id="161" name="Gerade Verbindung mit Pfeil 160"/>
              <p:cNvCxnSpPr/>
              <p:nvPr/>
            </p:nvCxnSpPr>
            <p:spPr>
              <a:xfrm>
                <a:off x="2957134" y="2635980"/>
                <a:ext cx="648000" cy="0"/>
              </a:xfrm>
              <a:prstGeom prst="straightConnector1">
                <a:avLst/>
              </a:prstGeom>
              <a:ln w="38100">
                <a:solidFill>
                  <a:srgbClr val="777777"/>
                </a:solidFill>
                <a:tailEnd type="arrow"/>
              </a:ln>
            </p:spPr>
            <p:style>
              <a:lnRef idx="1">
                <a:schemeClr val="accent1"/>
              </a:lnRef>
              <a:fillRef idx="0">
                <a:schemeClr val="accent1"/>
              </a:fillRef>
              <a:effectRef idx="0">
                <a:schemeClr val="accent1"/>
              </a:effectRef>
              <a:fontRef idx="minor">
                <a:schemeClr val="tx1"/>
              </a:fontRef>
            </p:style>
          </p:cxnSp>
          <p:sp>
            <p:nvSpPr>
              <p:cNvPr id="162" name="Textfeld 161"/>
              <p:cNvSpPr txBox="1"/>
              <p:nvPr/>
            </p:nvSpPr>
            <p:spPr>
              <a:xfrm>
                <a:off x="2688071" y="2131962"/>
                <a:ext cx="453970" cy="523220"/>
              </a:xfrm>
              <a:prstGeom prst="rect">
                <a:avLst/>
              </a:prstGeom>
              <a:noFill/>
              <a:ln>
                <a:noFill/>
              </a:ln>
            </p:spPr>
            <p:txBody>
              <a:bodyPr wrap="none" rtlCol="0" anchor="ctr">
                <a:spAutoFit/>
              </a:bodyPr>
              <a:lstStyle/>
              <a:p>
                <a:r>
                  <a:rPr lang="el-GR" sz="2800" b="1" dirty="0" smtClean="0">
                    <a:solidFill>
                      <a:srgbClr val="777777"/>
                    </a:solidFill>
                    <a:latin typeface="Arial" pitchFamily="34" charset="0"/>
                    <a:cs typeface="Arial" pitchFamily="34" charset="0"/>
                  </a:rPr>
                  <a:t>ϕ</a:t>
                </a:r>
                <a:endParaRPr lang="en-US" sz="2800" b="1" dirty="0">
                  <a:solidFill>
                    <a:srgbClr val="777777"/>
                  </a:solidFill>
                  <a:latin typeface="Arial" pitchFamily="34" charset="0"/>
                  <a:cs typeface="Arial" pitchFamily="34" charset="0"/>
                </a:endParaRPr>
              </a:p>
            </p:txBody>
          </p:sp>
        </p:grpSp>
      </p:grpSp>
      <p:cxnSp>
        <p:nvCxnSpPr>
          <p:cNvPr id="8" name="Gewinkelte Verbindung 7"/>
          <p:cNvCxnSpPr>
            <a:endCxn id="120" idx="1"/>
          </p:cNvCxnSpPr>
          <p:nvPr/>
        </p:nvCxnSpPr>
        <p:spPr>
          <a:xfrm flipV="1">
            <a:off x="179512" y="2728560"/>
            <a:ext cx="1440160" cy="576000"/>
          </a:xfrm>
          <a:prstGeom prst="bentConnector3">
            <a:avLst>
              <a:gd name="adj1" fmla="val 67636"/>
            </a:avLst>
          </a:prstGeom>
          <a:ln w="571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6" name="Gewinkelte Verbindung 195"/>
          <p:cNvCxnSpPr>
            <a:endCxn id="163" idx="1"/>
          </p:cNvCxnSpPr>
          <p:nvPr/>
        </p:nvCxnSpPr>
        <p:spPr>
          <a:xfrm>
            <a:off x="179512" y="3304560"/>
            <a:ext cx="1440160" cy="687921"/>
          </a:xfrm>
          <a:prstGeom prst="bentConnector3">
            <a:avLst>
              <a:gd name="adj1" fmla="val 67637"/>
            </a:avLst>
          </a:prstGeom>
          <a:ln w="571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feld 14"/>
          <p:cNvSpPr txBox="1"/>
          <p:nvPr/>
        </p:nvSpPr>
        <p:spPr>
          <a:xfrm>
            <a:off x="107504" y="2617389"/>
            <a:ext cx="1011815" cy="707886"/>
          </a:xfrm>
          <a:prstGeom prst="rect">
            <a:avLst/>
          </a:prstGeom>
          <a:noFill/>
        </p:spPr>
        <p:txBody>
          <a:bodyPr wrap="none" rtlCol="0">
            <a:spAutoFit/>
          </a:bodyPr>
          <a:lstStyle/>
          <a:p>
            <a:pPr algn="ctr"/>
            <a:r>
              <a:rPr lang="en-US" sz="2000" dirty="0" smtClean="0">
                <a:latin typeface="Arial" pitchFamily="34" charset="0"/>
                <a:cs typeface="Arial" pitchFamily="34" charset="0"/>
              </a:rPr>
              <a:t>Control</a:t>
            </a:r>
            <a:br>
              <a:rPr lang="en-US" sz="2000" dirty="0" smtClean="0">
                <a:latin typeface="Arial" pitchFamily="34" charset="0"/>
                <a:cs typeface="Arial" pitchFamily="34" charset="0"/>
              </a:rPr>
            </a:br>
            <a:r>
              <a:rPr lang="en-US" sz="2000" dirty="0" smtClean="0">
                <a:latin typeface="Arial" pitchFamily="34" charset="0"/>
                <a:cs typeface="Arial" pitchFamily="34" charset="0"/>
              </a:rPr>
              <a:t>Signal</a:t>
            </a:r>
            <a:endParaRPr lang="en-US" sz="2000" dirty="0">
              <a:latin typeface="Arial" pitchFamily="34" charset="0"/>
              <a:cs typeface="Arial" pitchFamily="34" charset="0"/>
            </a:endParaRPr>
          </a:p>
        </p:txBody>
      </p:sp>
      <p:grpSp>
        <p:nvGrpSpPr>
          <p:cNvPr id="21" name="Gruppieren 20"/>
          <p:cNvGrpSpPr/>
          <p:nvPr/>
        </p:nvGrpSpPr>
        <p:grpSpPr>
          <a:xfrm>
            <a:off x="2758024" y="1988840"/>
            <a:ext cx="2004697" cy="942524"/>
            <a:chOff x="2758024" y="1988840"/>
            <a:chExt cx="2004697" cy="942524"/>
          </a:xfrm>
        </p:grpSpPr>
        <p:cxnSp>
          <p:nvCxnSpPr>
            <p:cNvPr id="17" name="Gerade Verbindung mit Pfeil 16"/>
            <p:cNvCxnSpPr/>
            <p:nvPr/>
          </p:nvCxnSpPr>
          <p:spPr>
            <a:xfrm>
              <a:off x="2758024" y="2462589"/>
              <a:ext cx="864000" cy="0"/>
            </a:xfrm>
            <a:prstGeom prst="straightConnector1">
              <a:avLst/>
            </a:prstGeom>
            <a:ln w="57150">
              <a:solidFill>
                <a:srgbClr val="B000B0"/>
              </a:solidFill>
              <a:tailEnd type="arrow"/>
            </a:ln>
          </p:spPr>
          <p:style>
            <a:lnRef idx="1">
              <a:schemeClr val="accent1"/>
            </a:lnRef>
            <a:fillRef idx="0">
              <a:schemeClr val="accent1"/>
            </a:fillRef>
            <a:effectRef idx="0">
              <a:schemeClr val="accent1"/>
            </a:effectRef>
            <a:fontRef idx="minor">
              <a:schemeClr val="tx1"/>
            </a:fontRef>
          </p:style>
        </p:cxnSp>
        <p:sp>
          <p:nvSpPr>
            <p:cNvPr id="18" name="Textfeld 17"/>
            <p:cNvSpPr txBox="1"/>
            <p:nvPr/>
          </p:nvSpPr>
          <p:spPr>
            <a:xfrm>
              <a:off x="2781088" y="1988840"/>
              <a:ext cx="1681871" cy="400110"/>
            </a:xfrm>
            <a:prstGeom prst="rect">
              <a:avLst/>
            </a:prstGeom>
            <a:noFill/>
          </p:spPr>
          <p:txBody>
            <a:bodyPr wrap="none" rtlCol="0">
              <a:spAutoFit/>
            </a:bodyPr>
            <a:lstStyle/>
            <a:p>
              <a:r>
                <a:rPr lang="en-US" sz="2000" dirty="0" smtClean="0">
                  <a:latin typeface="Arial" pitchFamily="34" charset="0"/>
                  <a:cs typeface="Arial" pitchFamily="34" charset="0"/>
                </a:rPr>
                <a:t>Active Power</a:t>
              </a:r>
              <a:endParaRPr lang="en-US" sz="2000" dirty="0">
                <a:latin typeface="Arial" pitchFamily="34" charset="0"/>
                <a:cs typeface="Arial" pitchFamily="34" charset="0"/>
              </a:endParaRPr>
            </a:p>
          </p:txBody>
        </p:sp>
        <p:sp>
          <p:nvSpPr>
            <p:cNvPr id="200" name="Textfeld 199"/>
            <p:cNvSpPr txBox="1"/>
            <p:nvPr/>
          </p:nvSpPr>
          <p:spPr>
            <a:xfrm>
              <a:off x="2781088" y="2508766"/>
              <a:ext cx="1981633" cy="400110"/>
            </a:xfrm>
            <a:prstGeom prst="rect">
              <a:avLst/>
            </a:prstGeom>
            <a:noFill/>
          </p:spPr>
          <p:txBody>
            <a:bodyPr wrap="none" rtlCol="0">
              <a:spAutoFit/>
            </a:bodyPr>
            <a:lstStyle/>
            <a:p>
              <a:r>
                <a:rPr lang="en-US" sz="2000" dirty="0" smtClean="0">
                  <a:latin typeface="Arial" pitchFamily="34" charset="0"/>
                  <a:cs typeface="Arial" pitchFamily="34" charset="0"/>
                </a:rPr>
                <a:t>Reactive Power</a:t>
              </a:r>
              <a:endParaRPr lang="en-US" sz="2000" dirty="0">
                <a:latin typeface="Arial" pitchFamily="34" charset="0"/>
                <a:cs typeface="Arial" pitchFamily="34" charset="0"/>
              </a:endParaRPr>
            </a:p>
          </p:txBody>
        </p:sp>
        <p:cxnSp>
          <p:nvCxnSpPr>
            <p:cNvPr id="197" name="Gerade Verbindung mit Pfeil 196"/>
            <p:cNvCxnSpPr/>
            <p:nvPr/>
          </p:nvCxnSpPr>
          <p:spPr>
            <a:xfrm>
              <a:off x="2758024" y="2931364"/>
              <a:ext cx="864000" cy="0"/>
            </a:xfrm>
            <a:prstGeom prst="straightConnector1">
              <a:avLst/>
            </a:prstGeom>
            <a:ln w="57150">
              <a:solidFill>
                <a:srgbClr val="B000B0"/>
              </a:solidFill>
              <a:tailEnd type="arrow"/>
            </a:ln>
          </p:spPr>
          <p:style>
            <a:lnRef idx="1">
              <a:schemeClr val="accent1"/>
            </a:lnRef>
            <a:fillRef idx="0">
              <a:schemeClr val="accent1"/>
            </a:fillRef>
            <a:effectRef idx="0">
              <a:schemeClr val="accent1"/>
            </a:effectRef>
            <a:fontRef idx="minor">
              <a:schemeClr val="tx1"/>
            </a:fontRef>
          </p:style>
        </p:cxnSp>
      </p:grpSp>
      <p:grpSp>
        <p:nvGrpSpPr>
          <p:cNvPr id="20" name="Gruppieren 19"/>
          <p:cNvGrpSpPr/>
          <p:nvPr/>
        </p:nvGrpSpPr>
        <p:grpSpPr>
          <a:xfrm>
            <a:off x="2758024" y="3291909"/>
            <a:ext cx="2004697" cy="921845"/>
            <a:chOff x="2758024" y="3291909"/>
            <a:chExt cx="2004697" cy="921845"/>
          </a:xfrm>
        </p:grpSpPr>
        <p:cxnSp>
          <p:nvCxnSpPr>
            <p:cNvPr id="198" name="Gerade Verbindung mit Pfeil 197"/>
            <p:cNvCxnSpPr/>
            <p:nvPr/>
          </p:nvCxnSpPr>
          <p:spPr>
            <a:xfrm>
              <a:off x="2758024" y="3744979"/>
              <a:ext cx="864000" cy="0"/>
            </a:xfrm>
            <a:prstGeom prst="straightConnector1">
              <a:avLst/>
            </a:prstGeom>
            <a:ln w="57150">
              <a:solidFill>
                <a:srgbClr val="33CCCC"/>
              </a:solidFill>
              <a:tailEnd type="arrow"/>
            </a:ln>
          </p:spPr>
          <p:style>
            <a:lnRef idx="1">
              <a:schemeClr val="accent1"/>
            </a:lnRef>
            <a:fillRef idx="0">
              <a:schemeClr val="accent1"/>
            </a:fillRef>
            <a:effectRef idx="0">
              <a:schemeClr val="accent1"/>
            </a:effectRef>
            <a:fontRef idx="minor">
              <a:schemeClr val="tx1"/>
            </a:fontRef>
          </p:style>
        </p:cxnSp>
        <p:cxnSp>
          <p:nvCxnSpPr>
            <p:cNvPr id="199" name="Gerade Verbindung mit Pfeil 198"/>
            <p:cNvCxnSpPr/>
            <p:nvPr/>
          </p:nvCxnSpPr>
          <p:spPr>
            <a:xfrm>
              <a:off x="2758024" y="4213754"/>
              <a:ext cx="864000" cy="0"/>
            </a:xfrm>
            <a:prstGeom prst="straightConnector1">
              <a:avLst/>
            </a:prstGeom>
            <a:ln w="57150">
              <a:solidFill>
                <a:srgbClr val="33CCCC"/>
              </a:solidFill>
              <a:tailEnd type="arrow"/>
            </a:ln>
          </p:spPr>
          <p:style>
            <a:lnRef idx="1">
              <a:schemeClr val="accent1"/>
            </a:lnRef>
            <a:fillRef idx="0">
              <a:schemeClr val="accent1"/>
            </a:fillRef>
            <a:effectRef idx="0">
              <a:schemeClr val="accent1"/>
            </a:effectRef>
            <a:fontRef idx="minor">
              <a:schemeClr val="tx1"/>
            </a:fontRef>
          </p:style>
        </p:cxnSp>
        <p:sp>
          <p:nvSpPr>
            <p:cNvPr id="201" name="Textfeld 200"/>
            <p:cNvSpPr txBox="1"/>
            <p:nvPr/>
          </p:nvSpPr>
          <p:spPr>
            <a:xfrm>
              <a:off x="2781088" y="3291909"/>
              <a:ext cx="1681871" cy="400110"/>
            </a:xfrm>
            <a:prstGeom prst="rect">
              <a:avLst/>
            </a:prstGeom>
            <a:noFill/>
          </p:spPr>
          <p:txBody>
            <a:bodyPr wrap="none" rtlCol="0">
              <a:spAutoFit/>
            </a:bodyPr>
            <a:lstStyle/>
            <a:p>
              <a:r>
                <a:rPr lang="en-US" sz="2000" dirty="0" smtClean="0">
                  <a:latin typeface="Arial" pitchFamily="34" charset="0"/>
                  <a:cs typeface="Arial" pitchFamily="34" charset="0"/>
                </a:rPr>
                <a:t>Active Power</a:t>
              </a:r>
              <a:endParaRPr lang="en-US" sz="2000" dirty="0">
                <a:latin typeface="Arial" pitchFamily="34" charset="0"/>
                <a:cs typeface="Arial" pitchFamily="34" charset="0"/>
              </a:endParaRPr>
            </a:p>
          </p:txBody>
        </p:sp>
        <p:sp>
          <p:nvSpPr>
            <p:cNvPr id="202" name="Textfeld 201"/>
            <p:cNvSpPr txBox="1"/>
            <p:nvPr/>
          </p:nvSpPr>
          <p:spPr>
            <a:xfrm>
              <a:off x="2781088" y="3791515"/>
              <a:ext cx="1981633" cy="400110"/>
            </a:xfrm>
            <a:prstGeom prst="rect">
              <a:avLst/>
            </a:prstGeom>
            <a:noFill/>
          </p:spPr>
          <p:txBody>
            <a:bodyPr wrap="none" rtlCol="0">
              <a:spAutoFit/>
            </a:bodyPr>
            <a:lstStyle/>
            <a:p>
              <a:r>
                <a:rPr lang="en-US" sz="2000" dirty="0" smtClean="0">
                  <a:latin typeface="Arial" pitchFamily="34" charset="0"/>
                  <a:cs typeface="Arial" pitchFamily="34" charset="0"/>
                </a:rPr>
                <a:t>Reactive Power</a:t>
              </a:r>
              <a:endParaRPr lang="en-US" sz="2000" dirty="0">
                <a:latin typeface="Arial" pitchFamily="34" charset="0"/>
                <a:cs typeface="Arial" pitchFamily="34" charset="0"/>
              </a:endParaRPr>
            </a:p>
          </p:txBody>
        </p:sp>
      </p:grpSp>
      <p:graphicFrame>
        <p:nvGraphicFramePr>
          <p:cNvPr id="204" name="Group 6"/>
          <p:cNvGraphicFramePr>
            <a:graphicFrameLocks noGrp="1"/>
          </p:cNvGraphicFramePr>
          <p:nvPr>
            <p:ph sz="half" idx="4294967295"/>
            <p:extLst>
              <p:ext uri="{D42A27DB-BD31-4B8C-83A1-F6EECF244321}">
                <p14:modId xmlns:p14="http://schemas.microsoft.com/office/powerpoint/2010/main" val="2508235898"/>
              </p:ext>
            </p:extLst>
          </p:nvPr>
        </p:nvGraphicFramePr>
        <p:xfrm>
          <a:off x="5319584" y="4960260"/>
          <a:ext cx="3632300" cy="933450"/>
        </p:xfrm>
        <a:graphic>
          <a:graphicData uri="http://schemas.openxmlformats.org/drawingml/2006/table">
            <a:tbl>
              <a:tblPr/>
              <a:tblGrid>
                <a:gridCol w="846700"/>
                <a:gridCol w="1392800"/>
                <a:gridCol w="1392800"/>
              </a:tblGrid>
              <a:tr h="466725">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2"/>
                          </a:solidFill>
                          <a:effectLst/>
                          <a:latin typeface="Courier New" pitchFamily="49" charset="0"/>
                          <a:cs typeface="Courier New" pitchFamily="49" charset="0"/>
                        </a:rPr>
                        <a:t>slope</a:t>
                      </a:r>
                      <a:endParaRPr kumimoji="0" lang="de-DE" sz="1800" b="1" i="0" u="none" strike="noStrike" cap="none" normalizeH="0" baseline="-25000" dirty="0" smtClean="0">
                        <a:ln>
                          <a:noFill/>
                        </a:ln>
                        <a:solidFill>
                          <a:schemeClr val="tx2"/>
                        </a:solidFill>
                        <a:effectLst/>
                        <a:latin typeface="Courier New" pitchFamily="49" charset="0"/>
                        <a:cs typeface="Courier New" pitchFamily="49" charset="0"/>
                      </a:endParaRPr>
                    </a:p>
                  </a:txBody>
                  <a:tcPr marL="36000" marR="36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err="1" smtClean="0">
                          <a:ln>
                            <a:noFill/>
                          </a:ln>
                          <a:solidFill>
                            <a:schemeClr val="tx2"/>
                          </a:solidFill>
                          <a:effectLst/>
                          <a:latin typeface="Courier New" pitchFamily="49" charset="0"/>
                          <a:cs typeface="Courier New" pitchFamily="49" charset="0"/>
                        </a:rPr>
                        <a:t>step_down</a:t>
                      </a:r>
                      <a:endParaRPr kumimoji="0" lang="de-DE" sz="1800" b="1" i="0" u="none" strike="noStrike" cap="none" normalizeH="0" baseline="-25000" dirty="0" smtClean="0">
                        <a:ln>
                          <a:noFill/>
                        </a:ln>
                        <a:solidFill>
                          <a:schemeClr val="tx2"/>
                        </a:solidFill>
                        <a:effectLst/>
                        <a:latin typeface="Courier New" pitchFamily="49" charset="0"/>
                        <a:cs typeface="Courier New" pitchFamily="49"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err="1" smtClean="0">
                          <a:ln>
                            <a:noFill/>
                          </a:ln>
                          <a:solidFill>
                            <a:schemeClr val="tx2"/>
                          </a:solidFill>
                          <a:effectLst/>
                          <a:latin typeface="Courier New" pitchFamily="49" charset="0"/>
                          <a:cs typeface="Courier New" pitchFamily="49" charset="0"/>
                        </a:rPr>
                        <a:t>q_scaling</a:t>
                      </a:r>
                      <a:endParaRPr kumimoji="0" lang="de-DE" sz="1800" b="1" i="0" u="none" strike="noStrike" cap="none" normalizeH="0" baseline="-25000" dirty="0" smtClean="0">
                        <a:ln>
                          <a:noFill/>
                        </a:ln>
                        <a:solidFill>
                          <a:schemeClr val="tx2"/>
                        </a:solidFill>
                        <a:effectLst/>
                        <a:latin typeface="Courier New" pitchFamily="49" charset="0"/>
                        <a:cs typeface="Courier New" pitchFamily="49"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6725">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1"/>
                          </a:solidFill>
                          <a:effectLst/>
                          <a:latin typeface="Arial" charset="0"/>
                        </a:rPr>
                        <a:t>792</a:t>
                      </a:r>
                    </a:p>
                  </a:txBody>
                  <a:tcPr marL="36000" marR="36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1"/>
                          </a:solidFill>
                          <a:effectLst/>
                          <a:latin typeface="Arial" charset="0"/>
                        </a:rPr>
                        <a:t>250</a:t>
                      </a:r>
                      <a:endParaRPr kumimoji="0" lang="de-DE" sz="1800" b="1" i="0" u="none" strike="noStrike" cap="none" normalizeH="0" baseline="0" dirty="0" smtClean="0">
                        <a:ln>
                          <a:noFill/>
                        </a:ln>
                        <a:solidFill>
                          <a:schemeClr val="tx1"/>
                        </a:solidFill>
                        <a:effectLst/>
                        <a:latin typeface="Arial"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1"/>
                          </a:solidFill>
                          <a:effectLst/>
                          <a:latin typeface="Arial" charset="0"/>
                        </a:rPr>
                        <a:t>0.72</a:t>
                      </a:r>
                      <a:endParaRPr kumimoji="0" lang="de-DE" sz="1800" b="1" i="0" u="none" strike="noStrike" cap="none" normalizeH="0" baseline="0" dirty="0" smtClean="0">
                        <a:ln>
                          <a:noFill/>
                        </a:ln>
                        <a:solidFill>
                          <a:schemeClr val="tx1"/>
                        </a:solidFill>
                        <a:effectLst/>
                        <a:latin typeface="Arial"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206" name="Group 6"/>
          <p:cNvGraphicFramePr>
            <a:graphicFrameLocks noGrp="1"/>
          </p:cNvGraphicFramePr>
          <p:nvPr>
            <p:ph sz="half" idx="4294967295"/>
            <p:extLst>
              <p:ext uri="{D42A27DB-BD31-4B8C-83A1-F6EECF244321}">
                <p14:modId xmlns:p14="http://schemas.microsoft.com/office/powerpoint/2010/main" val="3125978803"/>
              </p:ext>
            </p:extLst>
          </p:nvPr>
        </p:nvGraphicFramePr>
        <p:xfrm>
          <a:off x="5319584" y="4957396"/>
          <a:ext cx="3632300" cy="933450"/>
        </p:xfrm>
        <a:graphic>
          <a:graphicData uri="http://schemas.openxmlformats.org/drawingml/2006/table">
            <a:tbl>
              <a:tblPr/>
              <a:tblGrid>
                <a:gridCol w="846700"/>
                <a:gridCol w="1392800"/>
                <a:gridCol w="1392800"/>
              </a:tblGrid>
              <a:tr h="466725">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2"/>
                          </a:solidFill>
                          <a:effectLst/>
                          <a:latin typeface="Courier New" pitchFamily="49" charset="0"/>
                          <a:cs typeface="Courier New" pitchFamily="49" charset="0"/>
                        </a:rPr>
                        <a:t>slope</a:t>
                      </a:r>
                      <a:endParaRPr kumimoji="0" lang="de-DE" sz="1800" b="1" i="0" u="none" strike="noStrike" cap="none" normalizeH="0" baseline="-25000" dirty="0" smtClean="0">
                        <a:ln>
                          <a:noFill/>
                        </a:ln>
                        <a:solidFill>
                          <a:schemeClr val="tx2"/>
                        </a:solidFill>
                        <a:effectLst/>
                        <a:latin typeface="Courier New" pitchFamily="49" charset="0"/>
                        <a:cs typeface="Courier New" pitchFamily="49" charset="0"/>
                      </a:endParaRPr>
                    </a:p>
                  </a:txBody>
                  <a:tcPr marL="36000" marR="36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err="1" smtClean="0">
                          <a:ln>
                            <a:noFill/>
                          </a:ln>
                          <a:solidFill>
                            <a:schemeClr val="tx2"/>
                          </a:solidFill>
                          <a:effectLst/>
                          <a:latin typeface="Courier New" pitchFamily="49" charset="0"/>
                          <a:cs typeface="Courier New" pitchFamily="49" charset="0"/>
                        </a:rPr>
                        <a:t>step_down</a:t>
                      </a:r>
                      <a:endParaRPr kumimoji="0" lang="de-DE" sz="1800" b="1" i="0" u="none" strike="noStrike" cap="none" normalizeH="0" baseline="-25000" dirty="0" smtClean="0">
                        <a:ln>
                          <a:noFill/>
                        </a:ln>
                        <a:solidFill>
                          <a:schemeClr val="tx2"/>
                        </a:solidFill>
                        <a:effectLst/>
                        <a:latin typeface="Courier New" pitchFamily="49" charset="0"/>
                        <a:cs typeface="Courier New" pitchFamily="49"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err="1" smtClean="0">
                          <a:ln>
                            <a:noFill/>
                          </a:ln>
                          <a:solidFill>
                            <a:schemeClr val="tx2"/>
                          </a:solidFill>
                          <a:effectLst/>
                          <a:latin typeface="Courier New" pitchFamily="49" charset="0"/>
                          <a:cs typeface="Courier New" pitchFamily="49" charset="0"/>
                        </a:rPr>
                        <a:t>q_scaling</a:t>
                      </a:r>
                      <a:endParaRPr kumimoji="0" lang="de-DE" sz="1800" b="1" i="0" u="none" strike="noStrike" cap="none" normalizeH="0" baseline="-25000" dirty="0" smtClean="0">
                        <a:ln>
                          <a:noFill/>
                        </a:ln>
                        <a:solidFill>
                          <a:schemeClr val="tx2"/>
                        </a:solidFill>
                        <a:effectLst/>
                        <a:latin typeface="Courier New" pitchFamily="49" charset="0"/>
                        <a:cs typeface="Courier New" pitchFamily="49"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6725">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rgbClr val="008000"/>
                          </a:solidFill>
                          <a:effectLst/>
                          <a:latin typeface="Arial" charset="0"/>
                        </a:rPr>
                        <a:t>2432</a:t>
                      </a:r>
                    </a:p>
                  </a:txBody>
                  <a:tcPr marL="36000" marR="36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rgbClr val="008000"/>
                          </a:solidFill>
                          <a:effectLst/>
                          <a:latin typeface="Arial" charset="0"/>
                        </a:rPr>
                        <a:t>452.3</a:t>
                      </a:r>
                      <a:endParaRPr kumimoji="0" lang="de-DE" sz="1800" b="1" i="0" u="none" strike="noStrike" cap="none" normalizeH="0" baseline="0" dirty="0" smtClean="0">
                        <a:ln>
                          <a:noFill/>
                        </a:ln>
                        <a:solidFill>
                          <a:srgbClr val="008000"/>
                        </a:solidFill>
                        <a:effectLst/>
                        <a:latin typeface="Arial"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rgbClr val="008000"/>
                          </a:solidFill>
                          <a:effectLst/>
                          <a:latin typeface="Arial" charset="0"/>
                        </a:rPr>
                        <a:t>0.2713</a:t>
                      </a:r>
                      <a:endParaRPr kumimoji="0" lang="de-DE" sz="1800" b="1" i="0" u="none" strike="noStrike" cap="none" normalizeH="0" baseline="0" dirty="0" smtClean="0">
                        <a:ln>
                          <a:noFill/>
                        </a:ln>
                        <a:solidFill>
                          <a:srgbClr val="008000"/>
                        </a:solidFill>
                        <a:effectLst/>
                        <a:latin typeface="Arial"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213" y="1348766"/>
            <a:ext cx="4110165" cy="323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0213" y="1348766"/>
            <a:ext cx="4110165" cy="323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0213" y="1348766"/>
            <a:ext cx="4110165" cy="323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0213" y="1348766"/>
            <a:ext cx="4110165" cy="323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0213" y="1348766"/>
            <a:ext cx="4110165" cy="323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0213" y="1348766"/>
            <a:ext cx="4110165" cy="323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0213" y="1348766"/>
            <a:ext cx="4110165" cy="323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3312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6852"/>
                                        </p:tgtEl>
                                        <p:attrNameLst>
                                          <p:attrName>style.visibility</p:attrName>
                                        </p:attrNameLst>
                                      </p:cBhvr>
                                      <p:to>
                                        <p:strVal val="visible"/>
                                      </p:to>
                                    </p:set>
                                    <p:animEffect transition="in" filter="wipe(left)">
                                      <p:cBhvr>
                                        <p:cTn id="7" dur="500"/>
                                        <p:tgtEl>
                                          <p:spTgt spid="2068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22" presetClass="entr" presetSubtype="8" fill="hold" nodeType="withEffect">
                                  <p:stCondLst>
                                    <p:cond delay="0"/>
                                  </p:stCondLst>
                                  <p:childTnLst>
                                    <p:set>
                                      <p:cBhvr>
                                        <p:cTn id="18" dur="1" fill="hold">
                                          <p:stCondLst>
                                            <p:cond delay="0"/>
                                          </p:stCondLst>
                                        </p:cTn>
                                        <p:tgtEl>
                                          <p:spTgt spid="196"/>
                                        </p:tgtEl>
                                        <p:attrNameLst>
                                          <p:attrName>style.visibility</p:attrName>
                                        </p:attrNameLst>
                                      </p:cBhvr>
                                      <p:to>
                                        <p:strVal val="visible"/>
                                      </p:to>
                                    </p:set>
                                    <p:animEffect transition="in" filter="wipe(left)">
                                      <p:cBhvr>
                                        <p:cTn id="19" dur="500"/>
                                        <p:tgtEl>
                                          <p:spTgt spid="19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2051"/>
                                        </p:tgtEl>
                                        <p:attrNameLst>
                                          <p:attrName>style.visibility</p:attrName>
                                        </p:attrNameLst>
                                      </p:cBhvr>
                                      <p:to>
                                        <p:strVal val="visible"/>
                                      </p:to>
                                    </p:set>
                                    <p:animEffect transition="in" filter="fade">
                                      <p:cBhvr>
                                        <p:cTn id="23" dur="500"/>
                                        <p:tgtEl>
                                          <p:spTgt spid="2051"/>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052"/>
                                        </p:tgtEl>
                                        <p:attrNameLst>
                                          <p:attrName>style.visibility</p:attrName>
                                        </p:attrNameLst>
                                      </p:cBhvr>
                                      <p:to>
                                        <p:strVal val="visible"/>
                                      </p:to>
                                    </p:set>
                                    <p:animEffect transition="in" filter="fade">
                                      <p:cBhvr>
                                        <p:cTn id="27" dur="500"/>
                                        <p:tgtEl>
                                          <p:spTgt spid="20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2053"/>
                                        </p:tgtEl>
                                        <p:attrNameLst>
                                          <p:attrName>style.visibility</p:attrName>
                                        </p:attrNameLst>
                                      </p:cBhvr>
                                      <p:to>
                                        <p:strVal val="visible"/>
                                      </p:to>
                                    </p:set>
                                    <p:animEffect transition="in" filter="wipe(left)">
                                      <p:cBhvr>
                                        <p:cTn id="36" dur="500"/>
                                        <p:tgtEl>
                                          <p:spTgt spid="205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055"/>
                                        </p:tgtEl>
                                        <p:attrNameLst>
                                          <p:attrName>style.visibility</p:attrName>
                                        </p:attrNameLst>
                                      </p:cBhvr>
                                      <p:to>
                                        <p:strVal val="visible"/>
                                      </p:to>
                                    </p:set>
                                    <p:animEffect transition="in" filter="fade">
                                      <p:cBhvr>
                                        <p:cTn id="54" dur="500"/>
                                        <p:tgtEl>
                                          <p:spTgt spid="205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06851">
                                            <p:txEl>
                                              <p:pRg st="0" end="0"/>
                                            </p:txEl>
                                          </p:spTgt>
                                        </p:tgtEl>
                                        <p:attrNameLst>
                                          <p:attrName>style.visibility</p:attrName>
                                        </p:attrNameLst>
                                      </p:cBhvr>
                                      <p:to>
                                        <p:strVal val="visible"/>
                                      </p:to>
                                    </p:set>
                                    <p:animEffect transition="in" filter="wipe(left)">
                                      <p:cBhvr>
                                        <p:cTn id="59" dur="500"/>
                                        <p:tgtEl>
                                          <p:spTgt spid="20685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06851">
                                            <p:txEl>
                                              <p:pRg st="2" end="2"/>
                                            </p:txEl>
                                          </p:spTgt>
                                        </p:tgtEl>
                                        <p:attrNameLst>
                                          <p:attrName>style.visibility</p:attrName>
                                        </p:attrNameLst>
                                      </p:cBhvr>
                                      <p:to>
                                        <p:strVal val="visible"/>
                                      </p:to>
                                    </p:set>
                                    <p:animEffect transition="in" filter="wipe(left)">
                                      <p:cBhvr>
                                        <p:cTn id="64" dur="500"/>
                                        <p:tgtEl>
                                          <p:spTgt spid="206851">
                                            <p:txEl>
                                              <p:pRg st="2" end="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04"/>
                                        </p:tgtEl>
                                        <p:attrNameLst>
                                          <p:attrName>style.visibility</p:attrName>
                                        </p:attrNameLst>
                                      </p:cBhvr>
                                      <p:to>
                                        <p:strVal val="visible"/>
                                      </p:to>
                                    </p:set>
                                    <p:animEffect transition="in" filter="fade">
                                      <p:cBhvr>
                                        <p:cTn id="69" dur="500"/>
                                        <p:tgtEl>
                                          <p:spTgt spid="204"/>
                                        </p:tgtEl>
                                      </p:cBhvr>
                                    </p:animEffect>
                                  </p:childTnLst>
                                </p:cTn>
                              </p:par>
                            </p:childTnLst>
                          </p:cTn>
                        </p:par>
                        <p:par>
                          <p:cTn id="70" fill="hold">
                            <p:stCondLst>
                              <p:cond delay="500"/>
                            </p:stCondLst>
                            <p:childTnLst>
                              <p:par>
                                <p:cTn id="71" presetID="1" presetClass="entr" presetSubtype="0" fill="hold" nodeType="afterEffect">
                                  <p:stCondLst>
                                    <p:cond delay="0"/>
                                  </p:stCondLst>
                                  <p:childTnLst>
                                    <p:set>
                                      <p:cBhvr>
                                        <p:cTn id="72" dur="1" fill="hold">
                                          <p:stCondLst>
                                            <p:cond delay="0"/>
                                          </p:stCondLst>
                                        </p:cTn>
                                        <p:tgtEl>
                                          <p:spTgt spid="205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2055"/>
                                        </p:tgtEl>
                                      </p:cBhvr>
                                    </p:animEffect>
                                    <p:set>
                                      <p:cBhvr>
                                        <p:cTn id="77" dur="1" fill="hold">
                                          <p:stCondLst>
                                            <p:cond delay="499"/>
                                          </p:stCondLst>
                                        </p:cTn>
                                        <p:tgtEl>
                                          <p:spTgt spid="2055"/>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056"/>
                                        </p:tgtEl>
                                        <p:attrNameLst>
                                          <p:attrName>style.visibility</p:attrName>
                                        </p:attrNameLst>
                                      </p:cBhvr>
                                      <p:to>
                                        <p:strVal val="visible"/>
                                      </p:to>
                                    </p:set>
                                    <p:animEffect transition="in" filter="wipe(left)">
                                      <p:cBhvr>
                                        <p:cTn id="82" dur="500"/>
                                        <p:tgtEl>
                                          <p:spTgt spid="2056"/>
                                        </p:tgtEl>
                                      </p:cBhvr>
                                    </p:animEffect>
                                  </p:childTnLst>
                                </p:cTn>
                              </p:par>
                              <p:par>
                                <p:cTn id="83" presetID="22" presetClass="entr" presetSubtype="4" fill="hold" nodeType="withEffect">
                                  <p:stCondLst>
                                    <p:cond delay="0"/>
                                  </p:stCondLst>
                                  <p:childTnLst>
                                    <p:set>
                                      <p:cBhvr>
                                        <p:cTn id="84" dur="1" fill="hold">
                                          <p:stCondLst>
                                            <p:cond delay="0"/>
                                          </p:stCondLst>
                                        </p:cTn>
                                        <p:tgtEl>
                                          <p:spTgt spid="206"/>
                                        </p:tgtEl>
                                        <p:attrNameLst>
                                          <p:attrName>style.visibility</p:attrName>
                                        </p:attrNameLst>
                                      </p:cBhvr>
                                      <p:to>
                                        <p:strVal val="visible"/>
                                      </p:to>
                                    </p:set>
                                    <p:animEffect transition="in" filter="wipe(down)">
                                      <p:cBhvr>
                                        <p:cTn id="85" dur="500"/>
                                        <p:tgtEl>
                                          <p:spTgt spid="206"/>
                                        </p:tgtEl>
                                      </p:cBhvr>
                                    </p:animEffect>
                                  </p:childTnLst>
                                </p:cTn>
                              </p:par>
                            </p:childTnLst>
                          </p:cTn>
                        </p:par>
                        <p:par>
                          <p:cTn id="86" fill="hold">
                            <p:stCondLst>
                              <p:cond delay="500"/>
                            </p:stCondLst>
                            <p:childTnLst>
                              <p:par>
                                <p:cTn id="87" presetID="10" presetClass="entr" presetSubtype="0" fill="hold" nodeType="afterEffect">
                                  <p:stCondLst>
                                    <p:cond delay="0"/>
                                  </p:stCondLst>
                                  <p:childTnLst>
                                    <p:set>
                                      <p:cBhvr>
                                        <p:cTn id="88" dur="1" fill="hold">
                                          <p:stCondLst>
                                            <p:cond delay="0"/>
                                          </p:stCondLst>
                                        </p:cTn>
                                        <p:tgtEl>
                                          <p:spTgt spid="2057"/>
                                        </p:tgtEl>
                                        <p:attrNameLst>
                                          <p:attrName>style.visibility</p:attrName>
                                        </p:attrNameLst>
                                      </p:cBhvr>
                                      <p:to>
                                        <p:strVal val="visible"/>
                                      </p:to>
                                    </p:set>
                                    <p:animEffect transition="in" filter="fade">
                                      <p:cBhvr>
                                        <p:cTn id="89"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2"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noFill/>
        </p:spPr>
        <p:txBody>
          <a:bodyPr/>
          <a:lstStyle/>
          <a:p>
            <a:r>
              <a:rPr lang="de-DE" dirty="0"/>
              <a:t>Tuning Abstract Models</a:t>
            </a:r>
            <a:br>
              <a:rPr lang="de-DE" dirty="0"/>
            </a:br>
            <a:r>
              <a:rPr lang="de-DE" dirty="0" err="1"/>
              <a:t>to</a:t>
            </a:r>
            <a:r>
              <a:rPr lang="de-DE" dirty="0"/>
              <a:t> Match </a:t>
            </a:r>
            <a:r>
              <a:rPr lang="de-DE" dirty="0" err="1"/>
              <a:t>Detailed</a:t>
            </a:r>
            <a:r>
              <a:rPr lang="de-DE" dirty="0"/>
              <a:t> </a:t>
            </a:r>
            <a:r>
              <a:rPr lang="de-DE" dirty="0" err="1"/>
              <a:t>Results</a:t>
            </a:r>
            <a:endParaRPr lang="de-DE" dirty="0" smtClean="0"/>
          </a:p>
        </p:txBody>
      </p:sp>
      <p:sp>
        <p:nvSpPr>
          <p:cNvPr id="185347" name="Rectangle 3"/>
          <p:cNvSpPr>
            <a:spLocks noGrp="1" noChangeArrowheads="1"/>
          </p:cNvSpPr>
          <p:nvPr>
            <p:ph idx="1"/>
          </p:nvPr>
        </p:nvSpPr>
        <p:spPr>
          <a:noFill/>
        </p:spPr>
        <p:txBody>
          <a:bodyPr/>
          <a:lstStyle/>
          <a:p>
            <a:r>
              <a:rPr lang="en-US" dirty="0" smtClean="0"/>
              <a:t>Steps to Estimate Parameters</a:t>
            </a:r>
          </a:p>
          <a:p>
            <a:pPr marL="855663" lvl="1" indent="-457200">
              <a:buClr>
                <a:schemeClr val="tx1"/>
              </a:buClr>
              <a:buFont typeface="+mj-lt"/>
              <a:buAutoNum type="arabicPeriod"/>
            </a:pPr>
            <a:r>
              <a:rPr lang="en-US" dirty="0" smtClean="0"/>
              <a:t>Import </a:t>
            </a:r>
            <a:r>
              <a:rPr lang="en-US" dirty="0"/>
              <a:t>measurement data and</a:t>
            </a:r>
            <a:br>
              <a:rPr lang="en-US" dirty="0"/>
            </a:br>
            <a:r>
              <a:rPr lang="en-US" dirty="0"/>
              <a:t>         select estimation data</a:t>
            </a:r>
          </a:p>
          <a:p>
            <a:pPr marL="855663" lvl="1" indent="-457200">
              <a:buClr>
                <a:schemeClr val="tx1"/>
              </a:buClr>
              <a:buFont typeface="+mj-lt"/>
              <a:buAutoNum type="arabicPeriod"/>
            </a:pPr>
            <a:endParaRPr lang="en-US" dirty="0"/>
          </a:p>
          <a:p>
            <a:pPr marL="855663" lvl="1" indent="-457200">
              <a:buClr>
                <a:schemeClr val="tx1"/>
              </a:buClr>
              <a:buFont typeface="+mj-lt"/>
              <a:buAutoNum type="arabicPeriod"/>
            </a:pPr>
            <a:r>
              <a:rPr lang="en-US" dirty="0" smtClean="0"/>
              <a:t>Identify </a:t>
            </a:r>
            <a:r>
              <a:rPr lang="en-US" dirty="0"/>
              <a:t>parameters </a:t>
            </a:r>
            <a:r>
              <a:rPr lang="en-US" dirty="0" smtClean="0"/>
              <a:t/>
            </a:r>
            <a:br>
              <a:rPr lang="en-US" dirty="0" smtClean="0"/>
            </a:br>
            <a:r>
              <a:rPr lang="en-US" dirty="0" smtClean="0"/>
              <a:t>and </a:t>
            </a:r>
            <a:r>
              <a:rPr lang="en-US" dirty="0"/>
              <a:t>their ranges</a:t>
            </a:r>
          </a:p>
          <a:p>
            <a:pPr marL="855663" lvl="1" indent="-457200">
              <a:buClr>
                <a:schemeClr val="tx1"/>
              </a:buClr>
              <a:buFont typeface="+mj-lt"/>
              <a:buAutoNum type="arabicPeriod"/>
            </a:pPr>
            <a:endParaRPr lang="en-US" dirty="0"/>
          </a:p>
          <a:p>
            <a:pPr marL="855663" lvl="1" indent="-457200">
              <a:buClr>
                <a:schemeClr val="tx1"/>
              </a:buClr>
              <a:buFont typeface="+mj-lt"/>
              <a:buAutoNum type="arabicPeriod"/>
            </a:pPr>
            <a:r>
              <a:rPr lang="en-US" dirty="0" smtClean="0"/>
              <a:t>Perform </a:t>
            </a:r>
            <a:r>
              <a:rPr lang="en-US" dirty="0"/>
              <a:t>parameter estimation</a:t>
            </a:r>
          </a:p>
          <a:p>
            <a:pPr marL="855663" lvl="1" indent="-457200">
              <a:buClr>
                <a:schemeClr val="tx1"/>
              </a:buClr>
              <a:buFont typeface="+mj-lt"/>
              <a:buAutoNum type="arabicPeriod"/>
            </a:pPr>
            <a:endParaRPr lang="en-US" dirty="0"/>
          </a:p>
          <a:p>
            <a:pPr marL="855663" lvl="1" indent="-457200">
              <a:buClr>
                <a:schemeClr val="tx1"/>
              </a:buClr>
              <a:buFont typeface="+mj-lt"/>
              <a:buAutoNum type="arabicPeriod"/>
            </a:pPr>
            <a:r>
              <a:rPr lang="en-US" dirty="0" smtClean="0"/>
              <a:t>Validate </a:t>
            </a:r>
            <a:r>
              <a:rPr lang="en-US" dirty="0"/>
              <a:t>estimation</a:t>
            </a:r>
            <a:endParaRPr lang="de-DE" dirty="0"/>
          </a:p>
        </p:txBody>
      </p:sp>
      <p:graphicFrame>
        <p:nvGraphicFramePr>
          <p:cNvPr id="7" name="Group 6"/>
          <p:cNvGraphicFramePr>
            <a:graphicFrameLocks/>
          </p:cNvGraphicFramePr>
          <p:nvPr>
            <p:extLst>
              <p:ext uri="{D42A27DB-BD31-4B8C-83A1-F6EECF244321}">
                <p14:modId xmlns:p14="http://schemas.microsoft.com/office/powerpoint/2010/main" val="2248515936"/>
              </p:ext>
            </p:extLst>
          </p:nvPr>
        </p:nvGraphicFramePr>
        <p:xfrm>
          <a:off x="5319584" y="3359646"/>
          <a:ext cx="3632300" cy="933450"/>
        </p:xfrm>
        <a:graphic>
          <a:graphicData uri="http://schemas.openxmlformats.org/drawingml/2006/table">
            <a:tbl>
              <a:tblPr/>
              <a:tblGrid>
                <a:gridCol w="846700"/>
                <a:gridCol w="1392800"/>
                <a:gridCol w="1392800"/>
              </a:tblGrid>
              <a:tr h="466725">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2"/>
                          </a:solidFill>
                          <a:effectLst/>
                          <a:latin typeface="Courier New" pitchFamily="49" charset="0"/>
                          <a:cs typeface="Courier New" pitchFamily="49" charset="0"/>
                        </a:rPr>
                        <a:t>slope</a:t>
                      </a:r>
                      <a:endParaRPr kumimoji="0" lang="de-DE" sz="1800" b="1" i="0" u="none" strike="noStrike" cap="none" normalizeH="0" baseline="-25000" dirty="0" smtClean="0">
                        <a:ln>
                          <a:noFill/>
                        </a:ln>
                        <a:solidFill>
                          <a:schemeClr val="tx2"/>
                        </a:solidFill>
                        <a:effectLst/>
                        <a:latin typeface="Courier New" pitchFamily="49" charset="0"/>
                        <a:cs typeface="Courier New" pitchFamily="49" charset="0"/>
                      </a:endParaRPr>
                    </a:p>
                  </a:txBody>
                  <a:tcPr marL="36000" marR="36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err="1" smtClean="0">
                          <a:ln>
                            <a:noFill/>
                          </a:ln>
                          <a:solidFill>
                            <a:schemeClr val="tx2"/>
                          </a:solidFill>
                          <a:effectLst/>
                          <a:latin typeface="Courier New" pitchFamily="49" charset="0"/>
                          <a:cs typeface="Courier New" pitchFamily="49" charset="0"/>
                        </a:rPr>
                        <a:t>step_down</a:t>
                      </a:r>
                      <a:endParaRPr kumimoji="0" lang="de-DE" sz="1800" b="1" i="0" u="none" strike="noStrike" cap="none" normalizeH="0" baseline="-25000" dirty="0" smtClean="0">
                        <a:ln>
                          <a:noFill/>
                        </a:ln>
                        <a:solidFill>
                          <a:schemeClr val="tx2"/>
                        </a:solidFill>
                        <a:effectLst/>
                        <a:latin typeface="Courier New" pitchFamily="49" charset="0"/>
                        <a:cs typeface="Courier New" pitchFamily="49"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err="1" smtClean="0">
                          <a:ln>
                            <a:noFill/>
                          </a:ln>
                          <a:solidFill>
                            <a:schemeClr val="tx2"/>
                          </a:solidFill>
                          <a:effectLst/>
                          <a:latin typeface="Courier New" pitchFamily="49" charset="0"/>
                          <a:cs typeface="Courier New" pitchFamily="49" charset="0"/>
                        </a:rPr>
                        <a:t>q_scaling</a:t>
                      </a:r>
                      <a:endParaRPr kumimoji="0" lang="de-DE" sz="1800" b="1" i="0" u="none" strike="noStrike" cap="none" normalizeH="0" baseline="-25000" dirty="0" smtClean="0">
                        <a:ln>
                          <a:noFill/>
                        </a:ln>
                        <a:solidFill>
                          <a:schemeClr val="tx2"/>
                        </a:solidFill>
                        <a:effectLst/>
                        <a:latin typeface="Courier New" pitchFamily="49" charset="0"/>
                        <a:cs typeface="Courier New" pitchFamily="49"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6725">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1"/>
                          </a:solidFill>
                          <a:effectLst/>
                          <a:latin typeface="Arial" charset="0"/>
                        </a:rPr>
                        <a:t>792</a:t>
                      </a:r>
                    </a:p>
                  </a:txBody>
                  <a:tcPr marL="36000" marR="36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1"/>
                          </a:solidFill>
                          <a:effectLst/>
                          <a:latin typeface="Arial" charset="0"/>
                        </a:rPr>
                        <a:t>250</a:t>
                      </a:r>
                      <a:endParaRPr kumimoji="0" lang="de-DE" sz="1800" b="1" i="0" u="none" strike="noStrike" cap="none" normalizeH="0" baseline="0" dirty="0" smtClean="0">
                        <a:ln>
                          <a:noFill/>
                        </a:ln>
                        <a:solidFill>
                          <a:schemeClr val="tx1"/>
                        </a:solidFill>
                        <a:effectLst/>
                        <a:latin typeface="Arial"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1"/>
                          </a:solidFill>
                          <a:effectLst/>
                          <a:latin typeface="Arial" charset="0"/>
                        </a:rPr>
                        <a:t>0.72</a:t>
                      </a:r>
                      <a:endParaRPr kumimoji="0" lang="de-DE" sz="1800" b="1" i="0" u="none" strike="noStrike" cap="none" normalizeH="0" baseline="0" dirty="0" smtClean="0">
                        <a:ln>
                          <a:noFill/>
                        </a:ln>
                        <a:solidFill>
                          <a:schemeClr val="tx1"/>
                        </a:solidFill>
                        <a:effectLst/>
                        <a:latin typeface="Arial"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2011" y="1052736"/>
            <a:ext cx="3426074" cy="208850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2012" y="4474973"/>
            <a:ext cx="3426818" cy="209166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6624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Effect transition="in" filter="wipe(left)">
                                      <p:cBhvr>
                                        <p:cTn id="7" dur="500"/>
                                        <p:tgtEl>
                                          <p:spTgt spid="185347">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5347">
                                            <p:txEl>
                                              <p:pRg st="1" end="1"/>
                                            </p:txEl>
                                          </p:spTgt>
                                        </p:tgtEl>
                                        <p:attrNameLst>
                                          <p:attrName>style.visibility</p:attrName>
                                        </p:attrNameLst>
                                      </p:cBhvr>
                                      <p:to>
                                        <p:strVal val="visible"/>
                                      </p:to>
                                    </p:set>
                                    <p:animEffect transition="in" filter="wipe(left)">
                                      <p:cBhvr>
                                        <p:cTn id="11" dur="500"/>
                                        <p:tgtEl>
                                          <p:spTgt spid="185347">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85347">
                                            <p:txEl>
                                              <p:pRg st="3" end="3"/>
                                            </p:txEl>
                                          </p:spTgt>
                                        </p:tgtEl>
                                        <p:attrNameLst>
                                          <p:attrName>style.visibility</p:attrName>
                                        </p:attrNameLst>
                                      </p:cBhvr>
                                      <p:to>
                                        <p:strVal val="visible"/>
                                      </p:to>
                                    </p:set>
                                    <p:animEffect transition="in" filter="wipe(left)">
                                      <p:cBhvr>
                                        <p:cTn id="20" dur="500"/>
                                        <p:tgtEl>
                                          <p:spTgt spid="185347">
                                            <p:txEl>
                                              <p:pRg st="3" end="3"/>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85347">
                                            <p:txEl>
                                              <p:pRg st="5" end="5"/>
                                            </p:txEl>
                                          </p:spTgt>
                                        </p:tgtEl>
                                        <p:attrNameLst>
                                          <p:attrName>style.visibility</p:attrName>
                                        </p:attrNameLst>
                                      </p:cBhvr>
                                      <p:to>
                                        <p:strVal val="visible"/>
                                      </p:to>
                                    </p:set>
                                    <p:animEffect transition="in" filter="wipe(left)">
                                      <p:cBhvr>
                                        <p:cTn id="29" dur="500"/>
                                        <p:tgtEl>
                                          <p:spTgt spid="185347">
                                            <p:txEl>
                                              <p:pRg st="5" end="5"/>
                                            </p:txEl>
                                          </p:spTgt>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85347">
                                            <p:txEl>
                                              <p:pRg st="7" end="7"/>
                                            </p:txEl>
                                          </p:spTgt>
                                        </p:tgtEl>
                                        <p:attrNameLst>
                                          <p:attrName>style.visibility</p:attrName>
                                        </p:attrNameLst>
                                      </p:cBhvr>
                                      <p:to>
                                        <p:strVal val="visible"/>
                                      </p:to>
                                    </p:set>
                                    <p:animEffect transition="in" filter="wipe(left)">
                                      <p:cBhvr>
                                        <p:cTn id="38" dur="500"/>
                                        <p:tgtEl>
                                          <p:spTgt spid="1853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Tuning </a:t>
            </a:r>
            <a:r>
              <a:rPr lang="en-US" dirty="0"/>
              <a:t>Abstract </a:t>
            </a:r>
            <a:r>
              <a:rPr lang="en-US" dirty="0" smtClean="0"/>
              <a:t>Model</a:t>
            </a:r>
            <a:r>
              <a:rPr lang="en-US" dirty="0"/>
              <a:t/>
            </a:r>
            <a:br>
              <a:rPr lang="en-US" dirty="0"/>
            </a:br>
            <a:endParaRPr lang="en-US" dirty="0"/>
          </a:p>
        </p:txBody>
      </p:sp>
      <p:sp>
        <p:nvSpPr>
          <p:cNvPr id="6" name="Textfeld 5"/>
          <p:cNvSpPr txBox="1"/>
          <p:nvPr/>
        </p:nvSpPr>
        <p:spPr>
          <a:xfrm>
            <a:off x="683046" y="1498294"/>
            <a:ext cx="3229282" cy="400110"/>
          </a:xfrm>
          <a:prstGeom prst="rect">
            <a:avLst/>
          </a:prstGeom>
          <a:solidFill>
            <a:schemeClr val="bg1"/>
          </a:solidFill>
          <a:ln>
            <a:solidFill>
              <a:srgbClr val="B2B2B2"/>
            </a:solidFill>
          </a:ln>
          <a:effectLst>
            <a:outerShdw blurRad="50800" dist="38100" dir="2700000" algn="tl" rotWithShape="0">
              <a:prstClr val="black">
                <a:alpha val="40000"/>
              </a:prstClr>
            </a:outerShdw>
          </a:effectLst>
        </p:spPr>
        <p:txBody>
          <a:bodyPr wrap="none" rtlCol="0">
            <a:spAutoFit/>
          </a:bodyPr>
          <a:lstStyle/>
          <a:p>
            <a:r>
              <a:rPr lang="en-US" sz="2000" dirty="0" smtClean="0">
                <a:latin typeface="Arial" pitchFamily="34" charset="0"/>
                <a:cs typeface="Arial" pitchFamily="34" charset="0"/>
              </a:rPr>
              <a:t>Video of Parameter Tuning</a:t>
            </a:r>
            <a:endParaRPr lang="en-US" sz="2000" dirty="0">
              <a:latin typeface="Arial" pitchFamily="34" charset="0"/>
              <a:cs typeface="Arial" pitchFamily="34" charset="0"/>
            </a:endParaRPr>
          </a:p>
        </p:txBody>
      </p:sp>
      <p:pic>
        <p:nvPicPr>
          <p:cNvPr id="4" name="Tune_Abstract_Model_v2.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53143" y="2016888"/>
            <a:ext cx="7594600" cy="4648200"/>
          </a:xfrm>
        </p:spPr>
      </p:pic>
    </p:spTree>
    <p:extLst>
      <p:ext uri="{BB962C8B-B14F-4D97-AF65-F5344CB8AC3E}">
        <p14:creationId xmlns:p14="http://schemas.microsoft.com/office/powerpoint/2010/main" val="73942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Distributing</a:t>
            </a:r>
            <a:r>
              <a:rPr lang="de-DE" dirty="0" smtClean="0"/>
              <a:t> </a:t>
            </a:r>
            <a:r>
              <a:rPr lang="de-DE" dirty="0" err="1" smtClean="0"/>
              <a:t>Simulations</a:t>
            </a:r>
            <a:r>
              <a:rPr lang="de-DE" dirty="0" smtClean="0"/>
              <a:t> </a:t>
            </a:r>
            <a:br>
              <a:rPr lang="de-DE" dirty="0" smtClean="0"/>
            </a:br>
            <a:r>
              <a:rPr lang="de-DE" dirty="0" err="1" smtClean="0"/>
              <a:t>with</a:t>
            </a:r>
            <a:r>
              <a:rPr lang="de-DE" dirty="0" smtClean="0"/>
              <a:t> Parallel Computing</a:t>
            </a:r>
            <a:endParaRPr lang="de-DE" dirty="0"/>
          </a:p>
        </p:txBody>
      </p:sp>
      <p:sp>
        <p:nvSpPr>
          <p:cNvPr id="3" name="Inhaltsplatzhalter 2"/>
          <p:cNvSpPr>
            <a:spLocks noGrp="1"/>
          </p:cNvSpPr>
          <p:nvPr>
            <p:ph idx="1"/>
          </p:nvPr>
        </p:nvSpPr>
        <p:spPr/>
        <p:txBody>
          <a:bodyPr/>
          <a:lstStyle/>
          <a:p>
            <a:r>
              <a:rPr lang="de-DE" dirty="0" err="1" smtClean="0"/>
              <a:t>Simulating</a:t>
            </a:r>
            <a:r>
              <a:rPr lang="de-DE" dirty="0" smtClean="0"/>
              <a:t> in parallel</a:t>
            </a:r>
          </a:p>
          <a:p>
            <a:pPr lvl="1"/>
            <a:r>
              <a:rPr lang="de-DE" dirty="0" err="1" smtClean="0"/>
              <a:t>Distribute</a:t>
            </a:r>
            <a:r>
              <a:rPr lang="de-DE" dirty="0" smtClean="0"/>
              <a:t> </a:t>
            </a:r>
            <a:r>
              <a:rPr lang="de-DE" dirty="0" err="1" smtClean="0"/>
              <a:t>simulations</a:t>
            </a:r>
            <a:r>
              <a:rPr lang="de-DE" dirty="0" smtClean="0"/>
              <a:t> </a:t>
            </a:r>
            <a:r>
              <a:rPr lang="de-DE" dirty="0" err="1" smtClean="0"/>
              <a:t>to</a:t>
            </a:r>
            <a:r>
              <a:rPr lang="de-DE" dirty="0" smtClean="0"/>
              <a:t> </a:t>
            </a:r>
            <a:br>
              <a:rPr lang="de-DE" dirty="0" smtClean="0"/>
            </a:br>
            <a:r>
              <a:rPr lang="de-DE" dirty="0" smtClean="0"/>
              <a:t>multiple </a:t>
            </a:r>
            <a:r>
              <a:rPr lang="de-DE" dirty="0" err="1" smtClean="0"/>
              <a:t>cores</a:t>
            </a:r>
            <a:r>
              <a:rPr lang="de-DE" dirty="0" smtClean="0"/>
              <a:t>/</a:t>
            </a:r>
            <a:r>
              <a:rPr lang="de-DE" dirty="0" err="1" smtClean="0"/>
              <a:t>processors</a:t>
            </a:r>
            <a:endParaRPr lang="de-DE" dirty="0" smtClean="0"/>
          </a:p>
          <a:p>
            <a:pPr lvl="1"/>
            <a:r>
              <a:rPr lang="de-DE" dirty="0" err="1" smtClean="0"/>
              <a:t>Dramatic</a:t>
            </a:r>
            <a:r>
              <a:rPr lang="de-DE" dirty="0" smtClean="0"/>
              <a:t> </a:t>
            </a:r>
            <a:r>
              <a:rPr lang="de-DE" dirty="0" err="1" smtClean="0"/>
              <a:t>speedup</a:t>
            </a:r>
            <a:r>
              <a:rPr lang="de-DE" dirty="0" smtClean="0"/>
              <a:t> </a:t>
            </a:r>
            <a:r>
              <a:rPr lang="de-DE" dirty="0" err="1" smtClean="0"/>
              <a:t>for</a:t>
            </a:r>
            <a:r>
              <a:rPr lang="de-DE" dirty="0" smtClean="0"/>
              <a:t> </a:t>
            </a:r>
            <a:r>
              <a:rPr lang="de-DE" dirty="0" err="1" smtClean="0"/>
              <a:t>sets</a:t>
            </a:r>
            <a:r>
              <a:rPr lang="de-DE" dirty="0"/>
              <a:t/>
            </a:r>
            <a:br>
              <a:rPr lang="de-DE" dirty="0"/>
            </a:br>
            <a:r>
              <a:rPr lang="de-DE" dirty="0" err="1" smtClean="0"/>
              <a:t>of</a:t>
            </a:r>
            <a:r>
              <a:rPr lang="de-DE" dirty="0" smtClean="0"/>
              <a:t> </a:t>
            </a:r>
            <a:r>
              <a:rPr lang="de-DE" dirty="0" err="1" smtClean="0"/>
              <a:t>simulations</a:t>
            </a:r>
            <a:r>
              <a:rPr lang="de-DE" dirty="0" smtClean="0"/>
              <a:t> (</a:t>
            </a:r>
            <a:r>
              <a:rPr lang="de-DE" dirty="0" err="1" smtClean="0"/>
              <a:t>parameter</a:t>
            </a:r>
            <a:r>
              <a:rPr lang="de-DE" dirty="0" smtClean="0"/>
              <a:t> </a:t>
            </a:r>
            <a:br>
              <a:rPr lang="de-DE" dirty="0" smtClean="0"/>
            </a:br>
            <a:r>
              <a:rPr lang="de-DE" dirty="0" err="1" smtClean="0"/>
              <a:t>sweeps</a:t>
            </a:r>
            <a:r>
              <a:rPr lang="de-DE" dirty="0" smtClean="0"/>
              <a:t>, </a:t>
            </a:r>
            <a:r>
              <a:rPr lang="de-DE" dirty="0" err="1" smtClean="0"/>
              <a:t>flight</a:t>
            </a:r>
            <a:r>
              <a:rPr lang="de-DE" dirty="0" smtClean="0"/>
              <a:t> </a:t>
            </a:r>
            <a:r>
              <a:rPr lang="de-DE" dirty="0" err="1" smtClean="0"/>
              <a:t>cycles</a:t>
            </a:r>
            <a:r>
              <a:rPr lang="de-DE" dirty="0" smtClean="0"/>
              <a:t/>
            </a:r>
            <a:br>
              <a:rPr lang="de-DE" dirty="0" smtClean="0"/>
            </a:br>
            <a:r>
              <a:rPr lang="de-DE" dirty="0" err="1" smtClean="0"/>
              <a:t>optimizations</a:t>
            </a:r>
            <a:r>
              <a:rPr lang="de-DE" dirty="0" smtClean="0"/>
              <a:t>, </a:t>
            </a:r>
            <a:r>
              <a:rPr lang="de-DE" dirty="0" err="1" smtClean="0"/>
              <a:t>and</a:t>
            </a:r>
            <a:r>
              <a:rPr lang="de-DE" dirty="0" smtClean="0"/>
              <a:t> </a:t>
            </a:r>
            <a:r>
              <a:rPr lang="de-DE" dirty="0" err="1" smtClean="0"/>
              <a:t>more</a:t>
            </a:r>
            <a:r>
              <a:rPr lang="de-DE" dirty="0" smtClean="0"/>
              <a:t>)</a:t>
            </a:r>
          </a:p>
          <a:p>
            <a:pPr lvl="2"/>
            <a:endParaRPr lang="de-DE" dirty="0" smtClean="0"/>
          </a:p>
          <a:p>
            <a:endParaRPr lang="de-DE" dirty="0"/>
          </a:p>
        </p:txBody>
      </p:sp>
      <p:sp>
        <p:nvSpPr>
          <p:cNvPr id="23" name="Textfeld 22"/>
          <p:cNvSpPr txBox="1"/>
          <p:nvPr/>
        </p:nvSpPr>
        <p:spPr>
          <a:xfrm rot="5400000">
            <a:off x="6517436" y="4464691"/>
            <a:ext cx="300572" cy="369332"/>
          </a:xfrm>
          <a:prstGeom prst="rect">
            <a:avLst/>
          </a:prstGeom>
          <a:noFill/>
        </p:spPr>
        <p:txBody>
          <a:bodyPr wrap="square" rtlCol="0">
            <a:spAutoFit/>
          </a:bodyPr>
          <a:lstStyle/>
          <a:p>
            <a:r>
              <a:rPr lang="de-DE" b="1" dirty="0" smtClean="0">
                <a:latin typeface="Arial" pitchFamily="34" charset="0"/>
                <a:cs typeface="Arial" pitchFamily="34" charset="0"/>
              </a:rPr>
              <a:t>…</a:t>
            </a:r>
            <a:endParaRPr lang="de-DE" b="1" dirty="0">
              <a:latin typeface="Arial" pitchFamily="34" charset="0"/>
              <a:cs typeface="Arial" pitchFamily="34" charset="0"/>
            </a:endParaRPr>
          </a:p>
        </p:txBody>
      </p:sp>
      <p:grpSp>
        <p:nvGrpSpPr>
          <p:cNvPr id="4" name="Gruppieren 69"/>
          <p:cNvGrpSpPr/>
          <p:nvPr/>
        </p:nvGrpSpPr>
        <p:grpSpPr>
          <a:xfrm>
            <a:off x="4171697" y="3330031"/>
            <a:ext cx="1604609" cy="2169594"/>
            <a:chOff x="4171697" y="3939631"/>
            <a:chExt cx="1604609" cy="2169594"/>
          </a:xfrm>
        </p:grpSpPr>
        <p:grpSp>
          <p:nvGrpSpPr>
            <p:cNvPr id="5" name="Gruppieren 74"/>
            <p:cNvGrpSpPr/>
            <p:nvPr/>
          </p:nvGrpSpPr>
          <p:grpSpPr>
            <a:xfrm>
              <a:off x="4171697" y="3939631"/>
              <a:ext cx="1604609" cy="2169594"/>
              <a:chOff x="3962400" y="2329730"/>
              <a:chExt cx="1604609" cy="2169594"/>
            </a:xfrm>
          </p:grpSpPr>
          <p:sp>
            <p:nvSpPr>
              <p:cNvPr id="25" name="Abgerundetes Rechteck 24"/>
              <p:cNvSpPr/>
              <p:nvPr/>
            </p:nvSpPr>
            <p:spPr>
              <a:xfrm>
                <a:off x="3962400" y="2446885"/>
                <a:ext cx="1604609" cy="2052439"/>
              </a:xfrm>
              <a:prstGeom prst="roundRect">
                <a:avLst>
                  <a:gd name="adj" fmla="val 11115"/>
                </a:avLst>
              </a:prstGeom>
              <a:solidFill>
                <a:schemeClr val="bg1"/>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Arial" pitchFamily="34" charset="0"/>
                  <a:cs typeface="Arial" pitchFamily="34" charset="0"/>
                </a:endParaRPr>
              </a:p>
            </p:txBody>
          </p:sp>
          <p:sp>
            <p:nvSpPr>
              <p:cNvPr id="26" name="Textfeld 25"/>
              <p:cNvSpPr txBox="1"/>
              <p:nvPr/>
            </p:nvSpPr>
            <p:spPr>
              <a:xfrm>
                <a:off x="3999724" y="2329730"/>
                <a:ext cx="1523999" cy="307777"/>
              </a:xfrm>
              <a:prstGeom prst="rect">
                <a:avLst/>
              </a:prstGeom>
              <a:solidFill>
                <a:schemeClr val="bg1"/>
              </a:solidFill>
            </p:spPr>
            <p:txBody>
              <a:bodyPr wrap="square" lIns="45720" rIns="45720" rtlCol="0">
                <a:spAutoFit/>
              </a:bodyPr>
              <a:lstStyle/>
              <a:p>
                <a:pPr algn="ctr"/>
                <a:r>
                  <a:rPr lang="de-DE" sz="1400" dirty="0" smtClean="0">
                    <a:solidFill>
                      <a:srgbClr val="385D8A"/>
                    </a:solidFill>
                    <a:latin typeface="Arial" pitchFamily="34" charset="0"/>
                    <a:cs typeface="Arial" pitchFamily="34" charset="0"/>
                  </a:rPr>
                  <a:t>Computer Cluster</a:t>
                </a:r>
                <a:endParaRPr lang="de-DE" sz="1400" dirty="0">
                  <a:solidFill>
                    <a:srgbClr val="385D8A"/>
                  </a:solidFill>
                  <a:latin typeface="Arial" pitchFamily="34" charset="0"/>
                  <a:cs typeface="Arial" pitchFamily="34" charset="0"/>
                </a:endParaRPr>
              </a:p>
            </p:txBody>
          </p:sp>
        </p:grpSp>
        <p:grpSp>
          <p:nvGrpSpPr>
            <p:cNvPr id="6" name="Gruppieren 73"/>
            <p:cNvGrpSpPr/>
            <p:nvPr/>
          </p:nvGrpSpPr>
          <p:grpSpPr>
            <a:xfrm>
              <a:off x="4380994" y="4278166"/>
              <a:ext cx="1186015" cy="1621761"/>
              <a:chOff x="4171697" y="2668265"/>
              <a:chExt cx="1186015" cy="1621761"/>
            </a:xfrm>
          </p:grpSpPr>
          <p:sp>
            <p:nvSpPr>
              <p:cNvPr id="28" name="Rechteck 27"/>
              <p:cNvSpPr/>
              <p:nvPr/>
            </p:nvSpPr>
            <p:spPr>
              <a:xfrm>
                <a:off x="4171697" y="2668265"/>
                <a:ext cx="1186015" cy="1621761"/>
              </a:xfrm>
              <a:prstGeom prst="rect">
                <a:avLst/>
              </a:prstGeom>
              <a:solidFill>
                <a:schemeClr val="bg1">
                  <a:lumMod val="65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itchFamily="34" charset="0"/>
                  <a:cs typeface="Arial" pitchFamily="34" charset="0"/>
                </a:endParaRPr>
              </a:p>
            </p:txBody>
          </p:sp>
          <p:sp>
            <p:nvSpPr>
              <p:cNvPr id="29" name="Abgerundetes Rechteck 28"/>
              <p:cNvSpPr/>
              <p:nvPr/>
            </p:nvSpPr>
            <p:spPr>
              <a:xfrm>
                <a:off x="4313638" y="2807796"/>
                <a:ext cx="904543" cy="1342699"/>
              </a:xfrm>
              <a:prstGeom prst="roundRect">
                <a:avLst/>
              </a:prstGeom>
              <a:solidFill>
                <a:schemeClr val="bg1"/>
              </a:solidFill>
              <a:ln>
                <a:solidFill>
                  <a:srgbClr val="395E8B"/>
                </a:solidFill>
              </a:ln>
            </p:spPr>
            <p:style>
              <a:lnRef idx="2">
                <a:schemeClr val="accent1">
                  <a:shade val="50000"/>
                </a:schemeClr>
              </a:lnRef>
              <a:fillRef idx="1">
                <a:schemeClr val="accent1"/>
              </a:fillRef>
              <a:effectRef idx="0">
                <a:schemeClr val="accent1"/>
              </a:effectRef>
              <a:fontRef idx="minor">
                <a:schemeClr val="lt1"/>
              </a:fontRef>
            </p:style>
            <p:txBody>
              <a:bodyPr lIns="0" tIns="9144" rIns="0" rtlCol="0" anchor="t" anchorCtr="0"/>
              <a:lstStyle/>
              <a:p>
                <a:pPr algn="ctr"/>
                <a:r>
                  <a:rPr lang="de-DE" sz="1400" dirty="0" err="1" smtClean="0">
                    <a:solidFill>
                      <a:schemeClr val="tx1"/>
                    </a:solidFill>
                    <a:latin typeface="Arial" pitchFamily="34" charset="0"/>
                    <a:cs typeface="Arial" pitchFamily="34" charset="0"/>
                  </a:rPr>
                  <a:t>Workers</a:t>
                </a:r>
                <a:endParaRPr lang="de-DE" dirty="0">
                  <a:solidFill>
                    <a:schemeClr val="tx1"/>
                  </a:solidFill>
                  <a:latin typeface="Arial" pitchFamily="34" charset="0"/>
                  <a:cs typeface="Arial" pitchFamily="34" charset="0"/>
                </a:endParaRPr>
              </a:p>
            </p:txBody>
          </p:sp>
          <p:sp>
            <p:nvSpPr>
              <p:cNvPr id="30" name="Abgerundetes Rechteck 29"/>
              <p:cNvSpPr/>
              <p:nvPr/>
            </p:nvSpPr>
            <p:spPr>
              <a:xfrm>
                <a:off x="4380267" y="3071494"/>
                <a:ext cx="349555" cy="346762"/>
              </a:xfrm>
              <a:prstGeom prst="roundRect">
                <a:avLst/>
              </a:prstGeom>
              <a:solidFill>
                <a:schemeClr val="bg1"/>
              </a:solidFill>
              <a:ln w="12700">
                <a:solidFill>
                  <a:srgbClr val="395E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Arial" pitchFamily="34" charset="0"/>
                  <a:cs typeface="Arial" pitchFamily="34" charset="0"/>
                </a:endParaRPr>
              </a:p>
            </p:txBody>
          </p:sp>
          <p:pic>
            <p:nvPicPr>
              <p:cNvPr id="31" name="Picture 11" descr="Colo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395357" y="3095258"/>
                <a:ext cx="318623" cy="286402"/>
              </a:xfrm>
              <a:prstGeom prst="rect">
                <a:avLst/>
              </a:prstGeom>
              <a:noFill/>
            </p:spPr>
          </p:pic>
          <p:sp>
            <p:nvSpPr>
              <p:cNvPr id="32" name="Abgerundetes Rechteck 31"/>
              <p:cNvSpPr/>
              <p:nvPr/>
            </p:nvSpPr>
            <p:spPr>
              <a:xfrm>
                <a:off x="4798860" y="3071494"/>
                <a:ext cx="349555" cy="346762"/>
              </a:xfrm>
              <a:prstGeom prst="roundRect">
                <a:avLst/>
              </a:prstGeom>
              <a:solidFill>
                <a:schemeClr val="bg1"/>
              </a:solidFill>
              <a:ln w="12700">
                <a:solidFill>
                  <a:srgbClr val="395E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Arial" pitchFamily="34" charset="0"/>
                  <a:cs typeface="Arial" pitchFamily="34" charset="0"/>
                </a:endParaRPr>
              </a:p>
            </p:txBody>
          </p:sp>
          <p:pic>
            <p:nvPicPr>
              <p:cNvPr id="33" name="Picture 11" descr="Colo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813951" y="3095258"/>
                <a:ext cx="318623" cy="286402"/>
              </a:xfrm>
              <a:prstGeom prst="rect">
                <a:avLst/>
              </a:prstGeom>
              <a:noFill/>
            </p:spPr>
          </p:pic>
          <p:sp>
            <p:nvSpPr>
              <p:cNvPr id="34" name="Abgerundetes Rechteck 33"/>
              <p:cNvSpPr/>
              <p:nvPr/>
            </p:nvSpPr>
            <p:spPr>
              <a:xfrm>
                <a:off x="4380267" y="3488022"/>
                <a:ext cx="349555" cy="346762"/>
              </a:xfrm>
              <a:prstGeom prst="roundRect">
                <a:avLst/>
              </a:prstGeom>
              <a:solidFill>
                <a:schemeClr val="bg1"/>
              </a:solidFill>
              <a:ln w="12700">
                <a:solidFill>
                  <a:srgbClr val="395E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Arial" pitchFamily="34" charset="0"/>
                  <a:cs typeface="Arial" pitchFamily="34" charset="0"/>
                </a:endParaRPr>
              </a:p>
            </p:txBody>
          </p:sp>
          <p:pic>
            <p:nvPicPr>
              <p:cNvPr id="35" name="Picture 11" descr="Colo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395357" y="3511785"/>
                <a:ext cx="318623" cy="286402"/>
              </a:xfrm>
              <a:prstGeom prst="rect">
                <a:avLst/>
              </a:prstGeom>
              <a:noFill/>
            </p:spPr>
          </p:pic>
          <p:sp>
            <p:nvSpPr>
              <p:cNvPr id="36" name="Abgerundetes Rechteck 35"/>
              <p:cNvSpPr/>
              <p:nvPr/>
            </p:nvSpPr>
            <p:spPr>
              <a:xfrm>
                <a:off x="4798860" y="3488022"/>
                <a:ext cx="349555" cy="346762"/>
              </a:xfrm>
              <a:prstGeom prst="roundRect">
                <a:avLst/>
              </a:prstGeom>
              <a:solidFill>
                <a:schemeClr val="bg1"/>
              </a:solidFill>
              <a:ln w="12700">
                <a:solidFill>
                  <a:srgbClr val="395E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Arial" pitchFamily="34" charset="0"/>
                  <a:cs typeface="Arial" pitchFamily="34" charset="0"/>
                </a:endParaRPr>
              </a:p>
            </p:txBody>
          </p:sp>
          <p:pic>
            <p:nvPicPr>
              <p:cNvPr id="37" name="Picture 11" descr="Colo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813951" y="3511785"/>
                <a:ext cx="318623" cy="286402"/>
              </a:xfrm>
              <a:prstGeom prst="rect">
                <a:avLst/>
              </a:prstGeom>
              <a:noFill/>
            </p:spPr>
          </p:pic>
          <p:sp>
            <p:nvSpPr>
              <p:cNvPr id="38" name="Textfeld 37"/>
              <p:cNvSpPr txBox="1"/>
              <p:nvPr/>
            </p:nvSpPr>
            <p:spPr>
              <a:xfrm rot="5400000">
                <a:off x="4464518" y="3755813"/>
                <a:ext cx="300572" cy="369332"/>
              </a:xfrm>
              <a:prstGeom prst="rect">
                <a:avLst/>
              </a:prstGeom>
              <a:noFill/>
            </p:spPr>
            <p:txBody>
              <a:bodyPr wrap="square" rtlCol="0">
                <a:spAutoFit/>
              </a:bodyPr>
              <a:lstStyle/>
              <a:p>
                <a:r>
                  <a:rPr lang="de-DE" b="1" dirty="0" smtClean="0">
                    <a:latin typeface="Arial" pitchFamily="34" charset="0"/>
                    <a:cs typeface="Arial" pitchFamily="34" charset="0"/>
                  </a:rPr>
                  <a:t>…</a:t>
                </a:r>
                <a:endParaRPr lang="de-DE" b="1" dirty="0">
                  <a:latin typeface="Arial" pitchFamily="34" charset="0"/>
                  <a:cs typeface="Arial" pitchFamily="34" charset="0"/>
                </a:endParaRPr>
              </a:p>
            </p:txBody>
          </p:sp>
          <p:sp>
            <p:nvSpPr>
              <p:cNvPr id="39" name="Textfeld 38"/>
              <p:cNvSpPr txBox="1"/>
              <p:nvPr/>
            </p:nvSpPr>
            <p:spPr>
              <a:xfrm rot="5400000">
                <a:off x="4877999" y="3755813"/>
                <a:ext cx="300572" cy="369332"/>
              </a:xfrm>
              <a:prstGeom prst="rect">
                <a:avLst/>
              </a:prstGeom>
              <a:noFill/>
            </p:spPr>
            <p:txBody>
              <a:bodyPr wrap="square" rtlCol="0">
                <a:spAutoFit/>
              </a:bodyPr>
              <a:lstStyle/>
              <a:p>
                <a:r>
                  <a:rPr lang="de-DE" b="1" dirty="0" smtClean="0">
                    <a:latin typeface="Arial" pitchFamily="34" charset="0"/>
                    <a:cs typeface="Arial" pitchFamily="34" charset="0"/>
                  </a:rPr>
                  <a:t>…</a:t>
                </a:r>
                <a:endParaRPr lang="de-DE" b="1" dirty="0">
                  <a:latin typeface="Arial" pitchFamily="34" charset="0"/>
                  <a:cs typeface="Arial" pitchFamily="34" charset="0"/>
                </a:endParaRPr>
              </a:p>
            </p:txBody>
          </p:sp>
        </p:grpSp>
      </p:grpSp>
      <p:sp>
        <p:nvSpPr>
          <p:cNvPr id="40" name="Text Box 29"/>
          <p:cNvSpPr txBox="1">
            <a:spLocks noChangeArrowheads="1"/>
          </p:cNvSpPr>
          <p:nvPr/>
        </p:nvSpPr>
        <p:spPr bwMode="auto">
          <a:xfrm>
            <a:off x="5046520" y="5528322"/>
            <a:ext cx="3441969" cy="646331"/>
          </a:xfrm>
          <a:prstGeom prst="rect">
            <a:avLst/>
          </a:prstGeom>
          <a:noFill/>
          <a:ln w="9525">
            <a:noFill/>
            <a:miter lim="800000"/>
            <a:headEnd/>
            <a:tailEnd/>
          </a:ln>
          <a:effectLst/>
        </p:spPr>
        <p:txBody>
          <a:bodyPr wrap="none">
            <a:spAutoFit/>
          </a:bodyPr>
          <a:lstStyle/>
          <a:p>
            <a:pPr algn="ctr"/>
            <a:r>
              <a:rPr lang="en-US" dirty="0" smtClean="0">
                <a:solidFill>
                  <a:srgbClr val="1F497D"/>
                </a:solidFill>
                <a:latin typeface="Arial" pitchFamily="34" charset="0"/>
                <a:cs typeface="Arial" pitchFamily="34" charset="0"/>
              </a:rPr>
              <a:t>Running simulations in parallel</a:t>
            </a:r>
            <a:br>
              <a:rPr lang="en-US" dirty="0" smtClean="0">
                <a:solidFill>
                  <a:srgbClr val="1F497D"/>
                </a:solidFill>
                <a:latin typeface="Arial" pitchFamily="34" charset="0"/>
                <a:cs typeface="Arial" pitchFamily="34" charset="0"/>
              </a:rPr>
            </a:br>
            <a:r>
              <a:rPr lang="en-US" dirty="0" smtClean="0">
                <a:solidFill>
                  <a:srgbClr val="1F497D"/>
                </a:solidFill>
                <a:latin typeface="Arial" pitchFamily="34" charset="0"/>
                <a:cs typeface="Arial" pitchFamily="34" charset="0"/>
              </a:rPr>
              <a:t>speeds up your testing process.</a:t>
            </a:r>
            <a:endParaRPr lang="de-DE" dirty="0">
              <a:solidFill>
                <a:srgbClr val="1F497D"/>
              </a:solidFill>
              <a:latin typeface="Arial" pitchFamily="34" charset="0"/>
              <a:cs typeface="Arial" pitchFamily="34" charset="0"/>
            </a:endParaRPr>
          </a:p>
        </p:txBody>
      </p:sp>
      <p:grpSp>
        <p:nvGrpSpPr>
          <p:cNvPr id="7" name="Gruppieren 65"/>
          <p:cNvGrpSpPr/>
          <p:nvPr/>
        </p:nvGrpSpPr>
        <p:grpSpPr>
          <a:xfrm>
            <a:off x="7450680" y="3330031"/>
            <a:ext cx="1604609" cy="2169594"/>
            <a:chOff x="7450680" y="3939631"/>
            <a:chExt cx="1604609" cy="2169594"/>
          </a:xfrm>
        </p:grpSpPr>
        <p:grpSp>
          <p:nvGrpSpPr>
            <p:cNvPr id="8" name="Gruppieren 72"/>
            <p:cNvGrpSpPr/>
            <p:nvPr/>
          </p:nvGrpSpPr>
          <p:grpSpPr>
            <a:xfrm>
              <a:off x="7450680" y="3939631"/>
              <a:ext cx="1604609" cy="2169594"/>
              <a:chOff x="7241383" y="2329730"/>
              <a:chExt cx="1604609" cy="2169594"/>
            </a:xfrm>
          </p:grpSpPr>
          <p:sp>
            <p:nvSpPr>
              <p:cNvPr id="42" name="Abgerundetes Rechteck 41"/>
              <p:cNvSpPr/>
              <p:nvPr/>
            </p:nvSpPr>
            <p:spPr>
              <a:xfrm>
                <a:off x="7241383" y="2446885"/>
                <a:ext cx="1604609" cy="2052439"/>
              </a:xfrm>
              <a:prstGeom prst="roundRect">
                <a:avLst>
                  <a:gd name="adj" fmla="val 11115"/>
                </a:avLst>
              </a:prstGeom>
              <a:solidFill>
                <a:schemeClr val="bg1"/>
              </a:solidFill>
              <a:ln>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Arial" pitchFamily="34" charset="0"/>
                  <a:cs typeface="Arial" pitchFamily="34" charset="0"/>
                </a:endParaRPr>
              </a:p>
            </p:txBody>
          </p:sp>
          <p:sp>
            <p:nvSpPr>
              <p:cNvPr id="43" name="Textfeld 42"/>
              <p:cNvSpPr txBox="1"/>
              <p:nvPr/>
            </p:nvSpPr>
            <p:spPr>
              <a:xfrm>
                <a:off x="7333862" y="2329730"/>
                <a:ext cx="1397177" cy="307777"/>
              </a:xfrm>
              <a:prstGeom prst="rect">
                <a:avLst/>
              </a:prstGeom>
              <a:solidFill>
                <a:schemeClr val="bg1"/>
              </a:solidFill>
            </p:spPr>
            <p:txBody>
              <a:bodyPr wrap="none" lIns="45720" rIns="45720" rtlCol="0">
                <a:spAutoFit/>
              </a:bodyPr>
              <a:lstStyle/>
              <a:p>
                <a:pPr algn="ctr"/>
                <a:r>
                  <a:rPr lang="de-DE" sz="1400" dirty="0" smtClean="0">
                    <a:solidFill>
                      <a:srgbClr val="385D8A"/>
                    </a:solidFill>
                    <a:latin typeface="Arial" pitchFamily="34" charset="0"/>
                    <a:cs typeface="Arial" pitchFamily="34" charset="0"/>
                  </a:rPr>
                  <a:t>Desktop System</a:t>
                </a:r>
                <a:endParaRPr lang="de-DE" sz="1400" dirty="0">
                  <a:solidFill>
                    <a:srgbClr val="385D8A"/>
                  </a:solidFill>
                  <a:latin typeface="Arial" pitchFamily="34" charset="0"/>
                  <a:cs typeface="Arial" pitchFamily="34" charset="0"/>
                </a:endParaRPr>
              </a:p>
            </p:txBody>
          </p:sp>
        </p:grpSp>
        <p:grpSp>
          <p:nvGrpSpPr>
            <p:cNvPr id="9" name="Gruppieren 71"/>
            <p:cNvGrpSpPr/>
            <p:nvPr/>
          </p:nvGrpSpPr>
          <p:grpSpPr>
            <a:xfrm>
              <a:off x="7659977" y="4278166"/>
              <a:ext cx="1186015" cy="1621761"/>
              <a:chOff x="7450680" y="2668265"/>
              <a:chExt cx="1186015" cy="1621761"/>
            </a:xfrm>
          </p:grpSpPr>
          <p:sp>
            <p:nvSpPr>
              <p:cNvPr id="45" name="Rechteck 44"/>
              <p:cNvSpPr/>
              <p:nvPr/>
            </p:nvSpPr>
            <p:spPr>
              <a:xfrm>
                <a:off x="7450680" y="2668265"/>
                <a:ext cx="1186015" cy="1621761"/>
              </a:xfrm>
              <a:prstGeom prst="rect">
                <a:avLst/>
              </a:prstGeom>
              <a:solidFill>
                <a:schemeClr val="bg1">
                  <a:lumMod val="65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itchFamily="34" charset="0"/>
                  <a:cs typeface="Arial" pitchFamily="34" charset="0"/>
                </a:endParaRPr>
              </a:p>
            </p:txBody>
          </p:sp>
          <p:sp>
            <p:nvSpPr>
              <p:cNvPr id="46" name="Abgerundetes Rechteck 45"/>
              <p:cNvSpPr/>
              <p:nvPr/>
            </p:nvSpPr>
            <p:spPr>
              <a:xfrm>
                <a:off x="7592621" y="2807796"/>
                <a:ext cx="904543" cy="1342699"/>
              </a:xfrm>
              <a:prstGeom prst="roundRect">
                <a:avLst/>
              </a:prstGeom>
              <a:solidFill>
                <a:schemeClr val="bg1"/>
              </a:solidFill>
              <a:ln w="28575">
                <a:solidFill>
                  <a:srgbClr val="395E8B"/>
                </a:solidFill>
              </a:ln>
            </p:spPr>
            <p:style>
              <a:lnRef idx="2">
                <a:schemeClr val="accent1">
                  <a:shade val="50000"/>
                </a:schemeClr>
              </a:lnRef>
              <a:fillRef idx="1">
                <a:schemeClr val="accent1"/>
              </a:fillRef>
              <a:effectRef idx="0">
                <a:schemeClr val="accent1"/>
              </a:effectRef>
              <a:fontRef idx="minor">
                <a:schemeClr val="lt1"/>
              </a:fontRef>
            </p:style>
            <p:txBody>
              <a:bodyPr lIns="0" tIns="9144" rIns="0" rtlCol="0" anchor="t" anchorCtr="0"/>
              <a:lstStyle/>
              <a:p>
                <a:pPr algn="ctr"/>
                <a:r>
                  <a:rPr lang="de-DE" sz="1400" dirty="0" err="1" smtClean="0">
                    <a:solidFill>
                      <a:schemeClr val="tx1"/>
                    </a:solidFill>
                    <a:latin typeface="Arial" pitchFamily="34" charset="0"/>
                    <a:cs typeface="Arial" pitchFamily="34" charset="0"/>
                  </a:rPr>
                  <a:t>Workers</a:t>
                </a:r>
                <a:endParaRPr lang="de-DE" dirty="0">
                  <a:solidFill>
                    <a:schemeClr val="tx1"/>
                  </a:solidFill>
                  <a:latin typeface="Arial" pitchFamily="34" charset="0"/>
                  <a:cs typeface="Arial" pitchFamily="34" charset="0"/>
                </a:endParaRPr>
              </a:p>
            </p:txBody>
          </p:sp>
          <p:sp>
            <p:nvSpPr>
              <p:cNvPr id="47" name="Abgerundetes Rechteck 46"/>
              <p:cNvSpPr/>
              <p:nvPr/>
            </p:nvSpPr>
            <p:spPr>
              <a:xfrm>
                <a:off x="7659250" y="3071494"/>
                <a:ext cx="349555" cy="346762"/>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Arial" pitchFamily="34" charset="0"/>
                  <a:cs typeface="Arial" pitchFamily="34" charset="0"/>
                </a:endParaRPr>
              </a:p>
            </p:txBody>
          </p:sp>
          <p:pic>
            <p:nvPicPr>
              <p:cNvPr id="48" name="Picture 11" descr="Colo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674340" y="3095258"/>
                <a:ext cx="318623" cy="286402"/>
              </a:xfrm>
              <a:prstGeom prst="rect">
                <a:avLst/>
              </a:prstGeom>
              <a:noFill/>
              <a:ln>
                <a:noFill/>
              </a:ln>
            </p:spPr>
          </p:pic>
          <p:sp>
            <p:nvSpPr>
              <p:cNvPr id="49" name="Abgerundetes Rechteck 48"/>
              <p:cNvSpPr/>
              <p:nvPr/>
            </p:nvSpPr>
            <p:spPr>
              <a:xfrm>
                <a:off x="8077843" y="3071494"/>
                <a:ext cx="349555" cy="346762"/>
              </a:xfrm>
              <a:prstGeom prst="roundRect">
                <a:avLst/>
              </a:prstGeom>
              <a:solidFill>
                <a:schemeClr val="bg1"/>
              </a:solidFill>
              <a:ln w="12700">
                <a:solidFill>
                  <a:srgbClr val="395E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Arial" pitchFamily="34" charset="0"/>
                  <a:cs typeface="Arial" pitchFamily="34" charset="0"/>
                </a:endParaRPr>
              </a:p>
            </p:txBody>
          </p:sp>
          <p:pic>
            <p:nvPicPr>
              <p:cNvPr id="50" name="Picture 11" descr="Colo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092934" y="3095258"/>
                <a:ext cx="318623" cy="286402"/>
              </a:xfrm>
              <a:prstGeom prst="rect">
                <a:avLst/>
              </a:prstGeom>
              <a:noFill/>
            </p:spPr>
          </p:pic>
          <p:sp>
            <p:nvSpPr>
              <p:cNvPr id="51" name="Abgerundetes Rechteck 50"/>
              <p:cNvSpPr/>
              <p:nvPr/>
            </p:nvSpPr>
            <p:spPr>
              <a:xfrm>
                <a:off x="7659250" y="3488022"/>
                <a:ext cx="349555" cy="346762"/>
              </a:xfrm>
              <a:prstGeom prst="roundRect">
                <a:avLst/>
              </a:prstGeom>
              <a:solidFill>
                <a:schemeClr val="bg1"/>
              </a:solidFill>
              <a:ln w="12700">
                <a:solidFill>
                  <a:srgbClr val="395E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Arial" pitchFamily="34" charset="0"/>
                  <a:cs typeface="Arial" pitchFamily="34" charset="0"/>
                </a:endParaRPr>
              </a:p>
            </p:txBody>
          </p:sp>
          <p:pic>
            <p:nvPicPr>
              <p:cNvPr id="52" name="Picture 11" descr="Colo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674340" y="3511785"/>
                <a:ext cx="318623" cy="286402"/>
              </a:xfrm>
              <a:prstGeom prst="rect">
                <a:avLst/>
              </a:prstGeom>
              <a:noFill/>
            </p:spPr>
          </p:pic>
          <p:sp>
            <p:nvSpPr>
              <p:cNvPr id="53" name="Abgerundetes Rechteck 52"/>
              <p:cNvSpPr/>
              <p:nvPr/>
            </p:nvSpPr>
            <p:spPr>
              <a:xfrm>
                <a:off x="8077843" y="3488022"/>
                <a:ext cx="349555" cy="346762"/>
              </a:xfrm>
              <a:prstGeom prst="roundRect">
                <a:avLst/>
              </a:prstGeom>
              <a:solidFill>
                <a:schemeClr val="bg1"/>
              </a:solidFill>
              <a:ln w="12700">
                <a:solidFill>
                  <a:srgbClr val="395E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Arial" pitchFamily="34" charset="0"/>
                  <a:cs typeface="Arial" pitchFamily="34" charset="0"/>
                </a:endParaRPr>
              </a:p>
            </p:txBody>
          </p:sp>
          <p:pic>
            <p:nvPicPr>
              <p:cNvPr id="54" name="Picture 11" descr="Colo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8092934" y="3511785"/>
                <a:ext cx="318623" cy="286402"/>
              </a:xfrm>
              <a:prstGeom prst="rect">
                <a:avLst/>
              </a:prstGeom>
              <a:noFill/>
            </p:spPr>
          </p:pic>
          <p:sp>
            <p:nvSpPr>
              <p:cNvPr id="55" name="Textfeld 54"/>
              <p:cNvSpPr txBox="1"/>
              <p:nvPr/>
            </p:nvSpPr>
            <p:spPr>
              <a:xfrm rot="5400000">
                <a:off x="7743502" y="3755813"/>
                <a:ext cx="300572" cy="369332"/>
              </a:xfrm>
              <a:prstGeom prst="rect">
                <a:avLst/>
              </a:prstGeom>
              <a:noFill/>
            </p:spPr>
            <p:txBody>
              <a:bodyPr wrap="square" rtlCol="0">
                <a:spAutoFit/>
              </a:bodyPr>
              <a:lstStyle/>
              <a:p>
                <a:r>
                  <a:rPr lang="de-DE" b="1" dirty="0" smtClean="0">
                    <a:latin typeface="Arial" pitchFamily="34" charset="0"/>
                    <a:cs typeface="Arial" pitchFamily="34" charset="0"/>
                  </a:rPr>
                  <a:t>…</a:t>
                </a:r>
                <a:endParaRPr lang="de-DE" b="1" dirty="0">
                  <a:latin typeface="Arial" pitchFamily="34" charset="0"/>
                  <a:cs typeface="Arial" pitchFamily="34" charset="0"/>
                </a:endParaRPr>
              </a:p>
            </p:txBody>
          </p:sp>
          <p:sp>
            <p:nvSpPr>
              <p:cNvPr id="56" name="Textfeld 55"/>
              <p:cNvSpPr txBox="1"/>
              <p:nvPr/>
            </p:nvSpPr>
            <p:spPr>
              <a:xfrm rot="5400000">
                <a:off x="8156983" y="3755813"/>
                <a:ext cx="300572" cy="369332"/>
              </a:xfrm>
              <a:prstGeom prst="rect">
                <a:avLst/>
              </a:prstGeom>
              <a:noFill/>
            </p:spPr>
            <p:txBody>
              <a:bodyPr wrap="square" rtlCol="0">
                <a:spAutoFit/>
              </a:bodyPr>
              <a:lstStyle/>
              <a:p>
                <a:r>
                  <a:rPr lang="de-DE" b="1" dirty="0" smtClean="0">
                    <a:latin typeface="Arial" pitchFamily="34" charset="0"/>
                    <a:cs typeface="Arial" pitchFamily="34" charset="0"/>
                  </a:rPr>
                  <a:t>…</a:t>
                </a:r>
                <a:endParaRPr lang="de-DE" b="1" dirty="0">
                  <a:latin typeface="Arial" pitchFamily="34" charset="0"/>
                  <a:cs typeface="Arial" pitchFamily="34" charset="0"/>
                </a:endParaRPr>
              </a:p>
            </p:txBody>
          </p:sp>
        </p:grpSp>
      </p:grpSp>
      <p:sp>
        <p:nvSpPr>
          <p:cNvPr id="57" name="Abgerundetes Rechteck 56"/>
          <p:cNvSpPr/>
          <p:nvPr/>
        </p:nvSpPr>
        <p:spPr>
          <a:xfrm>
            <a:off x="6007289" y="3970649"/>
            <a:ext cx="1212408" cy="240083"/>
          </a:xfrm>
          <a:prstGeom prst="roundRect">
            <a:avLst/>
          </a:prstGeom>
          <a:gradFill flip="none" rotWithShape="1">
            <a:gsLst>
              <a:gs pos="0">
                <a:srgbClr val="685C76"/>
              </a:gs>
              <a:gs pos="50000">
                <a:srgbClr val="9686AA"/>
              </a:gs>
              <a:gs pos="100000">
                <a:srgbClr val="B4A0CB"/>
              </a:gs>
            </a:gsLst>
            <a:lin ang="16200000" scaled="1"/>
            <a:tileRect/>
          </a:gradFill>
          <a:ln w="12700">
            <a:solidFill>
              <a:srgbClr val="395E8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latin typeface="Arial" pitchFamily="34" charset="0"/>
                <a:cs typeface="Arial" pitchFamily="34" charset="0"/>
              </a:rPr>
              <a:t>Simulation 1</a:t>
            </a:r>
            <a:endParaRPr lang="de-DE" sz="1400" b="1" dirty="0">
              <a:latin typeface="Arial" pitchFamily="34" charset="0"/>
              <a:cs typeface="Arial" pitchFamily="34" charset="0"/>
            </a:endParaRPr>
          </a:p>
        </p:txBody>
      </p:sp>
      <p:sp>
        <p:nvSpPr>
          <p:cNvPr id="58" name="Abgerundetes Rechteck 57"/>
          <p:cNvSpPr/>
          <p:nvPr/>
        </p:nvSpPr>
        <p:spPr>
          <a:xfrm>
            <a:off x="6007289" y="4280497"/>
            <a:ext cx="1212408" cy="240083"/>
          </a:xfrm>
          <a:prstGeom prst="roundRect">
            <a:avLst/>
          </a:prstGeom>
          <a:gradFill flip="none" rotWithShape="1">
            <a:gsLst>
              <a:gs pos="0">
                <a:srgbClr val="685C76"/>
              </a:gs>
              <a:gs pos="50000">
                <a:srgbClr val="9686AA"/>
              </a:gs>
              <a:gs pos="100000">
                <a:srgbClr val="B4A0CB"/>
              </a:gs>
            </a:gsLst>
            <a:lin ang="16200000" scaled="1"/>
            <a:tileRect/>
          </a:gradFill>
          <a:ln w="12700">
            <a:solidFill>
              <a:srgbClr val="395E8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latin typeface="Arial" pitchFamily="34" charset="0"/>
                <a:cs typeface="Arial" pitchFamily="34" charset="0"/>
              </a:rPr>
              <a:t>Simulation 2</a:t>
            </a:r>
            <a:endParaRPr lang="de-DE" sz="1400" b="1" dirty="0">
              <a:latin typeface="Arial" pitchFamily="34" charset="0"/>
              <a:cs typeface="Arial" pitchFamily="34" charset="0"/>
            </a:endParaRPr>
          </a:p>
        </p:txBody>
      </p:sp>
      <p:grpSp>
        <p:nvGrpSpPr>
          <p:cNvPr id="10" name="Gruppieren 86"/>
          <p:cNvGrpSpPr/>
          <p:nvPr/>
        </p:nvGrpSpPr>
        <p:grpSpPr>
          <a:xfrm>
            <a:off x="7221370" y="3915930"/>
            <a:ext cx="379327" cy="1116250"/>
            <a:chOff x="5175272" y="3097192"/>
            <a:chExt cx="491998" cy="1447808"/>
          </a:xfrm>
        </p:grpSpPr>
        <p:sp>
          <p:nvSpPr>
            <p:cNvPr id="60" name="Geschweifte Klammer rechts 59"/>
            <p:cNvSpPr/>
            <p:nvPr/>
          </p:nvSpPr>
          <p:spPr>
            <a:xfrm>
              <a:off x="5175272" y="3097192"/>
              <a:ext cx="271464" cy="1447808"/>
            </a:xfrm>
            <a:prstGeom prst="rightBrace">
              <a:avLst>
                <a:gd name="adj1" fmla="val 49050"/>
                <a:gd name="adj2" fmla="val 50000"/>
              </a:avLst>
            </a:prstGeom>
            <a:ln w="38100">
              <a:solidFill>
                <a:srgbClr val="A591BD"/>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Arial" pitchFamily="34" charset="0"/>
                <a:cs typeface="Arial" pitchFamily="34" charset="0"/>
              </a:endParaRPr>
            </a:p>
          </p:txBody>
        </p:sp>
        <p:cxnSp>
          <p:nvCxnSpPr>
            <p:cNvPr id="61" name="Gerade Verbindung mit Pfeil 60"/>
            <p:cNvCxnSpPr/>
            <p:nvPr/>
          </p:nvCxnSpPr>
          <p:spPr>
            <a:xfrm rot="10800000" flipH="1">
              <a:off x="5436687" y="3818374"/>
              <a:ext cx="230583" cy="2722"/>
            </a:xfrm>
            <a:prstGeom prst="straightConnector1">
              <a:avLst/>
            </a:prstGeom>
            <a:ln w="38100">
              <a:solidFill>
                <a:srgbClr val="A591B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uppieren 89"/>
          <p:cNvGrpSpPr/>
          <p:nvPr/>
        </p:nvGrpSpPr>
        <p:grpSpPr>
          <a:xfrm flipH="1">
            <a:off x="5619497" y="3915930"/>
            <a:ext cx="387074" cy="1116250"/>
            <a:chOff x="3517294" y="3097192"/>
            <a:chExt cx="502046" cy="1447808"/>
          </a:xfrm>
        </p:grpSpPr>
        <p:sp>
          <p:nvSpPr>
            <p:cNvPr id="63" name="Geschweifte Klammer rechts 62"/>
            <p:cNvSpPr/>
            <p:nvPr/>
          </p:nvSpPr>
          <p:spPr>
            <a:xfrm>
              <a:off x="3517294" y="3097192"/>
              <a:ext cx="271464" cy="1447808"/>
            </a:xfrm>
            <a:prstGeom prst="rightBrace">
              <a:avLst>
                <a:gd name="adj1" fmla="val 49050"/>
                <a:gd name="adj2" fmla="val 50000"/>
              </a:avLst>
            </a:prstGeom>
            <a:ln w="38100">
              <a:solidFill>
                <a:srgbClr val="A591BD"/>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latin typeface="Arial" pitchFamily="34" charset="0"/>
                <a:cs typeface="Arial" pitchFamily="34" charset="0"/>
              </a:endParaRPr>
            </a:p>
          </p:txBody>
        </p:sp>
        <p:cxnSp>
          <p:nvCxnSpPr>
            <p:cNvPr id="64" name="Gerade Verbindung mit Pfeil 63"/>
            <p:cNvCxnSpPr>
              <a:stCxn id="63" idx="1"/>
            </p:cNvCxnSpPr>
            <p:nvPr/>
          </p:nvCxnSpPr>
          <p:spPr>
            <a:xfrm rot="10800000" flipH="1">
              <a:off x="3788757" y="3818374"/>
              <a:ext cx="230583" cy="2722"/>
            </a:xfrm>
            <a:prstGeom prst="straightConnector1">
              <a:avLst/>
            </a:prstGeom>
            <a:ln w="38100">
              <a:solidFill>
                <a:srgbClr val="A591B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65" name="Gerade Verbindung mit Pfeil 64"/>
          <p:cNvCxnSpPr/>
          <p:nvPr/>
        </p:nvCxnSpPr>
        <p:spPr>
          <a:xfrm rot="5400000">
            <a:off x="6342383" y="3622389"/>
            <a:ext cx="543302" cy="2428"/>
          </a:xfrm>
          <a:prstGeom prst="straightConnector1">
            <a:avLst/>
          </a:prstGeom>
          <a:ln w="38100">
            <a:solidFill>
              <a:srgbClr val="A591B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9" name="Textfeld 68"/>
          <p:cNvSpPr txBox="1"/>
          <p:nvPr/>
        </p:nvSpPr>
        <p:spPr>
          <a:xfrm>
            <a:off x="634785" y="5110604"/>
            <a:ext cx="3191899" cy="523220"/>
          </a:xfrm>
          <a:prstGeom prst="rect">
            <a:avLst/>
          </a:prstGeom>
          <a:noFill/>
        </p:spPr>
        <p:txBody>
          <a:bodyPr wrap="none" rtlCol="0">
            <a:spAutoFit/>
          </a:bodyPr>
          <a:lstStyle/>
          <a:p>
            <a:r>
              <a:rPr lang="en-US" sz="2800" b="1" dirty="0" smtClean="0">
                <a:latin typeface="Courier New" pitchFamily="49" charset="0"/>
                <a:cs typeface="Courier New" pitchFamily="49" charset="0"/>
              </a:rPr>
              <a:t>for     </a:t>
            </a:r>
            <a:r>
              <a:rPr lang="en-US" sz="2800" b="1" dirty="0" err="1" smtClean="0">
                <a:solidFill>
                  <a:srgbClr val="008000"/>
                </a:solidFill>
                <a:latin typeface="Courier New" pitchFamily="49" charset="0"/>
                <a:cs typeface="Courier New" pitchFamily="49" charset="0"/>
              </a:rPr>
              <a:t>parfor</a:t>
            </a:r>
            <a:endParaRPr lang="de-DE" sz="2800" b="1" dirty="0">
              <a:solidFill>
                <a:srgbClr val="008000"/>
              </a:solidFill>
              <a:latin typeface="Courier New" pitchFamily="49" charset="0"/>
              <a:cs typeface="Courier New" pitchFamily="49" charset="0"/>
            </a:endParaRPr>
          </a:p>
        </p:txBody>
      </p:sp>
      <p:cxnSp>
        <p:nvCxnSpPr>
          <p:cNvPr id="71" name="Gerade Verbindung mit Pfeil 70"/>
          <p:cNvCxnSpPr/>
          <p:nvPr/>
        </p:nvCxnSpPr>
        <p:spPr bwMode="auto">
          <a:xfrm>
            <a:off x="1577591" y="5392395"/>
            <a:ext cx="673240" cy="1588"/>
          </a:xfrm>
          <a:prstGeom prst="straightConnector1">
            <a:avLst/>
          </a:prstGeom>
          <a:solidFill>
            <a:schemeClr val="accent1"/>
          </a:solidFill>
          <a:ln w="38100" cap="flat" cmpd="sng" algn="ctr">
            <a:solidFill>
              <a:srgbClr val="9999FF"/>
            </a:solidFill>
            <a:prstDash val="solid"/>
            <a:round/>
            <a:headEnd type="none" w="med" len="med"/>
            <a:tailEnd type="arrow"/>
          </a:ln>
          <a:effectLst>
            <a:outerShdw blurRad="50800" dist="76200" dir="2700000" algn="tl" rotWithShape="0">
              <a:prstClr val="black">
                <a:alpha val="40000"/>
              </a:prstClr>
            </a:outerShdw>
          </a:effectLst>
        </p:spPr>
      </p:cxnSp>
      <p:grpSp>
        <p:nvGrpSpPr>
          <p:cNvPr id="62" name="Gruppieren 61"/>
          <p:cNvGrpSpPr/>
          <p:nvPr/>
        </p:nvGrpSpPr>
        <p:grpSpPr>
          <a:xfrm>
            <a:off x="5867184" y="1950150"/>
            <a:ext cx="1491272" cy="1511629"/>
            <a:chOff x="4319739" y="1470151"/>
            <a:chExt cx="1491272" cy="1511629"/>
          </a:xfrm>
        </p:grpSpPr>
        <p:pic>
          <p:nvPicPr>
            <p:cNvPr id="67" name="Picture 6" descr="C:\Users\smiller\AppData\Local\Temp\SNAGHTML2f78de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739" y="1470151"/>
              <a:ext cx="1491272" cy="1356766"/>
            </a:xfrm>
            <a:prstGeom prst="rect">
              <a:avLst/>
            </a:prstGeom>
            <a:noFill/>
            <a:extLst>
              <a:ext uri="{909E8E84-426E-40DD-AFC4-6F175D3DCCD1}">
                <a14:hiddenFill xmlns:a14="http://schemas.microsoft.com/office/drawing/2010/main">
                  <a:solidFill>
                    <a:srgbClr val="FFFFFF"/>
                  </a:solidFill>
                </a14:hiddenFill>
              </a:ext>
            </a:extLst>
          </p:spPr>
        </p:pic>
        <p:sp>
          <p:nvSpPr>
            <p:cNvPr id="68" name="Textfeld 67"/>
            <p:cNvSpPr txBox="1"/>
            <p:nvPr/>
          </p:nvSpPr>
          <p:spPr>
            <a:xfrm>
              <a:off x="4368925" y="2561401"/>
              <a:ext cx="1392900" cy="420379"/>
            </a:xfrm>
            <a:prstGeom prst="rect">
              <a:avLst/>
            </a:prstGeom>
            <a:solidFill>
              <a:srgbClr val="DDDDFF"/>
            </a:solidFill>
            <a:ln>
              <a:solidFill>
                <a:srgbClr val="660066"/>
              </a:solidFill>
            </a:ln>
            <a:effectLst>
              <a:outerShdw blurRad="50800" dist="38100" dir="2700000" algn="tl" rotWithShape="0">
                <a:prstClr val="black">
                  <a:alpha val="40000"/>
                </a:prstClr>
              </a:outerShdw>
            </a:effectLst>
          </p:spPr>
          <p:txBody>
            <a:bodyPr wrap="square" rtlCol="0" anchor="ctr" anchorCtr="0">
              <a:noAutofit/>
            </a:bodyPr>
            <a:lstStyle/>
            <a:p>
              <a:pPr algn="ctr"/>
              <a:r>
                <a:rPr lang="en-US" sz="1400" dirty="0" smtClean="0">
                  <a:latin typeface="Arial" pitchFamily="34" charset="0"/>
                  <a:cs typeface="Arial" pitchFamily="34" charset="0"/>
                </a:rPr>
                <a:t>Network Model</a:t>
              </a:r>
              <a:endParaRPr lang="de-DE" sz="1400" dirty="0">
                <a:latin typeface="Arial" pitchFamily="34" charset="0"/>
                <a:cs typeface="Arial" pitchFamily="34" charset="0"/>
              </a:endParaRPr>
            </a:p>
          </p:txBody>
        </p:sp>
      </p:grpSp>
    </p:spTree>
    <p:extLst>
      <p:ext uri="{BB962C8B-B14F-4D97-AF65-F5344CB8AC3E}">
        <p14:creationId xmlns:p14="http://schemas.microsoft.com/office/powerpoint/2010/main" val="333356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up)">
                                      <p:cBhvr>
                                        <p:cTn id="21" dur="500"/>
                                        <p:tgtEl>
                                          <p:spTgt spid="65"/>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500"/>
                                        <p:tgtEl>
                                          <p:spTgt spid="58"/>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right)">
                                      <p:cBhvr>
                                        <p:cTn id="47" dur="500"/>
                                        <p:tgtEl>
                                          <p:spTgt spid="11"/>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fade">
                                      <p:cBhvr>
                                        <p:cTn id="60" dur="500"/>
                                        <p:tgtEl>
                                          <p:spTgt spid="69"/>
                                        </p:tgtEl>
                                      </p:cBhvr>
                                    </p:animEffect>
                                  </p:childTnLst>
                                </p:cTn>
                              </p:par>
                              <p:par>
                                <p:cTn id="61" presetID="10" presetClass="entr" presetSubtype="0" fill="hold" nodeType="with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fade">
                                      <p:cBhvr>
                                        <p:cTn id="63" dur="500"/>
                                        <p:tgtEl>
                                          <p:spTgt spid="71"/>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3">
                                            <p:txEl>
                                              <p:pRg st="2" end="2"/>
                                            </p:txEl>
                                          </p:spTgt>
                                        </p:tgtEl>
                                        <p:attrNameLst>
                                          <p:attrName>style.visibility</p:attrName>
                                        </p:attrNameLst>
                                      </p:cBhvr>
                                      <p:to>
                                        <p:strVal val="visible"/>
                                      </p:to>
                                    </p:set>
                                    <p:animEffect transition="in" filter="wipe(left)">
                                      <p:cBhvr>
                                        <p:cTn id="6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0" grpId="0"/>
      <p:bldP spid="57" grpId="0" animBg="1"/>
      <p:bldP spid="58" grpId="0" animBg="1"/>
      <p:bldP spid="6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lstStyle/>
          <a:p>
            <a:r>
              <a:rPr lang="en-US" dirty="0" smtClean="0"/>
              <a:t>Accelerate Flight Cycle Tests</a:t>
            </a:r>
            <a:br>
              <a:rPr lang="en-US" dirty="0" smtClean="0"/>
            </a:br>
            <a:r>
              <a:rPr lang="en-US" dirty="0" smtClean="0"/>
              <a:t>Using Parallel Computing</a:t>
            </a:r>
            <a:endParaRPr lang="de-DE" dirty="0"/>
          </a:p>
        </p:txBody>
      </p:sp>
      <p:sp>
        <p:nvSpPr>
          <p:cNvPr id="279555" name="Rectangle 3"/>
          <p:cNvSpPr>
            <a:spLocks noGrp="1" noChangeArrowheads="1"/>
          </p:cNvSpPr>
          <p:nvPr>
            <p:ph idx="1"/>
          </p:nvPr>
        </p:nvSpPr>
        <p:spPr/>
        <p:txBody>
          <a:bodyPr/>
          <a:lstStyle/>
          <a:p>
            <a:pPr>
              <a:buFont typeface="Wingdings" pitchFamily="2" charset="2"/>
              <a:buNone/>
            </a:pPr>
            <a:r>
              <a:rPr lang="de-DE"/>
              <a:t> </a:t>
            </a:r>
          </a:p>
        </p:txBody>
      </p:sp>
      <p:sp>
        <p:nvSpPr>
          <p:cNvPr id="279556" name="Rectangle 4"/>
          <p:cNvSpPr>
            <a:spLocks noChangeArrowheads="1"/>
          </p:cNvSpPr>
          <p:nvPr/>
        </p:nvSpPr>
        <p:spPr bwMode="auto">
          <a:xfrm>
            <a:off x="455613" y="1981200"/>
            <a:ext cx="8362950" cy="4419600"/>
          </a:xfrm>
          <a:prstGeom prst="rect">
            <a:avLst/>
          </a:prstGeom>
          <a:noFill/>
          <a:ln w="9525">
            <a:noFill/>
            <a:miter lim="800000"/>
            <a:headEnd/>
            <a:tailEnd/>
          </a:ln>
          <a:effectLst/>
        </p:spPr>
        <p:txBody>
          <a:bodyPr/>
          <a:lstStyle/>
          <a:p>
            <a:pPr marL="284163" indent="-284163">
              <a:lnSpc>
                <a:spcPct val="90000"/>
              </a:lnSpc>
              <a:spcBef>
                <a:spcPct val="20000"/>
              </a:spcBef>
              <a:buClr>
                <a:srgbClr val="215383"/>
              </a:buClr>
              <a:buSzPct val="75000"/>
              <a:buFont typeface="Wingdings" pitchFamily="2" charset="2"/>
              <a:buNone/>
            </a:pPr>
            <a:r>
              <a:rPr lang="en-US" sz="2200"/>
              <a:t> </a:t>
            </a:r>
            <a:endParaRPr lang="de-DE" sz="2200"/>
          </a:p>
        </p:txBody>
      </p:sp>
      <p:sp>
        <p:nvSpPr>
          <p:cNvPr id="279557" name="Text Box 5"/>
          <p:cNvSpPr txBox="1">
            <a:spLocks noChangeArrowheads="1"/>
          </p:cNvSpPr>
          <p:nvPr/>
        </p:nvSpPr>
        <p:spPr bwMode="auto">
          <a:xfrm>
            <a:off x="95249" y="4484688"/>
            <a:ext cx="4895851" cy="1985159"/>
          </a:xfrm>
          <a:prstGeom prst="rect">
            <a:avLst/>
          </a:prstGeom>
          <a:noFill/>
          <a:ln w="9525">
            <a:noFill/>
            <a:miter lim="800000"/>
            <a:headEnd/>
            <a:tailEnd/>
          </a:ln>
          <a:effectLst/>
        </p:spPr>
        <p:txBody>
          <a:bodyPr wrap="square">
            <a:spAutoFit/>
          </a:bodyPr>
          <a:lstStyle/>
          <a:p>
            <a:r>
              <a:rPr lang="de-DE" sz="2400" b="1" dirty="0"/>
              <a:t>Problem</a:t>
            </a:r>
            <a:r>
              <a:rPr lang="en-US" sz="2400" b="1" dirty="0"/>
              <a:t>:</a:t>
            </a:r>
            <a:r>
              <a:rPr lang="en-US" sz="2800" b="1" dirty="0"/>
              <a:t> </a:t>
            </a:r>
            <a:r>
              <a:rPr lang="en-US" sz="2200" dirty="0" smtClean="0"/>
              <a:t>Test system performance under a range of conditions </a:t>
            </a:r>
            <a:br>
              <a:rPr lang="en-US" sz="2200" dirty="0" smtClean="0"/>
            </a:br>
            <a:r>
              <a:rPr lang="en-US" sz="2200" dirty="0" smtClean="0"/>
              <a:t>(flight cycles, faults, weather, etc. )</a:t>
            </a:r>
            <a:br>
              <a:rPr lang="en-US" sz="2200" dirty="0" smtClean="0"/>
            </a:br>
            <a:endParaRPr lang="en-US" sz="500" dirty="0"/>
          </a:p>
          <a:p>
            <a:r>
              <a:rPr lang="en-US" sz="2400" b="1" dirty="0"/>
              <a:t>Solution: </a:t>
            </a:r>
            <a:r>
              <a:rPr lang="en-US" sz="2200" dirty="0"/>
              <a:t>Use </a:t>
            </a:r>
            <a:r>
              <a:rPr lang="en-US" sz="2200" dirty="0" smtClean="0">
                <a:solidFill>
                  <a:srgbClr val="0000FF"/>
                </a:solidFill>
              </a:rPr>
              <a:t>Parallel Computing Toolbox</a:t>
            </a:r>
            <a:r>
              <a:rPr lang="en-US" sz="2200" dirty="0" smtClean="0"/>
              <a:t>™ to speed up the set of tests</a:t>
            </a:r>
            <a:endParaRPr lang="de-DE" sz="2200" dirty="0"/>
          </a:p>
        </p:txBody>
      </p:sp>
      <p:sp>
        <p:nvSpPr>
          <p:cNvPr id="279558" name="Text Box 6"/>
          <p:cNvSpPr txBox="1">
            <a:spLocks noChangeArrowheads="1"/>
          </p:cNvSpPr>
          <p:nvPr/>
        </p:nvSpPr>
        <p:spPr bwMode="auto">
          <a:xfrm>
            <a:off x="95250" y="1709738"/>
            <a:ext cx="1165225" cy="457200"/>
          </a:xfrm>
          <a:prstGeom prst="rect">
            <a:avLst/>
          </a:prstGeom>
          <a:noFill/>
          <a:ln w="9525">
            <a:noFill/>
            <a:miter lim="800000"/>
            <a:headEnd/>
            <a:tailEnd/>
          </a:ln>
          <a:effectLst/>
        </p:spPr>
        <p:txBody>
          <a:bodyPr wrap="none">
            <a:spAutoFit/>
          </a:bodyPr>
          <a:lstStyle/>
          <a:p>
            <a:r>
              <a:rPr lang="en-US" sz="2400" b="1"/>
              <a:t>Model:</a:t>
            </a:r>
            <a:endParaRPr lang="de-DE" sz="2400" b="1"/>
          </a:p>
        </p:txBody>
      </p:sp>
      <p:pic>
        <p:nvPicPr>
          <p:cNvPr id="102" name="Picture 200" descr="membrane"/>
          <p:cNvPicPr>
            <a:picLocks noChangeAspect="1" noChangeArrowheads="1"/>
          </p:cNvPicPr>
          <p:nvPr/>
        </p:nvPicPr>
        <p:blipFill>
          <a:blip r:embed="rId3" cstate="print"/>
          <a:srcRect/>
          <a:stretch>
            <a:fillRect/>
          </a:stretch>
        </p:blipFill>
        <p:spPr bwMode="auto">
          <a:xfrm>
            <a:off x="5610805" y="5762625"/>
            <a:ext cx="817105" cy="728116"/>
          </a:xfrm>
          <a:prstGeom prst="rect">
            <a:avLst/>
          </a:prstGeom>
          <a:noFill/>
        </p:spPr>
      </p:pic>
      <p:sp>
        <p:nvSpPr>
          <p:cNvPr id="103" name="AutoShape 204"/>
          <p:cNvSpPr>
            <a:spLocks noChangeArrowheads="1"/>
          </p:cNvSpPr>
          <p:nvPr/>
        </p:nvSpPr>
        <p:spPr bwMode="auto">
          <a:xfrm>
            <a:off x="7159589" y="5597396"/>
            <a:ext cx="1498248" cy="279400"/>
          </a:xfrm>
          <a:prstGeom prst="cube">
            <a:avLst>
              <a:gd name="adj" fmla="val 15792"/>
            </a:avLst>
          </a:prstGeom>
          <a:gradFill>
            <a:gsLst>
              <a:gs pos="0">
                <a:srgbClr val="FF7C80"/>
              </a:gs>
              <a:gs pos="50000">
                <a:srgbClr val="FFCCCC"/>
              </a:gs>
              <a:gs pos="100000">
                <a:srgbClr val="FF7C80"/>
              </a:gs>
            </a:gsLst>
            <a:lin ang="2700000" scaled="1"/>
          </a:gradFill>
          <a:ln w="9525">
            <a:solidFill>
              <a:srgbClr val="FFCCCC"/>
            </a:solidFill>
            <a:miter lim="800000"/>
            <a:headEnd/>
            <a:tailEnd/>
          </a:ln>
          <a:effectLst/>
        </p:spPr>
        <p:txBody>
          <a:bodyPr wrap="none" lIns="91440" anchor="ctr"/>
          <a:lstStyle/>
          <a:p>
            <a:r>
              <a:rPr lang="de-DE" sz="1200" b="1" smtClean="0">
                <a:latin typeface="Arial" charset="0"/>
              </a:rPr>
              <a:t>Parameter Set </a:t>
            </a:r>
            <a:r>
              <a:rPr lang="de-DE" sz="1200" b="1">
                <a:latin typeface="Arial" charset="0"/>
              </a:rPr>
              <a:t>1</a:t>
            </a:r>
          </a:p>
        </p:txBody>
      </p:sp>
      <p:sp>
        <p:nvSpPr>
          <p:cNvPr id="104" name="AutoShape 205"/>
          <p:cNvSpPr>
            <a:spLocks noChangeArrowheads="1"/>
          </p:cNvSpPr>
          <p:nvPr/>
        </p:nvSpPr>
        <p:spPr bwMode="auto">
          <a:xfrm>
            <a:off x="7159589" y="5930583"/>
            <a:ext cx="1498248" cy="279400"/>
          </a:xfrm>
          <a:prstGeom prst="cube">
            <a:avLst>
              <a:gd name="adj" fmla="val 15792"/>
            </a:avLst>
          </a:prstGeom>
          <a:gradFill>
            <a:gsLst>
              <a:gs pos="0">
                <a:srgbClr val="6699FF"/>
              </a:gs>
              <a:gs pos="50000">
                <a:srgbClr val="99CCFF">
                  <a:alpha val="49804"/>
                </a:srgbClr>
              </a:gs>
              <a:gs pos="100000">
                <a:srgbClr val="6699FF"/>
              </a:gs>
            </a:gsLst>
            <a:lin ang="2700000" scaled="1"/>
          </a:gradFill>
          <a:ln w="9525">
            <a:solidFill>
              <a:srgbClr val="99CCFF"/>
            </a:solidFill>
            <a:miter lim="800000"/>
            <a:headEnd/>
            <a:tailEnd/>
          </a:ln>
          <a:effectLst/>
        </p:spPr>
        <p:txBody>
          <a:bodyPr wrap="none" lIns="91440" anchor="ctr"/>
          <a:lstStyle/>
          <a:p>
            <a:r>
              <a:rPr lang="de-DE" sz="1200" b="1" smtClean="0">
                <a:latin typeface="Arial" charset="0"/>
              </a:rPr>
              <a:t>Parameter Set </a:t>
            </a:r>
            <a:r>
              <a:rPr lang="de-DE" sz="1200" b="1">
                <a:latin typeface="Arial" charset="0"/>
              </a:rPr>
              <a:t>2</a:t>
            </a:r>
          </a:p>
        </p:txBody>
      </p:sp>
      <p:sp>
        <p:nvSpPr>
          <p:cNvPr id="105" name="AutoShape 207"/>
          <p:cNvSpPr>
            <a:spLocks noChangeArrowheads="1"/>
          </p:cNvSpPr>
          <p:nvPr/>
        </p:nvSpPr>
        <p:spPr bwMode="auto">
          <a:xfrm>
            <a:off x="7159589" y="6478623"/>
            <a:ext cx="1498248" cy="279400"/>
          </a:xfrm>
          <a:prstGeom prst="cube">
            <a:avLst>
              <a:gd name="adj" fmla="val 15792"/>
            </a:avLst>
          </a:prstGeom>
          <a:gradFill>
            <a:gsLst>
              <a:gs pos="0">
                <a:srgbClr val="CC9900"/>
              </a:gs>
              <a:gs pos="50000">
                <a:srgbClr val="FFFF66">
                  <a:alpha val="49804"/>
                </a:srgbClr>
              </a:gs>
              <a:gs pos="100000">
                <a:srgbClr val="CC9900"/>
              </a:gs>
            </a:gsLst>
            <a:lin ang="2700000" scaled="1"/>
          </a:gradFill>
          <a:ln w="9525">
            <a:solidFill>
              <a:srgbClr val="FFFF66"/>
            </a:solidFill>
            <a:miter lim="800000"/>
            <a:headEnd/>
            <a:tailEnd/>
          </a:ln>
          <a:effectLst/>
        </p:spPr>
        <p:txBody>
          <a:bodyPr wrap="none" lIns="91440" anchor="ctr"/>
          <a:lstStyle/>
          <a:p>
            <a:r>
              <a:rPr lang="de-DE" sz="1200" b="1" dirty="0" smtClean="0"/>
              <a:t>Parameter Set N</a:t>
            </a:r>
            <a:endParaRPr lang="de-DE" sz="1200" b="1" dirty="0"/>
          </a:p>
        </p:txBody>
      </p:sp>
      <p:sp>
        <p:nvSpPr>
          <p:cNvPr id="106" name="Freeform 209"/>
          <p:cNvSpPr>
            <a:spLocks/>
          </p:cNvSpPr>
          <p:nvPr/>
        </p:nvSpPr>
        <p:spPr bwMode="auto">
          <a:xfrm flipV="1">
            <a:off x="6313488" y="6065838"/>
            <a:ext cx="895350" cy="521574"/>
          </a:xfrm>
          <a:custGeom>
            <a:avLst/>
            <a:gdLst/>
            <a:ahLst/>
            <a:cxnLst>
              <a:cxn ang="0">
                <a:pos x="0" y="300"/>
              </a:cxn>
              <a:cxn ang="0">
                <a:pos x="180" y="300"/>
              </a:cxn>
              <a:cxn ang="0">
                <a:pos x="438" y="0"/>
              </a:cxn>
              <a:cxn ang="0">
                <a:pos x="564" y="0"/>
              </a:cxn>
            </a:cxnLst>
            <a:rect l="0" t="0" r="r" b="b"/>
            <a:pathLst>
              <a:path w="564" h="300">
                <a:moveTo>
                  <a:pt x="0" y="300"/>
                </a:moveTo>
                <a:lnTo>
                  <a:pt x="180" y="300"/>
                </a:lnTo>
                <a:lnTo>
                  <a:pt x="438" y="0"/>
                </a:lnTo>
                <a:lnTo>
                  <a:pt x="564" y="0"/>
                </a:lnTo>
              </a:path>
            </a:pathLst>
          </a:custGeom>
          <a:noFill/>
          <a:ln w="28575" cap="flat" cmpd="sng">
            <a:solidFill>
              <a:schemeClr val="tx1"/>
            </a:solidFill>
            <a:prstDash val="solid"/>
            <a:round/>
            <a:headEnd type="none" w="med" len="med"/>
            <a:tailEnd type="triangle" w="med" len="med"/>
          </a:ln>
          <a:effectLst/>
        </p:spPr>
        <p:txBody>
          <a:bodyPr/>
          <a:lstStyle/>
          <a:p>
            <a:endParaRPr lang="de-DE"/>
          </a:p>
        </p:txBody>
      </p:sp>
      <p:sp>
        <p:nvSpPr>
          <p:cNvPr id="107" name="Freeform 210"/>
          <p:cNvSpPr>
            <a:spLocks/>
          </p:cNvSpPr>
          <p:nvPr/>
        </p:nvSpPr>
        <p:spPr bwMode="auto">
          <a:xfrm>
            <a:off x="6318250" y="5747656"/>
            <a:ext cx="895350" cy="318181"/>
          </a:xfrm>
          <a:custGeom>
            <a:avLst/>
            <a:gdLst/>
            <a:ahLst/>
            <a:cxnLst>
              <a:cxn ang="0">
                <a:pos x="0" y="300"/>
              </a:cxn>
              <a:cxn ang="0">
                <a:pos x="180" y="300"/>
              </a:cxn>
              <a:cxn ang="0">
                <a:pos x="438" y="0"/>
              </a:cxn>
              <a:cxn ang="0">
                <a:pos x="564" y="0"/>
              </a:cxn>
            </a:cxnLst>
            <a:rect l="0" t="0" r="r" b="b"/>
            <a:pathLst>
              <a:path w="564" h="300">
                <a:moveTo>
                  <a:pt x="0" y="300"/>
                </a:moveTo>
                <a:lnTo>
                  <a:pt x="180" y="300"/>
                </a:lnTo>
                <a:lnTo>
                  <a:pt x="438" y="0"/>
                </a:lnTo>
                <a:lnTo>
                  <a:pt x="564" y="0"/>
                </a:lnTo>
              </a:path>
            </a:pathLst>
          </a:custGeom>
          <a:noFill/>
          <a:ln w="28575" cap="flat" cmpd="sng">
            <a:solidFill>
              <a:schemeClr val="tx1"/>
            </a:solidFill>
            <a:prstDash val="solid"/>
            <a:round/>
            <a:headEnd type="none" w="med" len="med"/>
            <a:tailEnd type="triangle" w="med" len="med"/>
          </a:ln>
          <a:effectLst/>
        </p:spPr>
        <p:txBody>
          <a:bodyPr/>
          <a:lstStyle/>
          <a:p>
            <a:endParaRPr lang="de-DE"/>
          </a:p>
        </p:txBody>
      </p:sp>
      <p:sp>
        <p:nvSpPr>
          <p:cNvPr id="108" name="Textfeld 107"/>
          <p:cNvSpPr txBox="1"/>
          <p:nvPr/>
        </p:nvSpPr>
        <p:spPr>
          <a:xfrm rot="5400000">
            <a:off x="7732747" y="6213701"/>
            <a:ext cx="230832" cy="276999"/>
          </a:xfrm>
          <a:prstGeom prst="rect">
            <a:avLst/>
          </a:prstGeom>
          <a:noFill/>
        </p:spPr>
        <p:txBody>
          <a:bodyPr wrap="none" lIns="0" tIns="0" rIns="0" bIns="0" rtlCol="0">
            <a:spAutoFit/>
          </a:bodyPr>
          <a:lstStyle/>
          <a:p>
            <a:r>
              <a:rPr lang="de-DE" b="1" smtClean="0"/>
              <a:t>…</a:t>
            </a:r>
            <a:endParaRPr lang="de-DE" b="1"/>
          </a:p>
        </p:txBody>
      </p:sp>
      <p:cxnSp>
        <p:nvCxnSpPr>
          <p:cNvPr id="110" name="Gerade Verbindung mit Pfeil 109"/>
          <p:cNvCxnSpPr/>
          <p:nvPr/>
        </p:nvCxnSpPr>
        <p:spPr bwMode="auto">
          <a:xfrm>
            <a:off x="6362118" y="6064898"/>
            <a:ext cx="839755" cy="1588"/>
          </a:xfrm>
          <a:prstGeom prst="straightConnector1">
            <a:avLst/>
          </a:prstGeom>
          <a:noFill/>
          <a:ln w="28575" cap="flat" cmpd="sng">
            <a:solidFill>
              <a:schemeClr val="tx1"/>
            </a:solidFill>
            <a:prstDash val="solid"/>
            <a:round/>
            <a:headEnd type="none" w="med" len="med"/>
            <a:tailEnd type="triangle" w="med" len="med"/>
          </a:ln>
          <a:effectLst/>
        </p:spPr>
      </p:cxnSp>
      <p:grpSp>
        <p:nvGrpSpPr>
          <p:cNvPr id="165" name="Gruppieren 164"/>
          <p:cNvGrpSpPr/>
          <p:nvPr/>
        </p:nvGrpSpPr>
        <p:grpSpPr>
          <a:xfrm>
            <a:off x="1567009" y="1882944"/>
            <a:ext cx="2929200" cy="2458434"/>
            <a:chOff x="5029200" y="1324944"/>
            <a:chExt cx="3802777" cy="3016434"/>
          </a:xfrm>
        </p:grpSpPr>
        <p:sp>
          <p:nvSpPr>
            <p:cNvPr id="166" name="Abgerundetes Rechteck 165"/>
            <p:cNvSpPr/>
            <p:nvPr/>
          </p:nvSpPr>
          <p:spPr>
            <a:xfrm>
              <a:off x="6248400" y="1324944"/>
              <a:ext cx="900000" cy="468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GEN</a:t>
              </a:r>
            </a:p>
          </p:txBody>
        </p:sp>
        <p:grpSp>
          <p:nvGrpSpPr>
            <p:cNvPr id="167" name="Gruppieren 166"/>
            <p:cNvGrpSpPr/>
            <p:nvPr/>
          </p:nvGrpSpPr>
          <p:grpSpPr>
            <a:xfrm>
              <a:off x="6489600" y="1792944"/>
              <a:ext cx="432000" cy="451440"/>
              <a:chOff x="6489600" y="1709760"/>
              <a:chExt cx="432000" cy="451440"/>
            </a:xfrm>
          </p:grpSpPr>
          <p:cxnSp>
            <p:nvCxnSpPr>
              <p:cNvPr id="234" name="Gerade Verbindung 233"/>
              <p:cNvCxnSpPr/>
              <p:nvPr/>
            </p:nvCxnSpPr>
            <p:spPr>
              <a:xfrm>
                <a:off x="6705600" y="170976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5" name="Gruppieren 234"/>
              <p:cNvGrpSpPr/>
              <p:nvPr/>
            </p:nvGrpSpPr>
            <p:grpSpPr>
              <a:xfrm>
                <a:off x="6489600" y="1889760"/>
                <a:ext cx="432000" cy="91440"/>
                <a:chOff x="6327600" y="1889760"/>
                <a:chExt cx="756000" cy="91440"/>
              </a:xfrm>
            </p:grpSpPr>
            <p:cxnSp>
              <p:nvCxnSpPr>
                <p:cNvPr id="237" name="Gerade Verbindung 236"/>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Gerade Verbindung 238"/>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6" name="Gerade Verbindung 235"/>
              <p:cNvCxnSpPr/>
              <p:nvPr/>
            </p:nvCxnSpPr>
            <p:spPr>
              <a:xfrm>
                <a:off x="6705600" y="198120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8" name="Gruppieren 167"/>
            <p:cNvGrpSpPr/>
            <p:nvPr/>
          </p:nvGrpSpPr>
          <p:grpSpPr>
            <a:xfrm>
              <a:off x="5173200" y="2300924"/>
              <a:ext cx="432000" cy="451440"/>
              <a:chOff x="5173200" y="2235540"/>
              <a:chExt cx="432000" cy="451440"/>
            </a:xfrm>
          </p:grpSpPr>
          <p:cxnSp>
            <p:nvCxnSpPr>
              <p:cNvPr id="224" name="Gerade Verbindung 223"/>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5" name="Gruppieren 224"/>
              <p:cNvGrpSpPr/>
              <p:nvPr/>
            </p:nvGrpSpPr>
            <p:grpSpPr>
              <a:xfrm>
                <a:off x="5173200" y="2415540"/>
                <a:ext cx="432000" cy="91440"/>
                <a:chOff x="6327600" y="1889760"/>
                <a:chExt cx="756000" cy="91440"/>
              </a:xfrm>
            </p:grpSpPr>
            <p:cxnSp>
              <p:nvCxnSpPr>
                <p:cNvPr id="231" name="Gerade Verbindung 23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Gerade Verbindung 23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6" name="Gerade Verbindung 225"/>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9" name="Gruppieren 168"/>
            <p:cNvGrpSpPr/>
            <p:nvPr/>
          </p:nvGrpSpPr>
          <p:grpSpPr>
            <a:xfrm>
              <a:off x="6111600" y="2300924"/>
              <a:ext cx="432000" cy="451440"/>
              <a:chOff x="5173200" y="2235540"/>
              <a:chExt cx="432000" cy="451440"/>
            </a:xfrm>
          </p:grpSpPr>
          <p:cxnSp>
            <p:nvCxnSpPr>
              <p:cNvPr id="219" name="Gerade Verbindung 218"/>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0" name="Gruppieren 219"/>
              <p:cNvGrpSpPr/>
              <p:nvPr/>
            </p:nvGrpSpPr>
            <p:grpSpPr>
              <a:xfrm>
                <a:off x="5173200" y="2415540"/>
                <a:ext cx="432000" cy="91440"/>
                <a:chOff x="6327600" y="1889760"/>
                <a:chExt cx="756000" cy="91440"/>
              </a:xfrm>
            </p:grpSpPr>
            <p:cxnSp>
              <p:nvCxnSpPr>
                <p:cNvPr id="222" name="Gerade Verbindung 221"/>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Gerade Verbindung 222"/>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1" name="Gerade Verbindung 220"/>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0" name="Gruppieren 169"/>
            <p:cNvGrpSpPr/>
            <p:nvPr/>
          </p:nvGrpSpPr>
          <p:grpSpPr>
            <a:xfrm>
              <a:off x="7029096" y="2300924"/>
              <a:ext cx="432000" cy="451440"/>
              <a:chOff x="5173200" y="2235540"/>
              <a:chExt cx="432000" cy="451440"/>
            </a:xfrm>
          </p:grpSpPr>
          <p:cxnSp>
            <p:nvCxnSpPr>
              <p:cNvPr id="214" name="Gerade Verbindung 213"/>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5" name="Gruppieren 214"/>
              <p:cNvGrpSpPr/>
              <p:nvPr/>
            </p:nvGrpSpPr>
            <p:grpSpPr>
              <a:xfrm>
                <a:off x="5173200" y="2415540"/>
                <a:ext cx="432000" cy="91440"/>
                <a:chOff x="6327600" y="1889760"/>
                <a:chExt cx="756000" cy="91440"/>
              </a:xfrm>
            </p:grpSpPr>
            <p:cxnSp>
              <p:nvCxnSpPr>
                <p:cNvPr id="217" name="Gerade Verbindung 216"/>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6" name="Gerade Verbindung 215"/>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1" name="Gruppieren 170"/>
            <p:cNvGrpSpPr/>
            <p:nvPr/>
          </p:nvGrpSpPr>
          <p:grpSpPr>
            <a:xfrm>
              <a:off x="7958400" y="2300924"/>
              <a:ext cx="432000" cy="451440"/>
              <a:chOff x="5173200" y="2235540"/>
              <a:chExt cx="432000" cy="451440"/>
            </a:xfrm>
          </p:grpSpPr>
          <p:cxnSp>
            <p:nvCxnSpPr>
              <p:cNvPr id="209" name="Gerade Verbindung 208"/>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0" name="Gruppieren 209"/>
              <p:cNvGrpSpPr/>
              <p:nvPr/>
            </p:nvGrpSpPr>
            <p:grpSpPr>
              <a:xfrm>
                <a:off x="5173200" y="2415540"/>
                <a:ext cx="432000" cy="91440"/>
                <a:chOff x="6327600" y="1889760"/>
                <a:chExt cx="756000" cy="91440"/>
              </a:xfrm>
            </p:grpSpPr>
            <p:cxnSp>
              <p:nvCxnSpPr>
                <p:cNvPr id="212" name="Gerade Verbindung 211"/>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Gerade Verbindung 212"/>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1" name="Gerade Verbindung 210"/>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Abgerundetes Rechteck 171"/>
            <p:cNvSpPr/>
            <p:nvPr/>
          </p:nvSpPr>
          <p:spPr>
            <a:xfrm>
              <a:off x="5029200" y="2726204"/>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b="1" dirty="0" smtClean="0">
                  <a:solidFill>
                    <a:schemeClr val="tx1"/>
                  </a:solidFill>
                  <a:latin typeface="Arial" pitchFamily="34" charset="0"/>
                  <a:cs typeface="Arial" pitchFamily="34" charset="0"/>
                </a:rPr>
                <a:t>AC1</a:t>
              </a:r>
            </a:p>
          </p:txBody>
        </p:sp>
        <p:sp>
          <p:nvSpPr>
            <p:cNvPr id="173" name="Abgerundetes Rechteck 172"/>
            <p:cNvSpPr/>
            <p:nvPr/>
          </p:nvSpPr>
          <p:spPr>
            <a:xfrm>
              <a:off x="5967600" y="2726204"/>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b="1" dirty="0" smtClean="0">
                  <a:solidFill>
                    <a:schemeClr val="tx1"/>
                  </a:solidFill>
                  <a:latin typeface="Arial" pitchFamily="34" charset="0"/>
                  <a:cs typeface="Arial" pitchFamily="34" charset="0"/>
                </a:rPr>
                <a:t>AC2</a:t>
              </a:r>
            </a:p>
          </p:txBody>
        </p:sp>
        <p:sp>
          <p:nvSpPr>
            <p:cNvPr id="174" name="Abgerundetes Rechteck 173"/>
            <p:cNvSpPr/>
            <p:nvPr/>
          </p:nvSpPr>
          <p:spPr>
            <a:xfrm>
              <a:off x="6885096" y="2726204"/>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b="1" dirty="0" smtClean="0">
                  <a:solidFill>
                    <a:schemeClr val="tx1"/>
                  </a:solidFill>
                  <a:latin typeface="Arial" pitchFamily="34" charset="0"/>
                  <a:cs typeface="Arial" pitchFamily="34" charset="0"/>
                </a:rPr>
                <a:t>AC3</a:t>
              </a:r>
            </a:p>
          </p:txBody>
        </p:sp>
        <p:sp>
          <p:nvSpPr>
            <p:cNvPr id="175" name="Abgerundetes Rechteck 174"/>
            <p:cNvSpPr/>
            <p:nvPr/>
          </p:nvSpPr>
          <p:spPr>
            <a:xfrm>
              <a:off x="7814400" y="2726204"/>
              <a:ext cx="720000" cy="432000"/>
            </a:xfrm>
            <a:prstGeom prst="roundRect">
              <a:avLst/>
            </a:prstGeom>
            <a:solidFill>
              <a:srgbClr val="9ACD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b="1" dirty="0" smtClean="0">
                  <a:solidFill>
                    <a:schemeClr val="tx1"/>
                  </a:solidFill>
                  <a:latin typeface="Arial" pitchFamily="34" charset="0"/>
                  <a:cs typeface="Arial" pitchFamily="34" charset="0"/>
                </a:rPr>
                <a:t>TRU</a:t>
              </a:r>
            </a:p>
          </p:txBody>
        </p:sp>
        <p:cxnSp>
          <p:nvCxnSpPr>
            <p:cNvPr id="176" name="Gerade Verbindung 175"/>
            <p:cNvCxnSpPr/>
            <p:nvPr/>
          </p:nvCxnSpPr>
          <p:spPr>
            <a:xfrm>
              <a:off x="8174400" y="3158204"/>
              <a:ext cx="0" cy="325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7" name="Gruppieren 176"/>
            <p:cNvGrpSpPr/>
            <p:nvPr/>
          </p:nvGrpSpPr>
          <p:grpSpPr>
            <a:xfrm>
              <a:off x="5470777" y="3484098"/>
              <a:ext cx="432000" cy="451440"/>
              <a:chOff x="5173200" y="2235540"/>
              <a:chExt cx="432000" cy="451440"/>
            </a:xfrm>
          </p:grpSpPr>
          <p:cxnSp>
            <p:nvCxnSpPr>
              <p:cNvPr id="204" name="Gerade Verbindung 203"/>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 name="Gruppieren 204"/>
              <p:cNvGrpSpPr/>
              <p:nvPr/>
            </p:nvGrpSpPr>
            <p:grpSpPr>
              <a:xfrm>
                <a:off x="5173200" y="2415540"/>
                <a:ext cx="432000" cy="91440"/>
                <a:chOff x="6327600" y="1889760"/>
                <a:chExt cx="756000" cy="91440"/>
              </a:xfrm>
            </p:grpSpPr>
            <p:cxnSp>
              <p:nvCxnSpPr>
                <p:cNvPr id="207" name="Gerade Verbindung 206"/>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Gerade Verbindung 207"/>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6" name="Gerade Verbindung 205"/>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8" name="Gruppieren 177"/>
            <p:cNvGrpSpPr/>
            <p:nvPr/>
          </p:nvGrpSpPr>
          <p:grpSpPr>
            <a:xfrm>
              <a:off x="6409177" y="3484098"/>
              <a:ext cx="432000" cy="451440"/>
              <a:chOff x="5173200" y="2235540"/>
              <a:chExt cx="432000" cy="451440"/>
            </a:xfrm>
          </p:grpSpPr>
          <p:cxnSp>
            <p:nvCxnSpPr>
              <p:cNvPr id="199" name="Gerade Verbindung 198"/>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0" name="Gruppieren 199"/>
              <p:cNvGrpSpPr/>
              <p:nvPr/>
            </p:nvGrpSpPr>
            <p:grpSpPr>
              <a:xfrm>
                <a:off x="5173200" y="2415540"/>
                <a:ext cx="432000" cy="91440"/>
                <a:chOff x="6327600" y="1889760"/>
                <a:chExt cx="756000" cy="91440"/>
              </a:xfrm>
            </p:grpSpPr>
            <p:cxnSp>
              <p:nvCxnSpPr>
                <p:cNvPr id="202" name="Gerade Verbindung 201"/>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Gerade Verbindung 202"/>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1" name="Gerade Verbindung 200"/>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9" name="Gruppieren 178"/>
            <p:cNvGrpSpPr/>
            <p:nvPr/>
          </p:nvGrpSpPr>
          <p:grpSpPr>
            <a:xfrm>
              <a:off x="7326673" y="3484098"/>
              <a:ext cx="432000" cy="451440"/>
              <a:chOff x="5173200" y="2235540"/>
              <a:chExt cx="432000" cy="451440"/>
            </a:xfrm>
          </p:grpSpPr>
          <p:cxnSp>
            <p:nvCxnSpPr>
              <p:cNvPr id="194" name="Gerade Verbindung 193"/>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5" name="Gruppieren 194"/>
              <p:cNvGrpSpPr/>
              <p:nvPr/>
            </p:nvGrpSpPr>
            <p:grpSpPr>
              <a:xfrm>
                <a:off x="5173200" y="2415540"/>
                <a:ext cx="432000" cy="91440"/>
                <a:chOff x="6327600" y="1889760"/>
                <a:chExt cx="756000" cy="91440"/>
              </a:xfrm>
            </p:grpSpPr>
            <p:cxnSp>
              <p:nvCxnSpPr>
                <p:cNvPr id="197" name="Gerade Verbindung 196"/>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6" name="Gerade Verbindung 195"/>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0" name="Gruppieren 179"/>
            <p:cNvGrpSpPr/>
            <p:nvPr/>
          </p:nvGrpSpPr>
          <p:grpSpPr>
            <a:xfrm>
              <a:off x="8255977" y="3484098"/>
              <a:ext cx="432000" cy="451440"/>
              <a:chOff x="5173200" y="2235540"/>
              <a:chExt cx="432000" cy="451440"/>
            </a:xfrm>
          </p:grpSpPr>
          <p:cxnSp>
            <p:nvCxnSpPr>
              <p:cNvPr id="189" name="Gerade Verbindung 188"/>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0" name="Gruppieren 189"/>
              <p:cNvGrpSpPr/>
              <p:nvPr/>
            </p:nvGrpSpPr>
            <p:grpSpPr>
              <a:xfrm>
                <a:off x="5173200" y="2415540"/>
                <a:ext cx="432000" cy="91440"/>
                <a:chOff x="6327600" y="1889760"/>
                <a:chExt cx="756000" cy="91440"/>
              </a:xfrm>
            </p:grpSpPr>
            <p:cxnSp>
              <p:nvCxnSpPr>
                <p:cNvPr id="192" name="Gerade Verbindung 191"/>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Gerade Verbindung 192"/>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1" name="Gerade Verbindung 190"/>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1" name="Abgerundetes Rechteck 180"/>
            <p:cNvSpPr/>
            <p:nvPr/>
          </p:nvSpPr>
          <p:spPr>
            <a:xfrm>
              <a:off x="5326777" y="3909378"/>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b="1" dirty="0" smtClean="0">
                  <a:solidFill>
                    <a:schemeClr val="tx1"/>
                  </a:solidFill>
                  <a:latin typeface="Arial" pitchFamily="34" charset="0"/>
                  <a:cs typeface="Arial" pitchFamily="34" charset="0"/>
                </a:rPr>
                <a:t>DC1</a:t>
              </a:r>
            </a:p>
          </p:txBody>
        </p:sp>
        <p:sp>
          <p:nvSpPr>
            <p:cNvPr id="182" name="Abgerundetes Rechteck 181"/>
            <p:cNvSpPr/>
            <p:nvPr/>
          </p:nvSpPr>
          <p:spPr>
            <a:xfrm>
              <a:off x="6265177" y="3909378"/>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b="1" dirty="0" smtClean="0">
                  <a:solidFill>
                    <a:schemeClr val="tx1"/>
                  </a:solidFill>
                  <a:latin typeface="Arial" pitchFamily="34" charset="0"/>
                  <a:cs typeface="Arial" pitchFamily="34" charset="0"/>
                </a:rPr>
                <a:t>DC2</a:t>
              </a:r>
            </a:p>
          </p:txBody>
        </p:sp>
        <p:sp>
          <p:nvSpPr>
            <p:cNvPr id="183" name="Abgerundetes Rechteck 182"/>
            <p:cNvSpPr/>
            <p:nvPr/>
          </p:nvSpPr>
          <p:spPr>
            <a:xfrm>
              <a:off x="7182673" y="3909378"/>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b="1" dirty="0" smtClean="0">
                  <a:solidFill>
                    <a:schemeClr val="tx1"/>
                  </a:solidFill>
                  <a:latin typeface="Arial" pitchFamily="34" charset="0"/>
                  <a:cs typeface="Arial" pitchFamily="34" charset="0"/>
                </a:rPr>
                <a:t>DC3</a:t>
              </a:r>
            </a:p>
          </p:txBody>
        </p:sp>
        <p:sp>
          <p:nvSpPr>
            <p:cNvPr id="184" name="Abgerundetes Rechteck 183"/>
            <p:cNvSpPr/>
            <p:nvPr/>
          </p:nvSpPr>
          <p:spPr>
            <a:xfrm>
              <a:off x="8111977" y="3909378"/>
              <a:ext cx="720000" cy="432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b="1" dirty="0" smtClean="0">
                  <a:solidFill>
                    <a:schemeClr val="tx1"/>
                  </a:solidFill>
                  <a:latin typeface="Arial" pitchFamily="34" charset="0"/>
                  <a:cs typeface="Arial" pitchFamily="34" charset="0"/>
                </a:rPr>
                <a:t>Batt</a:t>
              </a:r>
            </a:p>
          </p:txBody>
        </p:sp>
        <p:sp>
          <p:nvSpPr>
            <p:cNvPr id="185" name="Textfeld 184"/>
            <p:cNvSpPr txBox="1"/>
            <p:nvPr/>
          </p:nvSpPr>
          <p:spPr>
            <a:xfrm>
              <a:off x="7401822" y="1936608"/>
              <a:ext cx="903600" cy="320989"/>
            </a:xfrm>
            <a:prstGeom prst="rect">
              <a:avLst/>
            </a:prstGeom>
            <a:noFill/>
          </p:spPr>
          <p:txBody>
            <a:bodyPr wrap="none" rtlCol="0">
              <a:spAutoFit/>
            </a:bodyPr>
            <a:lstStyle/>
            <a:p>
              <a:r>
                <a:rPr lang="en-US" sz="1100" b="1" dirty="0" smtClean="0">
                  <a:solidFill>
                    <a:srgbClr val="E04242"/>
                  </a:solidFill>
                  <a:latin typeface="Arial" pitchFamily="34" charset="0"/>
                  <a:cs typeface="Arial" pitchFamily="34" charset="0"/>
                </a:rPr>
                <a:t>AC Bus</a:t>
              </a:r>
              <a:endParaRPr lang="en-US" sz="1100" b="1" dirty="0">
                <a:solidFill>
                  <a:srgbClr val="E04242"/>
                </a:solidFill>
                <a:latin typeface="Arial" pitchFamily="34" charset="0"/>
                <a:cs typeface="Arial" pitchFamily="34" charset="0"/>
              </a:endParaRPr>
            </a:p>
          </p:txBody>
        </p:sp>
        <p:cxnSp>
          <p:nvCxnSpPr>
            <p:cNvPr id="186" name="Gerade Verbindung 185"/>
            <p:cNvCxnSpPr/>
            <p:nvPr/>
          </p:nvCxnSpPr>
          <p:spPr>
            <a:xfrm>
              <a:off x="5266592" y="2270760"/>
              <a:ext cx="2989385" cy="0"/>
            </a:xfrm>
            <a:prstGeom prst="line">
              <a:avLst/>
            </a:prstGeom>
            <a:ln w="76200">
              <a:solidFill>
                <a:srgbClr val="E04242"/>
              </a:solidFill>
            </a:ln>
          </p:spPr>
          <p:style>
            <a:lnRef idx="1">
              <a:schemeClr val="accent1"/>
            </a:lnRef>
            <a:fillRef idx="0">
              <a:schemeClr val="accent1"/>
            </a:fillRef>
            <a:effectRef idx="0">
              <a:schemeClr val="accent1"/>
            </a:effectRef>
            <a:fontRef idx="minor">
              <a:schemeClr val="tx1"/>
            </a:fontRef>
          </p:style>
        </p:cxnSp>
        <p:cxnSp>
          <p:nvCxnSpPr>
            <p:cNvPr id="187" name="Gerade Verbindung 186"/>
            <p:cNvCxnSpPr/>
            <p:nvPr/>
          </p:nvCxnSpPr>
          <p:spPr>
            <a:xfrm>
              <a:off x="5605200" y="3484098"/>
              <a:ext cx="3082777" cy="0"/>
            </a:xfrm>
            <a:prstGeom prst="line">
              <a:avLst/>
            </a:prstGeom>
            <a:ln w="76200">
              <a:solidFill>
                <a:srgbClr val="336699"/>
              </a:solidFill>
            </a:ln>
          </p:spPr>
          <p:style>
            <a:lnRef idx="1">
              <a:schemeClr val="accent1"/>
            </a:lnRef>
            <a:fillRef idx="0">
              <a:schemeClr val="accent1"/>
            </a:fillRef>
            <a:effectRef idx="0">
              <a:schemeClr val="accent1"/>
            </a:effectRef>
            <a:fontRef idx="minor">
              <a:schemeClr val="tx1"/>
            </a:fontRef>
          </p:style>
        </p:cxnSp>
        <p:sp>
          <p:nvSpPr>
            <p:cNvPr id="188" name="Textfeld 187"/>
            <p:cNvSpPr txBox="1"/>
            <p:nvPr/>
          </p:nvSpPr>
          <p:spPr>
            <a:xfrm>
              <a:off x="6756179" y="3176715"/>
              <a:ext cx="903600" cy="320989"/>
            </a:xfrm>
            <a:prstGeom prst="rect">
              <a:avLst/>
            </a:prstGeom>
            <a:noFill/>
          </p:spPr>
          <p:txBody>
            <a:bodyPr wrap="none" rtlCol="0">
              <a:spAutoFit/>
            </a:bodyPr>
            <a:lstStyle/>
            <a:p>
              <a:r>
                <a:rPr lang="en-US" sz="1100" b="1" dirty="0" smtClean="0">
                  <a:solidFill>
                    <a:srgbClr val="336699"/>
                  </a:solidFill>
                  <a:latin typeface="Arial" pitchFamily="34" charset="0"/>
                  <a:cs typeface="Arial" pitchFamily="34" charset="0"/>
                </a:rPr>
                <a:t>DC Bus</a:t>
              </a:r>
              <a:endParaRPr lang="en-US" sz="1100" b="1" dirty="0">
                <a:solidFill>
                  <a:srgbClr val="336699"/>
                </a:solidFill>
                <a:latin typeface="Arial" pitchFamily="34" charset="0"/>
                <a:cs typeface="Arial" pitchFamily="34" charset="0"/>
              </a:endParaRPr>
            </a:p>
          </p:txBody>
        </p:sp>
      </p:grpSp>
      <p:sp>
        <p:nvSpPr>
          <p:cNvPr id="318" name="Textfeld 317"/>
          <p:cNvSpPr txBox="1"/>
          <p:nvPr/>
        </p:nvSpPr>
        <p:spPr>
          <a:xfrm>
            <a:off x="189980" y="2678381"/>
            <a:ext cx="1210588" cy="1169551"/>
          </a:xfrm>
          <a:prstGeom prst="rect">
            <a:avLst/>
          </a:prstGeom>
          <a:noFill/>
        </p:spPr>
        <p:txBody>
          <a:bodyPr wrap="none" rtlCol="0">
            <a:spAutoFit/>
          </a:bodyPr>
          <a:lstStyle/>
          <a:p>
            <a:r>
              <a:rPr lang="de-DE" sz="1400" dirty="0" smtClean="0"/>
              <a:t>Flight </a:t>
            </a:r>
            <a:r>
              <a:rPr lang="de-DE" sz="1400" dirty="0" err="1" smtClean="0"/>
              <a:t>Cycles</a:t>
            </a:r>
            <a:endParaRPr lang="de-DE" sz="1400" dirty="0" smtClean="0"/>
          </a:p>
          <a:p>
            <a:r>
              <a:rPr lang="de-DE" sz="1400" dirty="0" err="1" smtClean="0"/>
              <a:t>Faults</a:t>
            </a:r>
            <a:endParaRPr lang="de-DE" sz="1400" dirty="0" smtClean="0"/>
          </a:p>
          <a:p>
            <a:r>
              <a:rPr lang="de-DE" sz="1400" dirty="0" smtClean="0"/>
              <a:t>Equipment</a:t>
            </a:r>
          </a:p>
          <a:p>
            <a:r>
              <a:rPr lang="de-DE" sz="1400" dirty="0" err="1" smtClean="0"/>
              <a:t>Weather</a:t>
            </a:r>
            <a:endParaRPr lang="de-DE" sz="1400" dirty="0" smtClean="0"/>
          </a:p>
          <a:p>
            <a:r>
              <a:rPr lang="de-DE" sz="1400" dirty="0" smtClean="0"/>
              <a:t>…</a:t>
            </a:r>
          </a:p>
        </p:txBody>
      </p:sp>
      <p:pic>
        <p:nvPicPr>
          <p:cNvPr id="94" name="Picture 7" descr="C:\Users\smiller\AppData\Local\Temp\SNAGHTMLd98b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0805" y="4381171"/>
            <a:ext cx="1150206" cy="136648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uppieren 111"/>
          <p:cNvGrpSpPr/>
          <p:nvPr/>
        </p:nvGrpSpPr>
        <p:grpSpPr>
          <a:xfrm>
            <a:off x="7380509" y="4618653"/>
            <a:ext cx="1101013" cy="914400"/>
            <a:chOff x="7380509" y="4618653"/>
            <a:chExt cx="1101013" cy="914400"/>
          </a:xfrm>
        </p:grpSpPr>
        <p:sp>
          <p:nvSpPr>
            <p:cNvPr id="143" name="Rechteck 142"/>
            <p:cNvSpPr/>
            <p:nvPr/>
          </p:nvSpPr>
          <p:spPr bwMode="auto">
            <a:xfrm>
              <a:off x="7380509" y="4618653"/>
              <a:ext cx="1101013" cy="914400"/>
            </a:xfrm>
            <a:prstGeom prst="rect">
              <a:avLst/>
            </a:prstGeom>
            <a:solidFill>
              <a:srgbClr val="009900"/>
            </a:solidFill>
            <a:ln w="9525" cap="flat" cmpd="sng" algn="ctr">
              <a:noFill/>
              <a:prstDash val="solid"/>
              <a:round/>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45" name="Rechteck 144"/>
            <p:cNvSpPr/>
            <p:nvPr/>
          </p:nvSpPr>
          <p:spPr bwMode="auto">
            <a:xfrm>
              <a:off x="7520469" y="4749281"/>
              <a:ext cx="289248" cy="289248"/>
            </a:xfrm>
            <a:prstGeom prst="rect">
              <a:avLst/>
            </a:prstGeom>
            <a:solidFill>
              <a:schemeClr val="bg2">
                <a:lumMod val="75000"/>
              </a:scheme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46" name="Rechteck 145"/>
            <p:cNvSpPr/>
            <p:nvPr/>
          </p:nvSpPr>
          <p:spPr bwMode="auto">
            <a:xfrm>
              <a:off x="7520469" y="5075855"/>
              <a:ext cx="289248" cy="289248"/>
            </a:xfrm>
            <a:prstGeom prst="rect">
              <a:avLst/>
            </a:prstGeom>
            <a:solidFill>
              <a:schemeClr val="bg2">
                <a:lumMod val="75000"/>
              </a:scheme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47" name="Textfeld 146"/>
            <p:cNvSpPr txBox="1"/>
            <p:nvPr/>
          </p:nvSpPr>
          <p:spPr>
            <a:xfrm>
              <a:off x="7794781" y="4786730"/>
              <a:ext cx="601448" cy="523220"/>
            </a:xfrm>
            <a:prstGeom prst="rect">
              <a:avLst/>
            </a:prstGeom>
            <a:noFill/>
          </p:spPr>
          <p:txBody>
            <a:bodyPr wrap="none" rtlCol="0">
              <a:spAutoFit/>
            </a:bodyPr>
            <a:lstStyle/>
            <a:p>
              <a:pPr algn="ctr"/>
              <a:r>
                <a:rPr lang="en-US" sz="1400" b="1" dirty="0" smtClean="0">
                  <a:solidFill>
                    <a:schemeClr val="bg1"/>
                  </a:solidFill>
                </a:rPr>
                <a:t>Multi</a:t>
              </a:r>
            </a:p>
            <a:p>
              <a:pPr algn="ctr"/>
              <a:r>
                <a:rPr lang="en-US" sz="1400" b="1" dirty="0" smtClean="0">
                  <a:solidFill>
                    <a:schemeClr val="bg1"/>
                  </a:solidFill>
                </a:rPr>
                <a:t>Core</a:t>
              </a:r>
              <a:endParaRPr lang="de-DE" sz="1400" b="1" dirty="0">
                <a:solidFill>
                  <a:schemeClr val="bg1"/>
                </a:solidFill>
              </a:endParaRPr>
            </a:p>
          </p:txBody>
        </p:sp>
      </p:grpSp>
      <p:sp>
        <p:nvSpPr>
          <p:cNvPr id="148" name="Freeform 210"/>
          <p:cNvSpPr>
            <a:spLocks/>
          </p:cNvSpPr>
          <p:nvPr/>
        </p:nvSpPr>
        <p:spPr bwMode="auto">
          <a:xfrm>
            <a:off x="6583589" y="4926558"/>
            <a:ext cx="1152000" cy="131566"/>
          </a:xfrm>
          <a:custGeom>
            <a:avLst/>
            <a:gdLst/>
            <a:ahLst/>
            <a:cxnLst>
              <a:cxn ang="0">
                <a:pos x="0" y="300"/>
              </a:cxn>
              <a:cxn ang="0">
                <a:pos x="180" y="300"/>
              </a:cxn>
              <a:cxn ang="0">
                <a:pos x="438" y="0"/>
              </a:cxn>
              <a:cxn ang="0">
                <a:pos x="564" y="0"/>
              </a:cxn>
            </a:cxnLst>
            <a:rect l="0" t="0" r="r" b="b"/>
            <a:pathLst>
              <a:path w="564" h="300">
                <a:moveTo>
                  <a:pt x="0" y="300"/>
                </a:moveTo>
                <a:lnTo>
                  <a:pt x="180" y="300"/>
                </a:lnTo>
                <a:lnTo>
                  <a:pt x="438" y="0"/>
                </a:lnTo>
                <a:lnTo>
                  <a:pt x="564" y="0"/>
                </a:lnTo>
              </a:path>
            </a:pathLst>
          </a:custGeom>
          <a:noFill/>
          <a:ln w="28575" cap="flat" cmpd="sng">
            <a:solidFill>
              <a:schemeClr val="tx1"/>
            </a:solidFill>
            <a:prstDash val="solid"/>
            <a:round/>
            <a:headEnd type="none" w="med" len="med"/>
            <a:tailEnd type="triangle" w="med" len="med"/>
          </a:ln>
          <a:effectLst/>
        </p:spPr>
        <p:txBody>
          <a:bodyPr/>
          <a:lstStyle/>
          <a:p>
            <a:endParaRPr lang="de-DE"/>
          </a:p>
        </p:txBody>
      </p:sp>
      <p:sp>
        <p:nvSpPr>
          <p:cNvPr id="149" name="Freeform 210"/>
          <p:cNvSpPr>
            <a:spLocks/>
          </p:cNvSpPr>
          <p:nvPr/>
        </p:nvSpPr>
        <p:spPr bwMode="auto">
          <a:xfrm flipV="1">
            <a:off x="6583589" y="5057183"/>
            <a:ext cx="1152000" cy="131568"/>
          </a:xfrm>
          <a:custGeom>
            <a:avLst/>
            <a:gdLst/>
            <a:ahLst/>
            <a:cxnLst>
              <a:cxn ang="0">
                <a:pos x="0" y="300"/>
              </a:cxn>
              <a:cxn ang="0">
                <a:pos x="180" y="300"/>
              </a:cxn>
              <a:cxn ang="0">
                <a:pos x="438" y="0"/>
              </a:cxn>
              <a:cxn ang="0">
                <a:pos x="564" y="0"/>
              </a:cxn>
            </a:cxnLst>
            <a:rect l="0" t="0" r="r" b="b"/>
            <a:pathLst>
              <a:path w="564" h="300">
                <a:moveTo>
                  <a:pt x="0" y="300"/>
                </a:moveTo>
                <a:lnTo>
                  <a:pt x="180" y="300"/>
                </a:lnTo>
                <a:lnTo>
                  <a:pt x="438" y="0"/>
                </a:lnTo>
                <a:lnTo>
                  <a:pt x="564" y="0"/>
                </a:lnTo>
              </a:path>
            </a:pathLst>
          </a:custGeom>
          <a:noFill/>
          <a:ln w="28575" cap="flat" cmpd="sng">
            <a:solidFill>
              <a:schemeClr val="tx1"/>
            </a:solidFill>
            <a:prstDash val="solid"/>
            <a:round/>
            <a:headEnd type="none" w="med" len="med"/>
            <a:tailEnd type="triangle" w="med" len="med"/>
          </a:ln>
          <a:effectLst/>
        </p:spPr>
        <p:txBody>
          <a:bodyPr/>
          <a:lstStyle/>
          <a:p>
            <a:endParaRPr lang="de-DE"/>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1101" y="1164983"/>
            <a:ext cx="3965862" cy="2787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51989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9558"/>
                                        </p:tgtEl>
                                        <p:attrNameLst>
                                          <p:attrName>style.visibility</p:attrName>
                                        </p:attrNameLst>
                                      </p:cBhvr>
                                      <p:to>
                                        <p:strVal val="visible"/>
                                      </p:to>
                                    </p:set>
                                    <p:animEffect transition="in" filter="wipe(left)">
                                      <p:cBhvr>
                                        <p:cTn id="7" dur="500"/>
                                        <p:tgtEl>
                                          <p:spTgt spid="2795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5"/>
                                        </p:tgtEl>
                                        <p:attrNameLst>
                                          <p:attrName>style.visibility</p:attrName>
                                        </p:attrNameLst>
                                      </p:cBhvr>
                                      <p:to>
                                        <p:strVal val="visible"/>
                                      </p:to>
                                    </p:set>
                                    <p:animEffect transition="in" filter="fade">
                                      <p:cBhvr>
                                        <p:cTn id="11" dur="500"/>
                                        <p:tgtEl>
                                          <p:spTgt spid="16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18"/>
                                        </p:tgtEl>
                                        <p:attrNameLst>
                                          <p:attrName>style.visibility</p:attrName>
                                        </p:attrNameLst>
                                      </p:cBhvr>
                                      <p:to>
                                        <p:strVal val="visible"/>
                                      </p:to>
                                    </p:set>
                                    <p:animEffect transition="in" filter="wipe(left)">
                                      <p:cBhvr>
                                        <p:cTn id="15" dur="500"/>
                                        <p:tgtEl>
                                          <p:spTgt spid="3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79557">
                                            <p:txEl>
                                              <p:pRg st="0" end="0"/>
                                            </p:txEl>
                                          </p:spTgt>
                                        </p:tgtEl>
                                        <p:attrNameLst>
                                          <p:attrName>style.visibility</p:attrName>
                                        </p:attrNameLst>
                                      </p:cBhvr>
                                      <p:to>
                                        <p:strVal val="visible"/>
                                      </p:to>
                                    </p:set>
                                    <p:animEffect transition="in" filter="wipe(left)">
                                      <p:cBhvr>
                                        <p:cTn id="20" dur="500"/>
                                        <p:tgtEl>
                                          <p:spTgt spid="27955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79557">
                                            <p:txEl>
                                              <p:pRg st="1" end="1"/>
                                            </p:txEl>
                                          </p:spTgt>
                                        </p:tgtEl>
                                        <p:attrNameLst>
                                          <p:attrName>style.visibility</p:attrName>
                                        </p:attrNameLst>
                                      </p:cBhvr>
                                      <p:to>
                                        <p:strVal val="visible"/>
                                      </p:to>
                                    </p:set>
                                    <p:animEffect transition="in" filter="wipe(left)">
                                      <p:cBhvr>
                                        <p:cTn id="25" dur="500"/>
                                        <p:tgtEl>
                                          <p:spTgt spid="279557">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fade">
                                      <p:cBhvr>
                                        <p:cTn id="30" dur="500"/>
                                        <p:tgtEl>
                                          <p:spTgt spid="102"/>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wipe(left)">
                                      <p:cBhvr>
                                        <p:cTn id="34" dur="500"/>
                                        <p:tgtEl>
                                          <p:spTgt spid="10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fade">
                                      <p:cBhvr>
                                        <p:cTn id="37" dur="500"/>
                                        <p:tgtEl>
                                          <p:spTgt spid="103"/>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110"/>
                                        </p:tgtEl>
                                        <p:attrNameLst>
                                          <p:attrName>style.visibility</p:attrName>
                                        </p:attrNameLst>
                                      </p:cBhvr>
                                      <p:to>
                                        <p:strVal val="visible"/>
                                      </p:to>
                                    </p:set>
                                    <p:animEffect transition="in" filter="wipe(left)">
                                      <p:cBhvr>
                                        <p:cTn id="41" dur="500"/>
                                        <p:tgtEl>
                                          <p:spTgt spid="1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4"/>
                                        </p:tgtEl>
                                        <p:attrNameLst>
                                          <p:attrName>style.visibility</p:attrName>
                                        </p:attrNameLst>
                                      </p:cBhvr>
                                      <p:to>
                                        <p:strVal val="visible"/>
                                      </p:to>
                                    </p:set>
                                    <p:animEffect transition="in" filter="fade">
                                      <p:cBhvr>
                                        <p:cTn id="44" dur="500"/>
                                        <p:tgtEl>
                                          <p:spTgt spid="10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wipe(up)">
                                      <p:cBhvr>
                                        <p:cTn id="47" dur="500"/>
                                        <p:tgtEl>
                                          <p:spTgt spid="108"/>
                                        </p:tgtEl>
                                      </p:cBhvr>
                                    </p:animEffect>
                                  </p:childTnLst>
                                </p:cTn>
                              </p:par>
                            </p:childTnLst>
                          </p:cTn>
                        </p:par>
                        <p:par>
                          <p:cTn id="48" fill="hold">
                            <p:stCondLst>
                              <p:cond delay="1500"/>
                            </p:stCondLst>
                            <p:childTnLst>
                              <p:par>
                                <p:cTn id="49" presetID="22" presetClass="entr" presetSubtype="8" fill="hold" grpId="0" nodeType="afterEffect">
                                  <p:stCondLst>
                                    <p:cond delay="0"/>
                                  </p:stCondLst>
                                  <p:childTnLst>
                                    <p:set>
                                      <p:cBhvr>
                                        <p:cTn id="50" dur="1" fill="hold">
                                          <p:stCondLst>
                                            <p:cond delay="0"/>
                                          </p:stCondLst>
                                        </p:cTn>
                                        <p:tgtEl>
                                          <p:spTgt spid="106"/>
                                        </p:tgtEl>
                                        <p:attrNameLst>
                                          <p:attrName>style.visibility</p:attrName>
                                        </p:attrNameLst>
                                      </p:cBhvr>
                                      <p:to>
                                        <p:strVal val="visible"/>
                                      </p:to>
                                    </p:set>
                                    <p:animEffect transition="in" filter="wipe(left)">
                                      <p:cBhvr>
                                        <p:cTn id="51" dur="500"/>
                                        <p:tgtEl>
                                          <p:spTgt spid="10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fade">
                                      <p:cBhvr>
                                        <p:cTn id="54" dur="500"/>
                                        <p:tgtEl>
                                          <p:spTgt spid="10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fade">
                                      <p:cBhvr>
                                        <p:cTn id="59" dur="500"/>
                                        <p:tgtEl>
                                          <p:spTgt spid="94"/>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childTnLst>
                          </p:cTn>
                        </p:par>
                        <p:par>
                          <p:cTn id="64" fill="hold">
                            <p:stCondLst>
                              <p:cond delay="1000"/>
                            </p:stCondLst>
                            <p:childTnLst>
                              <p:par>
                                <p:cTn id="65" presetID="22" presetClass="entr" presetSubtype="8" fill="hold" grpId="0" nodeType="afterEffect">
                                  <p:stCondLst>
                                    <p:cond delay="0"/>
                                  </p:stCondLst>
                                  <p:childTnLst>
                                    <p:set>
                                      <p:cBhvr>
                                        <p:cTn id="66" dur="1" fill="hold">
                                          <p:stCondLst>
                                            <p:cond delay="0"/>
                                          </p:stCondLst>
                                        </p:cTn>
                                        <p:tgtEl>
                                          <p:spTgt spid="148"/>
                                        </p:tgtEl>
                                        <p:attrNameLst>
                                          <p:attrName>style.visibility</p:attrName>
                                        </p:attrNameLst>
                                      </p:cBhvr>
                                      <p:to>
                                        <p:strVal val="visible"/>
                                      </p:to>
                                    </p:set>
                                    <p:animEffect transition="in" filter="wipe(left)">
                                      <p:cBhvr>
                                        <p:cTn id="67" dur="500"/>
                                        <p:tgtEl>
                                          <p:spTgt spid="148"/>
                                        </p:tgtEl>
                                      </p:cBhvr>
                                    </p:animEffect>
                                  </p:childTnLst>
                                </p:cTn>
                              </p:par>
                            </p:childTnLst>
                          </p:cTn>
                        </p:par>
                        <p:par>
                          <p:cTn id="68" fill="hold">
                            <p:stCondLst>
                              <p:cond delay="1500"/>
                            </p:stCondLst>
                            <p:childTnLst>
                              <p:par>
                                <p:cTn id="69" presetID="22" presetClass="entr" presetSubtype="8" fill="hold" grpId="0" nodeType="afterEffect">
                                  <p:stCondLst>
                                    <p:cond delay="0"/>
                                  </p:stCondLst>
                                  <p:childTnLst>
                                    <p:set>
                                      <p:cBhvr>
                                        <p:cTn id="70" dur="1" fill="hold">
                                          <p:stCondLst>
                                            <p:cond delay="0"/>
                                          </p:stCondLst>
                                        </p:cTn>
                                        <p:tgtEl>
                                          <p:spTgt spid="149"/>
                                        </p:tgtEl>
                                        <p:attrNameLst>
                                          <p:attrName>style.visibility</p:attrName>
                                        </p:attrNameLst>
                                      </p:cBhvr>
                                      <p:to>
                                        <p:strVal val="visible"/>
                                      </p:to>
                                    </p:set>
                                    <p:animEffect transition="in" filter="wipe(left)">
                                      <p:cBhvr>
                                        <p:cTn id="71" dur="500"/>
                                        <p:tgtEl>
                                          <p:spTgt spid="149"/>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099"/>
                                        </p:tgtEl>
                                        <p:attrNameLst>
                                          <p:attrName>style.visibility</p:attrName>
                                        </p:attrNameLst>
                                      </p:cBhvr>
                                      <p:to>
                                        <p:strVal val="visible"/>
                                      </p:to>
                                    </p:set>
                                    <p:animEffect transition="in" filter="fade">
                                      <p:cBhvr>
                                        <p:cTn id="76"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8" grpId="0"/>
      <p:bldP spid="103" grpId="0" animBg="1"/>
      <p:bldP spid="104" grpId="0" animBg="1"/>
      <p:bldP spid="105" grpId="0" animBg="1"/>
      <p:bldP spid="106" grpId="0" animBg="1"/>
      <p:bldP spid="107" grpId="0" animBg="1"/>
      <p:bldP spid="108" grpId="0"/>
      <p:bldP spid="318" grpId="0"/>
      <p:bldP spid="148" grpId="0" animBg="1"/>
      <p:bldP spid="14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8" name="Rectangle 4"/>
          <p:cNvSpPr>
            <a:spLocks noGrp="1" noChangeArrowheads="1"/>
          </p:cNvSpPr>
          <p:nvPr>
            <p:ph type="title"/>
          </p:nvPr>
        </p:nvSpPr>
        <p:spPr>
          <a:noFill/>
        </p:spPr>
        <p:txBody>
          <a:bodyPr/>
          <a:lstStyle/>
          <a:p>
            <a:r>
              <a:rPr lang="en-US" dirty="0"/>
              <a:t>Accelerate Flight Cycle Tests</a:t>
            </a:r>
            <a:br>
              <a:rPr lang="en-US" dirty="0"/>
            </a:br>
            <a:r>
              <a:rPr lang="en-US" dirty="0"/>
              <a:t>Using Parallel Computing</a:t>
            </a:r>
            <a:endParaRPr lang="de-DE" dirty="0"/>
          </a:p>
        </p:txBody>
      </p:sp>
      <p:sp>
        <p:nvSpPr>
          <p:cNvPr id="379912" name="Rectangle 8"/>
          <p:cNvSpPr>
            <a:spLocks noGrp="1" noChangeArrowheads="1"/>
          </p:cNvSpPr>
          <p:nvPr>
            <p:ph idx="1"/>
          </p:nvPr>
        </p:nvSpPr>
        <p:spPr/>
        <p:txBody>
          <a:bodyPr/>
          <a:lstStyle/>
          <a:p>
            <a:pPr>
              <a:lnSpc>
                <a:spcPct val="90000"/>
              </a:lnSpc>
            </a:pPr>
            <a:r>
              <a:rPr lang="en-US"/>
              <a:t>Steps to </a:t>
            </a:r>
            <a:r>
              <a:rPr lang="en-US" smtClean="0"/>
              <a:t>compare simulation methods</a:t>
            </a:r>
            <a:endParaRPr lang="en-US"/>
          </a:p>
          <a:p>
            <a:pPr>
              <a:lnSpc>
                <a:spcPct val="90000"/>
              </a:lnSpc>
              <a:buFont typeface="Wingdings" pitchFamily="2" charset="2"/>
              <a:buNone/>
            </a:pPr>
            <a:endParaRPr lang="en-US" sz="1000" smtClean="0"/>
          </a:p>
          <a:p>
            <a:pPr>
              <a:lnSpc>
                <a:spcPct val="90000"/>
              </a:lnSpc>
              <a:buFont typeface="Wingdings" pitchFamily="2" charset="2"/>
              <a:buNone/>
            </a:pPr>
            <a:r>
              <a:rPr lang="en-US" sz="2000"/>
              <a:t>	</a:t>
            </a:r>
            <a:r>
              <a:rPr lang="en-US" sz="2000" smtClean="0"/>
              <a:t>1. Open pool of MATLAB sessions</a:t>
            </a:r>
          </a:p>
          <a:p>
            <a:pPr>
              <a:lnSpc>
                <a:spcPct val="90000"/>
              </a:lnSpc>
              <a:buFont typeface="Wingdings" pitchFamily="2" charset="2"/>
              <a:buNone/>
            </a:pPr>
            <a:endParaRPr lang="en-US" sz="2000" smtClean="0"/>
          </a:p>
          <a:p>
            <a:pPr>
              <a:lnSpc>
                <a:spcPct val="90000"/>
              </a:lnSpc>
              <a:buFont typeface="Wingdings" pitchFamily="2" charset="2"/>
              <a:buNone/>
            </a:pPr>
            <a:r>
              <a:rPr lang="en-US" sz="2000" smtClean="0"/>
              <a:t>	2. Generate parameter sets</a:t>
            </a:r>
            <a:endParaRPr lang="en-US" sz="2000"/>
          </a:p>
          <a:p>
            <a:pPr>
              <a:lnSpc>
                <a:spcPct val="90000"/>
              </a:lnSpc>
              <a:buFont typeface="Wingdings" pitchFamily="2" charset="2"/>
              <a:buNone/>
            </a:pPr>
            <a:endParaRPr lang="en-US" sz="1300" smtClean="0"/>
          </a:p>
          <a:p>
            <a:pPr>
              <a:lnSpc>
                <a:spcPct val="90000"/>
              </a:lnSpc>
              <a:buFont typeface="Wingdings" pitchFamily="2" charset="2"/>
              <a:buNone/>
            </a:pPr>
            <a:endParaRPr lang="en-US" sz="1300" smtClean="0"/>
          </a:p>
          <a:p>
            <a:pPr>
              <a:lnSpc>
                <a:spcPct val="90000"/>
              </a:lnSpc>
              <a:buFont typeface="Wingdings" pitchFamily="2" charset="2"/>
              <a:buNone/>
            </a:pPr>
            <a:endParaRPr lang="en-US" sz="1300" smtClean="0"/>
          </a:p>
          <a:p>
            <a:pPr>
              <a:buNone/>
            </a:pPr>
            <a:r>
              <a:rPr lang="en-US" sz="2000"/>
              <a:t>	</a:t>
            </a:r>
            <a:r>
              <a:rPr lang="en-US" sz="2000" smtClean="0"/>
              <a:t>3. </a:t>
            </a:r>
            <a:r>
              <a:rPr lang="en-US" sz="2000"/>
              <a:t>Run </a:t>
            </a:r>
            <a:r>
              <a:rPr lang="en-US" sz="2000" smtClean="0"/>
              <a:t>simulations </a:t>
            </a:r>
            <a:r>
              <a:rPr lang="en-US" sz="2000" b="1" smtClean="0">
                <a:solidFill>
                  <a:srgbClr val="7030A0"/>
                </a:solidFill>
              </a:rPr>
              <a:t>serially</a:t>
            </a:r>
            <a:r>
              <a:rPr lang="en-US" sz="2000" smtClean="0"/>
              <a:t> </a:t>
            </a:r>
            <a:endParaRPr lang="en-US" sz="2000"/>
          </a:p>
          <a:p>
            <a:pPr>
              <a:lnSpc>
                <a:spcPct val="90000"/>
              </a:lnSpc>
              <a:buFont typeface="Wingdings" pitchFamily="2" charset="2"/>
              <a:buNone/>
            </a:pPr>
            <a:endParaRPr lang="en-US" sz="2000"/>
          </a:p>
          <a:p>
            <a:pPr>
              <a:lnSpc>
                <a:spcPct val="90000"/>
              </a:lnSpc>
              <a:buFont typeface="Wingdings" pitchFamily="2" charset="2"/>
              <a:buNone/>
            </a:pPr>
            <a:endParaRPr lang="en-US" sz="2000"/>
          </a:p>
          <a:p>
            <a:pPr>
              <a:buNone/>
            </a:pPr>
            <a:r>
              <a:rPr lang="en-US" sz="2000"/>
              <a:t>	</a:t>
            </a:r>
            <a:r>
              <a:rPr lang="en-US" sz="2000" smtClean="0"/>
              <a:t>4. Run simulations in </a:t>
            </a:r>
            <a:r>
              <a:rPr lang="en-US" sz="2000" b="1" smtClean="0">
                <a:solidFill>
                  <a:srgbClr val="336600"/>
                </a:solidFill>
              </a:rPr>
              <a:t>parallel</a:t>
            </a:r>
            <a:endParaRPr lang="en-US" sz="2000"/>
          </a:p>
          <a:p>
            <a:pPr>
              <a:lnSpc>
                <a:spcPct val="90000"/>
              </a:lnSpc>
              <a:buFont typeface="Wingdings" pitchFamily="2" charset="2"/>
              <a:buNone/>
            </a:pPr>
            <a:endParaRPr lang="en-US" sz="2000"/>
          </a:p>
          <a:p>
            <a:pPr>
              <a:lnSpc>
                <a:spcPct val="90000"/>
              </a:lnSpc>
              <a:buFont typeface="Wingdings" pitchFamily="2" charset="2"/>
              <a:buNone/>
            </a:pPr>
            <a:endParaRPr lang="de-DE"/>
          </a:p>
        </p:txBody>
      </p:sp>
      <p:grpSp>
        <p:nvGrpSpPr>
          <p:cNvPr id="2" name="Gruppieren 35"/>
          <p:cNvGrpSpPr/>
          <p:nvPr/>
        </p:nvGrpSpPr>
        <p:grpSpPr>
          <a:xfrm>
            <a:off x="5416550" y="2159984"/>
            <a:ext cx="3241287" cy="1160627"/>
            <a:chOff x="5416550" y="2159984"/>
            <a:chExt cx="3241287" cy="1160627"/>
          </a:xfrm>
        </p:grpSpPr>
        <p:grpSp>
          <p:nvGrpSpPr>
            <p:cNvPr id="3" name="Group 198"/>
            <p:cNvGrpSpPr>
              <a:grpSpLocks/>
            </p:cNvGrpSpPr>
            <p:nvPr/>
          </p:nvGrpSpPr>
          <p:grpSpPr bwMode="auto">
            <a:xfrm>
              <a:off x="5416550" y="2325213"/>
              <a:ext cx="1282700" cy="755650"/>
              <a:chOff x="4751" y="1501"/>
              <a:chExt cx="416" cy="247"/>
            </a:xfrm>
          </p:grpSpPr>
          <p:sp>
            <p:nvSpPr>
              <p:cNvPr id="23" name="Oval 199"/>
              <p:cNvSpPr>
                <a:spLocks noChangeArrowheads="1"/>
              </p:cNvSpPr>
              <p:nvPr/>
            </p:nvSpPr>
            <p:spPr bwMode="auto">
              <a:xfrm>
                <a:off x="4751" y="1618"/>
                <a:ext cx="416" cy="130"/>
              </a:xfrm>
              <a:prstGeom prst="ellipse">
                <a:avLst/>
              </a:prstGeom>
              <a:gradFill rotWithShape="1">
                <a:gsLst>
                  <a:gs pos="0">
                    <a:schemeClr val="tx2">
                      <a:alpha val="86000"/>
                    </a:schemeClr>
                  </a:gs>
                  <a:gs pos="100000">
                    <a:schemeClr val="tx2">
                      <a:gamma/>
                      <a:tint val="0"/>
                      <a:invGamma/>
                      <a:alpha val="0"/>
                    </a:schemeClr>
                  </a:gs>
                </a:gsLst>
                <a:path path="shape">
                  <a:fillToRect l="50000" t="50000" r="50000" b="50000"/>
                </a:path>
              </a:gradFill>
              <a:ln w="9525" algn="ctr">
                <a:noFill/>
                <a:round/>
                <a:headEnd/>
                <a:tailEnd/>
              </a:ln>
              <a:effectLst/>
            </p:spPr>
            <p:txBody>
              <a:bodyPr wrap="none" anchor="ctr"/>
              <a:lstStyle/>
              <a:p>
                <a:endParaRPr lang="de-DE"/>
              </a:p>
            </p:txBody>
          </p:sp>
          <p:pic>
            <p:nvPicPr>
              <p:cNvPr id="24" name="Picture 200" descr="membrane"/>
              <p:cNvPicPr>
                <a:picLocks noChangeAspect="1" noChangeArrowheads="1"/>
              </p:cNvPicPr>
              <p:nvPr/>
            </p:nvPicPr>
            <p:blipFill>
              <a:blip r:embed="rId2" cstate="print"/>
              <a:srcRect/>
              <a:stretch>
                <a:fillRect/>
              </a:stretch>
            </p:blipFill>
            <p:spPr bwMode="auto">
              <a:xfrm>
                <a:off x="4814" y="1501"/>
                <a:ext cx="265" cy="238"/>
              </a:xfrm>
              <a:prstGeom prst="rect">
                <a:avLst/>
              </a:prstGeom>
              <a:noFill/>
            </p:spPr>
          </p:pic>
        </p:grpSp>
        <p:sp>
          <p:nvSpPr>
            <p:cNvPr id="25" name="AutoShape 204"/>
            <p:cNvSpPr>
              <a:spLocks noChangeArrowheads="1"/>
            </p:cNvSpPr>
            <p:nvPr/>
          </p:nvSpPr>
          <p:spPr bwMode="auto">
            <a:xfrm>
              <a:off x="7159589" y="2159984"/>
              <a:ext cx="1498248" cy="279400"/>
            </a:xfrm>
            <a:prstGeom prst="cube">
              <a:avLst>
                <a:gd name="adj" fmla="val 15792"/>
              </a:avLst>
            </a:prstGeom>
            <a:gradFill>
              <a:gsLst>
                <a:gs pos="0">
                  <a:srgbClr val="FF7C80"/>
                </a:gs>
                <a:gs pos="50000">
                  <a:srgbClr val="FFCCCC"/>
                </a:gs>
                <a:gs pos="100000">
                  <a:srgbClr val="FF7C80"/>
                </a:gs>
              </a:gsLst>
              <a:lin ang="2700000" scaled="1"/>
            </a:gradFill>
            <a:ln w="9525">
              <a:solidFill>
                <a:srgbClr val="FFCCCC"/>
              </a:solidFill>
              <a:miter lim="800000"/>
              <a:headEnd/>
              <a:tailEnd/>
            </a:ln>
            <a:effectLst/>
          </p:spPr>
          <p:txBody>
            <a:bodyPr wrap="none" lIns="91440" anchor="ctr"/>
            <a:lstStyle/>
            <a:p>
              <a:r>
                <a:rPr lang="de-DE" sz="1200" b="1" smtClean="0">
                  <a:latin typeface="Arial" charset="0"/>
                </a:rPr>
                <a:t>Parameter Set </a:t>
              </a:r>
              <a:r>
                <a:rPr lang="de-DE" sz="1200" b="1">
                  <a:latin typeface="Arial" charset="0"/>
                </a:rPr>
                <a:t>1</a:t>
              </a:r>
            </a:p>
          </p:txBody>
        </p:sp>
        <p:sp>
          <p:nvSpPr>
            <p:cNvPr id="26" name="AutoShape 205"/>
            <p:cNvSpPr>
              <a:spLocks noChangeArrowheads="1"/>
            </p:cNvSpPr>
            <p:nvPr/>
          </p:nvSpPr>
          <p:spPr bwMode="auto">
            <a:xfrm>
              <a:off x="7159589" y="2493171"/>
              <a:ext cx="1498248" cy="279400"/>
            </a:xfrm>
            <a:prstGeom prst="cube">
              <a:avLst>
                <a:gd name="adj" fmla="val 15792"/>
              </a:avLst>
            </a:prstGeom>
            <a:gradFill>
              <a:gsLst>
                <a:gs pos="0">
                  <a:srgbClr val="6699FF"/>
                </a:gs>
                <a:gs pos="50000">
                  <a:srgbClr val="99CCFF">
                    <a:alpha val="49804"/>
                  </a:srgbClr>
                </a:gs>
                <a:gs pos="100000">
                  <a:srgbClr val="6699FF"/>
                </a:gs>
              </a:gsLst>
              <a:lin ang="2700000" scaled="1"/>
            </a:gradFill>
            <a:ln w="9525">
              <a:solidFill>
                <a:srgbClr val="99CCFF"/>
              </a:solidFill>
              <a:miter lim="800000"/>
              <a:headEnd/>
              <a:tailEnd/>
            </a:ln>
            <a:effectLst/>
          </p:spPr>
          <p:txBody>
            <a:bodyPr wrap="none" lIns="91440" anchor="ctr"/>
            <a:lstStyle/>
            <a:p>
              <a:r>
                <a:rPr lang="de-DE" sz="1200" b="1" smtClean="0">
                  <a:latin typeface="Arial" charset="0"/>
                </a:rPr>
                <a:t>Parameter Set </a:t>
              </a:r>
              <a:r>
                <a:rPr lang="de-DE" sz="1200" b="1">
                  <a:latin typeface="Arial" charset="0"/>
                </a:rPr>
                <a:t>2</a:t>
              </a:r>
            </a:p>
          </p:txBody>
        </p:sp>
        <p:sp>
          <p:nvSpPr>
            <p:cNvPr id="27" name="AutoShape 207"/>
            <p:cNvSpPr>
              <a:spLocks noChangeArrowheads="1"/>
            </p:cNvSpPr>
            <p:nvPr/>
          </p:nvSpPr>
          <p:spPr bwMode="auto">
            <a:xfrm>
              <a:off x="7159589" y="3041211"/>
              <a:ext cx="1498248" cy="279400"/>
            </a:xfrm>
            <a:prstGeom prst="cube">
              <a:avLst>
                <a:gd name="adj" fmla="val 15792"/>
              </a:avLst>
            </a:prstGeom>
            <a:gradFill>
              <a:gsLst>
                <a:gs pos="0">
                  <a:srgbClr val="CC9900"/>
                </a:gs>
                <a:gs pos="50000">
                  <a:srgbClr val="FFFF66">
                    <a:alpha val="49804"/>
                  </a:srgbClr>
                </a:gs>
                <a:gs pos="100000">
                  <a:srgbClr val="CC9900"/>
                </a:gs>
              </a:gsLst>
              <a:lin ang="2700000" scaled="1"/>
            </a:gradFill>
            <a:ln w="9525">
              <a:solidFill>
                <a:srgbClr val="FFFF66"/>
              </a:solidFill>
              <a:miter lim="800000"/>
              <a:headEnd/>
              <a:tailEnd/>
            </a:ln>
            <a:effectLst/>
          </p:spPr>
          <p:txBody>
            <a:bodyPr wrap="none" lIns="91440" anchor="ctr"/>
            <a:lstStyle/>
            <a:p>
              <a:r>
                <a:rPr lang="de-DE" sz="1200" b="1" dirty="0" smtClean="0"/>
                <a:t>Parameter Set N</a:t>
              </a:r>
              <a:endParaRPr lang="de-DE" sz="1200" b="1" dirty="0"/>
            </a:p>
          </p:txBody>
        </p:sp>
        <p:sp>
          <p:nvSpPr>
            <p:cNvPr id="28" name="Freeform 209"/>
            <p:cNvSpPr>
              <a:spLocks/>
            </p:cNvSpPr>
            <p:nvPr/>
          </p:nvSpPr>
          <p:spPr bwMode="auto">
            <a:xfrm flipV="1">
              <a:off x="6313488" y="2628426"/>
              <a:ext cx="895350" cy="521574"/>
            </a:xfrm>
            <a:custGeom>
              <a:avLst/>
              <a:gdLst/>
              <a:ahLst/>
              <a:cxnLst>
                <a:cxn ang="0">
                  <a:pos x="0" y="300"/>
                </a:cxn>
                <a:cxn ang="0">
                  <a:pos x="180" y="300"/>
                </a:cxn>
                <a:cxn ang="0">
                  <a:pos x="438" y="0"/>
                </a:cxn>
                <a:cxn ang="0">
                  <a:pos x="564" y="0"/>
                </a:cxn>
              </a:cxnLst>
              <a:rect l="0" t="0" r="r" b="b"/>
              <a:pathLst>
                <a:path w="564" h="300">
                  <a:moveTo>
                    <a:pt x="0" y="300"/>
                  </a:moveTo>
                  <a:lnTo>
                    <a:pt x="180" y="300"/>
                  </a:lnTo>
                  <a:lnTo>
                    <a:pt x="438" y="0"/>
                  </a:lnTo>
                  <a:lnTo>
                    <a:pt x="564" y="0"/>
                  </a:lnTo>
                </a:path>
              </a:pathLst>
            </a:custGeom>
            <a:noFill/>
            <a:ln w="28575" cap="flat" cmpd="sng">
              <a:solidFill>
                <a:schemeClr val="tx1"/>
              </a:solidFill>
              <a:prstDash val="solid"/>
              <a:round/>
              <a:headEnd type="none" w="med" len="med"/>
              <a:tailEnd type="triangle" w="med" len="med"/>
            </a:ln>
            <a:effectLst/>
          </p:spPr>
          <p:txBody>
            <a:bodyPr/>
            <a:lstStyle/>
            <a:p>
              <a:endParaRPr lang="de-DE"/>
            </a:p>
          </p:txBody>
        </p:sp>
        <p:sp>
          <p:nvSpPr>
            <p:cNvPr id="29" name="Freeform 210"/>
            <p:cNvSpPr>
              <a:spLocks/>
            </p:cNvSpPr>
            <p:nvPr/>
          </p:nvSpPr>
          <p:spPr bwMode="auto">
            <a:xfrm>
              <a:off x="6318250" y="2310244"/>
              <a:ext cx="895350" cy="318181"/>
            </a:xfrm>
            <a:custGeom>
              <a:avLst/>
              <a:gdLst/>
              <a:ahLst/>
              <a:cxnLst>
                <a:cxn ang="0">
                  <a:pos x="0" y="300"/>
                </a:cxn>
                <a:cxn ang="0">
                  <a:pos x="180" y="300"/>
                </a:cxn>
                <a:cxn ang="0">
                  <a:pos x="438" y="0"/>
                </a:cxn>
                <a:cxn ang="0">
                  <a:pos x="564" y="0"/>
                </a:cxn>
              </a:cxnLst>
              <a:rect l="0" t="0" r="r" b="b"/>
              <a:pathLst>
                <a:path w="564" h="300">
                  <a:moveTo>
                    <a:pt x="0" y="300"/>
                  </a:moveTo>
                  <a:lnTo>
                    <a:pt x="180" y="300"/>
                  </a:lnTo>
                  <a:lnTo>
                    <a:pt x="438" y="0"/>
                  </a:lnTo>
                  <a:lnTo>
                    <a:pt x="564" y="0"/>
                  </a:lnTo>
                </a:path>
              </a:pathLst>
            </a:custGeom>
            <a:noFill/>
            <a:ln w="28575" cap="flat" cmpd="sng">
              <a:solidFill>
                <a:schemeClr val="tx1"/>
              </a:solidFill>
              <a:prstDash val="solid"/>
              <a:round/>
              <a:headEnd type="none" w="med" len="med"/>
              <a:tailEnd type="triangle" w="med" len="med"/>
            </a:ln>
            <a:effectLst/>
          </p:spPr>
          <p:txBody>
            <a:bodyPr/>
            <a:lstStyle/>
            <a:p>
              <a:endParaRPr lang="de-DE"/>
            </a:p>
          </p:txBody>
        </p:sp>
        <p:sp>
          <p:nvSpPr>
            <p:cNvPr id="30" name="Textfeld 29"/>
            <p:cNvSpPr txBox="1"/>
            <p:nvPr/>
          </p:nvSpPr>
          <p:spPr>
            <a:xfrm rot="5400000">
              <a:off x="7732747" y="2776289"/>
              <a:ext cx="230832" cy="276999"/>
            </a:xfrm>
            <a:prstGeom prst="rect">
              <a:avLst/>
            </a:prstGeom>
            <a:noFill/>
          </p:spPr>
          <p:txBody>
            <a:bodyPr wrap="none" lIns="0" tIns="0" rIns="0" bIns="0" rtlCol="0">
              <a:spAutoFit/>
            </a:bodyPr>
            <a:lstStyle/>
            <a:p>
              <a:r>
                <a:rPr lang="de-DE" b="1" smtClean="0"/>
                <a:t>…</a:t>
              </a:r>
              <a:endParaRPr lang="de-DE" b="1"/>
            </a:p>
          </p:txBody>
        </p:sp>
        <p:cxnSp>
          <p:nvCxnSpPr>
            <p:cNvPr id="31" name="Gerade Verbindung mit Pfeil 30"/>
            <p:cNvCxnSpPr/>
            <p:nvPr/>
          </p:nvCxnSpPr>
          <p:spPr bwMode="auto">
            <a:xfrm>
              <a:off x="6362118" y="2627486"/>
              <a:ext cx="839755" cy="1588"/>
            </a:xfrm>
            <a:prstGeom prst="straightConnector1">
              <a:avLst/>
            </a:prstGeom>
            <a:noFill/>
            <a:ln w="28575" cap="flat" cmpd="sng">
              <a:solidFill>
                <a:schemeClr val="tx1"/>
              </a:solidFill>
              <a:prstDash val="solid"/>
              <a:round/>
              <a:headEnd type="none" w="med" len="med"/>
              <a:tailEnd type="triangle" w="med" len="med"/>
            </a:ln>
            <a:effectLst/>
          </p:spPr>
        </p:cxnSp>
      </p:grpSp>
      <p:sp>
        <p:nvSpPr>
          <p:cNvPr id="19" name="Text Box 36"/>
          <p:cNvSpPr txBox="1">
            <a:spLocks noChangeArrowheads="1"/>
          </p:cNvSpPr>
          <p:nvPr/>
        </p:nvSpPr>
        <p:spPr bwMode="auto">
          <a:xfrm>
            <a:off x="1087473" y="2466111"/>
            <a:ext cx="1580882" cy="307777"/>
          </a:xfrm>
          <a:prstGeom prst="rect">
            <a:avLst/>
          </a:prstGeom>
          <a:noFill/>
          <a:ln w="9525" algn="ctr">
            <a:noFill/>
            <a:miter lim="800000"/>
            <a:headEnd/>
            <a:tailEnd/>
          </a:ln>
          <a:effectLst/>
        </p:spPr>
        <p:txBody>
          <a:bodyPr wrap="none">
            <a:spAutoFit/>
          </a:bodyPr>
          <a:lstStyle/>
          <a:p>
            <a:r>
              <a:rPr lang="en-US" sz="1400" b="1" dirty="0" smtClean="0">
                <a:latin typeface="Courier New" pitchFamily="49" charset="0"/>
              </a:rPr>
              <a:t>&gt;&gt; </a:t>
            </a:r>
            <a:r>
              <a:rPr lang="en-US" sz="1400" b="1" dirty="0" err="1" smtClean="0">
                <a:latin typeface="Courier New" pitchFamily="49" charset="0"/>
              </a:rPr>
              <a:t>matlabpool</a:t>
            </a:r>
            <a:endParaRPr lang="en-US" sz="1400" b="1" dirty="0" smtClean="0">
              <a:latin typeface="Courier New" pitchFamily="49" charset="0"/>
            </a:endParaRPr>
          </a:p>
        </p:txBody>
      </p:sp>
      <p:sp>
        <p:nvSpPr>
          <p:cNvPr id="20" name="Text Box 36"/>
          <p:cNvSpPr txBox="1">
            <a:spLocks noChangeArrowheads="1"/>
          </p:cNvSpPr>
          <p:nvPr/>
        </p:nvSpPr>
        <p:spPr bwMode="auto">
          <a:xfrm>
            <a:off x="1087473" y="3147246"/>
            <a:ext cx="3084499" cy="523220"/>
          </a:xfrm>
          <a:prstGeom prst="rect">
            <a:avLst/>
          </a:prstGeom>
          <a:noFill/>
          <a:ln w="9525" algn="ctr">
            <a:noFill/>
            <a:miter lim="800000"/>
            <a:headEnd/>
            <a:tailEnd/>
          </a:ln>
          <a:effectLst/>
        </p:spPr>
        <p:txBody>
          <a:bodyPr wrap="none">
            <a:spAutoFit/>
          </a:bodyPr>
          <a:lstStyle/>
          <a:p>
            <a:r>
              <a:rPr lang="en-US" sz="1400" b="1" dirty="0" err="1">
                <a:latin typeface="Courier New" pitchFamily="49" charset="0"/>
              </a:rPr>
              <a:t>Flight_Cycle_array</a:t>
            </a:r>
            <a:r>
              <a:rPr lang="en-US" sz="1400" b="1" dirty="0">
                <a:latin typeface="Courier New" pitchFamily="49" charset="0"/>
              </a:rPr>
              <a:t> </a:t>
            </a:r>
            <a:r>
              <a:rPr lang="en-US" sz="1400" b="1" dirty="0" smtClean="0">
                <a:latin typeface="Courier New" pitchFamily="49" charset="0"/>
              </a:rPr>
              <a:t>= [1:8];</a:t>
            </a:r>
          </a:p>
          <a:p>
            <a:r>
              <a:rPr lang="en-US" sz="1400" b="1" dirty="0" err="1" smtClean="0">
                <a:latin typeface="Courier New" pitchFamily="49" charset="0"/>
              </a:rPr>
              <a:t>Generate_Sim_Settings</a:t>
            </a:r>
            <a:endParaRPr lang="en-US" sz="1400" b="1" dirty="0" smtClean="0">
              <a:latin typeface="Courier New" pitchFamily="49" charset="0"/>
            </a:endParaRPr>
          </a:p>
        </p:txBody>
      </p:sp>
      <p:sp>
        <p:nvSpPr>
          <p:cNvPr id="32" name="Text Box 36"/>
          <p:cNvSpPr txBox="1">
            <a:spLocks noChangeArrowheads="1"/>
          </p:cNvSpPr>
          <p:nvPr/>
        </p:nvSpPr>
        <p:spPr bwMode="auto">
          <a:xfrm>
            <a:off x="1087473" y="4132024"/>
            <a:ext cx="4265911" cy="800219"/>
          </a:xfrm>
          <a:prstGeom prst="rect">
            <a:avLst/>
          </a:prstGeom>
          <a:noFill/>
          <a:ln w="9525" algn="ctr">
            <a:noFill/>
            <a:miter lim="800000"/>
            <a:headEnd/>
            <a:tailEnd/>
          </a:ln>
          <a:effectLst/>
        </p:spPr>
        <p:txBody>
          <a:bodyPr wrap="none">
            <a:spAutoFit/>
          </a:bodyPr>
          <a:lstStyle/>
          <a:p>
            <a:r>
              <a:rPr lang="en-US" b="1" smtClean="0">
                <a:solidFill>
                  <a:srgbClr val="3366FF"/>
                </a:solidFill>
                <a:latin typeface="Courier New" pitchFamily="49" charset="0"/>
              </a:rPr>
              <a:t>for</a:t>
            </a:r>
            <a:r>
              <a:rPr lang="en-US" b="1" smtClean="0">
                <a:latin typeface="Courier New" pitchFamily="49" charset="0"/>
              </a:rPr>
              <a:t> </a:t>
            </a:r>
            <a:r>
              <a:rPr lang="en-US" sz="1400" b="1" err="1" smtClean="0">
                <a:latin typeface="Courier New" pitchFamily="49" charset="0"/>
              </a:rPr>
              <a:t>i</a:t>
            </a:r>
            <a:r>
              <a:rPr lang="en-US" sz="1400" b="1" smtClean="0">
                <a:latin typeface="Courier New" pitchFamily="49" charset="0"/>
              </a:rPr>
              <a:t> = 1:numSims</a:t>
            </a:r>
          </a:p>
          <a:p>
            <a:r>
              <a:rPr lang="en-US" sz="1400" b="1" smtClean="0">
                <a:latin typeface="Courier New" pitchFamily="49" charset="0"/>
              </a:rPr>
              <a:t>    out{</a:t>
            </a:r>
            <a:r>
              <a:rPr lang="en-US" sz="1400" b="1" err="1" smtClean="0">
                <a:latin typeface="Courier New" pitchFamily="49" charset="0"/>
              </a:rPr>
              <a:t>i</a:t>
            </a:r>
            <a:r>
              <a:rPr lang="en-US" sz="1400" b="1" smtClean="0">
                <a:latin typeface="Courier New" pitchFamily="49" charset="0"/>
              </a:rPr>
              <a:t>} = </a:t>
            </a:r>
            <a:r>
              <a:rPr lang="en-US" sz="1400" b="1" err="1" smtClean="0">
                <a:latin typeface="Courier New" pitchFamily="49" charset="0"/>
              </a:rPr>
              <a:t>sim</a:t>
            </a:r>
            <a:r>
              <a:rPr lang="en-US" sz="1400" b="1" smtClean="0">
                <a:latin typeface="Courier New" pitchFamily="49" charset="0"/>
              </a:rPr>
              <a:t>(</a:t>
            </a:r>
            <a:r>
              <a:rPr lang="en-US" sz="1400" b="1" err="1" smtClean="0">
                <a:latin typeface="Courier New" pitchFamily="49" charset="0"/>
              </a:rPr>
              <a:t>mdl</a:t>
            </a:r>
            <a:r>
              <a:rPr lang="en-US" sz="1400" b="1" smtClean="0">
                <a:latin typeface="Courier New" pitchFamily="49" charset="0"/>
              </a:rPr>
              <a:t>, </a:t>
            </a:r>
            <a:r>
              <a:rPr lang="en-US" sz="1400" b="1" err="1" smtClean="0">
                <a:latin typeface="Courier New" pitchFamily="49" charset="0"/>
              </a:rPr>
              <a:t>SimSettings</a:t>
            </a:r>
            <a:r>
              <a:rPr lang="en-US" sz="1400" b="1" smtClean="0">
                <a:latin typeface="Courier New" pitchFamily="49" charset="0"/>
              </a:rPr>
              <a:t>{</a:t>
            </a:r>
            <a:r>
              <a:rPr lang="en-US" sz="1400" b="1" err="1" smtClean="0">
                <a:latin typeface="Courier New" pitchFamily="49" charset="0"/>
              </a:rPr>
              <a:t>i</a:t>
            </a:r>
            <a:r>
              <a:rPr lang="en-US" sz="1400" b="1" smtClean="0">
                <a:latin typeface="Courier New" pitchFamily="49" charset="0"/>
              </a:rPr>
              <a:t>});</a:t>
            </a:r>
          </a:p>
          <a:p>
            <a:r>
              <a:rPr lang="en-US" sz="1400" b="1" smtClean="0">
                <a:solidFill>
                  <a:srgbClr val="3366FF"/>
                </a:solidFill>
                <a:latin typeface="Courier New" pitchFamily="49" charset="0"/>
              </a:rPr>
              <a:t>end</a:t>
            </a:r>
          </a:p>
        </p:txBody>
      </p:sp>
      <p:sp>
        <p:nvSpPr>
          <p:cNvPr id="33" name="Text Box 36"/>
          <p:cNvSpPr txBox="1">
            <a:spLocks noChangeArrowheads="1"/>
          </p:cNvSpPr>
          <p:nvPr/>
        </p:nvSpPr>
        <p:spPr bwMode="auto">
          <a:xfrm>
            <a:off x="1087473" y="5149061"/>
            <a:ext cx="4265911" cy="800219"/>
          </a:xfrm>
          <a:prstGeom prst="rect">
            <a:avLst/>
          </a:prstGeom>
          <a:noFill/>
          <a:ln w="9525" algn="ctr">
            <a:noFill/>
            <a:miter lim="800000"/>
            <a:headEnd/>
            <a:tailEnd/>
          </a:ln>
          <a:effectLst/>
        </p:spPr>
        <p:txBody>
          <a:bodyPr wrap="none">
            <a:spAutoFit/>
          </a:bodyPr>
          <a:lstStyle/>
          <a:p>
            <a:r>
              <a:rPr lang="en-US" b="1" err="1" smtClean="0">
                <a:solidFill>
                  <a:srgbClr val="3366FF"/>
                </a:solidFill>
                <a:latin typeface="Courier New" pitchFamily="49" charset="0"/>
              </a:rPr>
              <a:t>parfor</a:t>
            </a:r>
            <a:r>
              <a:rPr lang="en-US" sz="1400" b="1" smtClean="0">
                <a:latin typeface="Courier New" pitchFamily="49" charset="0"/>
              </a:rPr>
              <a:t> </a:t>
            </a:r>
            <a:r>
              <a:rPr lang="en-US" sz="1400" b="1" err="1" smtClean="0">
                <a:latin typeface="Courier New" pitchFamily="49" charset="0"/>
              </a:rPr>
              <a:t>i</a:t>
            </a:r>
            <a:r>
              <a:rPr lang="en-US" sz="1400" b="1" smtClean="0">
                <a:latin typeface="Courier New" pitchFamily="49" charset="0"/>
              </a:rPr>
              <a:t> = 1:numSims</a:t>
            </a:r>
          </a:p>
          <a:p>
            <a:r>
              <a:rPr lang="en-US" sz="1400" b="1" smtClean="0">
                <a:latin typeface="Courier New" pitchFamily="49" charset="0"/>
              </a:rPr>
              <a:t>    out{</a:t>
            </a:r>
            <a:r>
              <a:rPr lang="en-US" sz="1400" b="1" err="1" smtClean="0">
                <a:latin typeface="Courier New" pitchFamily="49" charset="0"/>
              </a:rPr>
              <a:t>i</a:t>
            </a:r>
            <a:r>
              <a:rPr lang="en-US" sz="1400" b="1" smtClean="0">
                <a:latin typeface="Courier New" pitchFamily="49" charset="0"/>
              </a:rPr>
              <a:t>} = </a:t>
            </a:r>
            <a:r>
              <a:rPr lang="en-US" sz="1400" b="1" err="1" smtClean="0">
                <a:latin typeface="Courier New" pitchFamily="49" charset="0"/>
              </a:rPr>
              <a:t>sim</a:t>
            </a:r>
            <a:r>
              <a:rPr lang="en-US" sz="1400" b="1" smtClean="0">
                <a:latin typeface="Courier New" pitchFamily="49" charset="0"/>
              </a:rPr>
              <a:t>(</a:t>
            </a:r>
            <a:r>
              <a:rPr lang="en-US" sz="1400" b="1" err="1" smtClean="0">
                <a:latin typeface="Courier New" pitchFamily="49" charset="0"/>
              </a:rPr>
              <a:t>mdl</a:t>
            </a:r>
            <a:r>
              <a:rPr lang="en-US" sz="1400" b="1" smtClean="0">
                <a:latin typeface="Courier New" pitchFamily="49" charset="0"/>
              </a:rPr>
              <a:t>, </a:t>
            </a:r>
            <a:r>
              <a:rPr lang="en-US" sz="1400" b="1" err="1" smtClean="0">
                <a:latin typeface="Courier New" pitchFamily="49" charset="0"/>
              </a:rPr>
              <a:t>SimSettings</a:t>
            </a:r>
            <a:r>
              <a:rPr lang="en-US" sz="1400" b="1" smtClean="0">
                <a:latin typeface="Courier New" pitchFamily="49" charset="0"/>
              </a:rPr>
              <a:t>{</a:t>
            </a:r>
            <a:r>
              <a:rPr lang="en-US" sz="1400" b="1" err="1" smtClean="0">
                <a:latin typeface="Courier New" pitchFamily="49" charset="0"/>
              </a:rPr>
              <a:t>i</a:t>
            </a:r>
            <a:r>
              <a:rPr lang="en-US" sz="1400" b="1" smtClean="0">
                <a:latin typeface="Courier New" pitchFamily="49" charset="0"/>
              </a:rPr>
              <a:t>});</a:t>
            </a:r>
          </a:p>
          <a:p>
            <a:r>
              <a:rPr lang="en-US" sz="1400" b="1" smtClean="0">
                <a:solidFill>
                  <a:srgbClr val="3366FF"/>
                </a:solidFill>
                <a:latin typeface="Courier New" pitchFamily="49" charset="0"/>
              </a:rPr>
              <a:t>end</a:t>
            </a:r>
          </a:p>
        </p:txBody>
      </p:sp>
      <p:sp>
        <p:nvSpPr>
          <p:cNvPr id="34" name="Abgerundetes Rechteck 33"/>
          <p:cNvSpPr/>
          <p:nvPr/>
        </p:nvSpPr>
        <p:spPr bwMode="auto">
          <a:xfrm>
            <a:off x="1128607" y="4178864"/>
            <a:ext cx="513184" cy="270002"/>
          </a:xfrm>
          <a:prstGeom prst="roundRect">
            <a:avLst/>
          </a:prstGeom>
          <a:noFill/>
          <a:ln w="38100" cap="flat" cmpd="sng" algn="ctr">
            <a:solidFill>
              <a:srgbClr val="99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35" name="Abgerundetes Rechteck 34"/>
          <p:cNvSpPr/>
          <p:nvPr/>
        </p:nvSpPr>
        <p:spPr bwMode="auto">
          <a:xfrm>
            <a:off x="1128605" y="5209799"/>
            <a:ext cx="899725" cy="270002"/>
          </a:xfrm>
          <a:prstGeom prst="round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pic>
        <p:nvPicPr>
          <p:cNvPr id="1026" name="Picture 2"/>
          <p:cNvPicPr>
            <a:picLocks noChangeAspect="1" noChangeArrowheads="1"/>
          </p:cNvPicPr>
          <p:nvPr/>
        </p:nvPicPr>
        <p:blipFill>
          <a:blip r:embed="rId3" cstate="print"/>
          <a:srcRect b="61505"/>
          <a:stretch>
            <a:fillRect/>
          </a:stretch>
        </p:blipFill>
        <p:spPr bwMode="auto">
          <a:xfrm>
            <a:off x="5381820" y="3474173"/>
            <a:ext cx="3622221" cy="1397490"/>
          </a:xfrm>
          <a:prstGeom prst="rect">
            <a:avLst/>
          </a:prstGeom>
          <a:noFill/>
          <a:ln w="38100">
            <a:solidFill>
              <a:srgbClr val="9966FF"/>
            </a:solidFill>
            <a:miter lim="800000"/>
            <a:headEnd/>
            <a:tailEnd/>
          </a:ln>
        </p:spPr>
      </p:pic>
      <p:pic>
        <p:nvPicPr>
          <p:cNvPr id="1027" name="Picture 3"/>
          <p:cNvPicPr>
            <a:picLocks noChangeAspect="1" noChangeArrowheads="1"/>
          </p:cNvPicPr>
          <p:nvPr/>
        </p:nvPicPr>
        <p:blipFill>
          <a:blip r:embed="rId4" cstate="print"/>
          <a:srcRect b="61470"/>
          <a:stretch>
            <a:fillRect/>
          </a:stretch>
        </p:blipFill>
        <p:spPr bwMode="auto">
          <a:xfrm>
            <a:off x="5381820" y="5008715"/>
            <a:ext cx="3618916" cy="1397490"/>
          </a:xfrm>
          <a:prstGeom prst="rect">
            <a:avLst/>
          </a:prstGeom>
          <a:noFill/>
          <a:ln w="38100" cap="flat" cmpd="sng" algn="ctr">
            <a:solidFill>
              <a:srgbClr val="00B050"/>
            </a:solidFill>
            <a:prstDash val="solid"/>
            <a:round/>
            <a:headEnd type="none" w="med" len="med"/>
            <a:tailEnd type="none" w="med" len="med"/>
          </a:ln>
          <a:effectLst/>
        </p:spPr>
      </p:pic>
      <p:grpSp>
        <p:nvGrpSpPr>
          <p:cNvPr id="4" name="Gruppieren 36"/>
          <p:cNvGrpSpPr/>
          <p:nvPr/>
        </p:nvGrpSpPr>
        <p:grpSpPr>
          <a:xfrm>
            <a:off x="6711870" y="1108075"/>
            <a:ext cx="1101013" cy="914400"/>
            <a:chOff x="7380509" y="4618653"/>
            <a:chExt cx="1101013" cy="914400"/>
          </a:xfrm>
        </p:grpSpPr>
        <p:sp>
          <p:nvSpPr>
            <p:cNvPr id="38" name="Rechteck 37"/>
            <p:cNvSpPr/>
            <p:nvPr/>
          </p:nvSpPr>
          <p:spPr bwMode="auto">
            <a:xfrm>
              <a:off x="7380509" y="4618653"/>
              <a:ext cx="1101013" cy="914400"/>
            </a:xfrm>
            <a:prstGeom prst="rect">
              <a:avLst/>
            </a:prstGeom>
            <a:solidFill>
              <a:srgbClr val="009900"/>
            </a:solidFill>
            <a:ln w="9525" cap="flat" cmpd="sng" algn="ctr">
              <a:noFill/>
              <a:prstDash val="solid"/>
              <a:round/>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39" name="Rechteck 38"/>
            <p:cNvSpPr/>
            <p:nvPr/>
          </p:nvSpPr>
          <p:spPr bwMode="auto">
            <a:xfrm>
              <a:off x="7520469" y="4749281"/>
              <a:ext cx="289248" cy="289248"/>
            </a:xfrm>
            <a:prstGeom prst="rect">
              <a:avLst/>
            </a:prstGeom>
            <a:solidFill>
              <a:schemeClr val="bg2">
                <a:lumMod val="75000"/>
              </a:scheme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40" name="Rechteck 39"/>
            <p:cNvSpPr/>
            <p:nvPr/>
          </p:nvSpPr>
          <p:spPr bwMode="auto">
            <a:xfrm>
              <a:off x="7520469" y="5075855"/>
              <a:ext cx="289248" cy="289248"/>
            </a:xfrm>
            <a:prstGeom prst="rect">
              <a:avLst/>
            </a:prstGeom>
            <a:solidFill>
              <a:schemeClr val="bg2">
                <a:lumMod val="75000"/>
              </a:scheme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41" name="Textfeld 40"/>
            <p:cNvSpPr txBox="1"/>
            <p:nvPr/>
          </p:nvSpPr>
          <p:spPr>
            <a:xfrm>
              <a:off x="7794781" y="4786730"/>
              <a:ext cx="601448" cy="523220"/>
            </a:xfrm>
            <a:prstGeom prst="rect">
              <a:avLst/>
            </a:prstGeom>
            <a:noFill/>
          </p:spPr>
          <p:txBody>
            <a:bodyPr wrap="none" rtlCol="0">
              <a:spAutoFit/>
            </a:bodyPr>
            <a:lstStyle/>
            <a:p>
              <a:pPr algn="ctr"/>
              <a:r>
                <a:rPr lang="en-US" sz="1400" b="1" smtClean="0">
                  <a:solidFill>
                    <a:schemeClr val="bg1"/>
                  </a:solidFill>
                </a:rPr>
                <a:t>Multi</a:t>
              </a:r>
            </a:p>
            <a:p>
              <a:pPr algn="ctr"/>
              <a:r>
                <a:rPr lang="en-US" sz="1400" b="1" smtClean="0">
                  <a:solidFill>
                    <a:schemeClr val="bg1"/>
                  </a:solidFill>
                </a:rPr>
                <a:t>Core</a:t>
              </a:r>
              <a:endParaRPr lang="de-DE" sz="1400" b="1">
                <a:solidFill>
                  <a:schemeClr val="bg1"/>
                </a:solidFill>
              </a:endParaRPr>
            </a:p>
          </p:txBody>
        </p:sp>
      </p:grpSp>
    </p:spTree>
    <p:extLst>
      <p:ext uri="{BB962C8B-B14F-4D97-AF65-F5344CB8AC3E}">
        <p14:creationId xmlns:p14="http://schemas.microsoft.com/office/powerpoint/2010/main" val="4088444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9912">
                                            <p:txEl>
                                              <p:pRg st="0" end="0"/>
                                            </p:txEl>
                                          </p:spTgt>
                                        </p:tgtEl>
                                        <p:attrNameLst>
                                          <p:attrName>style.visibility</p:attrName>
                                        </p:attrNameLst>
                                      </p:cBhvr>
                                      <p:to>
                                        <p:strVal val="visible"/>
                                      </p:to>
                                    </p:set>
                                    <p:animEffect transition="in" filter="wipe(left)">
                                      <p:cBhvr>
                                        <p:cTn id="7" dur="500"/>
                                        <p:tgtEl>
                                          <p:spTgt spid="3799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9912">
                                            <p:txEl>
                                              <p:pRg st="2" end="2"/>
                                            </p:txEl>
                                          </p:spTgt>
                                        </p:tgtEl>
                                        <p:attrNameLst>
                                          <p:attrName>style.visibility</p:attrName>
                                        </p:attrNameLst>
                                      </p:cBhvr>
                                      <p:to>
                                        <p:strVal val="visible"/>
                                      </p:to>
                                    </p:set>
                                    <p:animEffect transition="in" filter="wipe(left)">
                                      <p:cBhvr>
                                        <p:cTn id="12" dur="500"/>
                                        <p:tgtEl>
                                          <p:spTgt spid="379912">
                                            <p:txEl>
                                              <p:pRg st="2" end="2"/>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79912">
                                            <p:txEl>
                                              <p:pRg st="4" end="4"/>
                                            </p:txEl>
                                          </p:spTgt>
                                        </p:tgtEl>
                                        <p:attrNameLst>
                                          <p:attrName>style.visibility</p:attrName>
                                        </p:attrNameLst>
                                      </p:cBhvr>
                                      <p:to>
                                        <p:strVal val="visible"/>
                                      </p:to>
                                    </p:set>
                                    <p:animEffect transition="in" filter="wipe(left)">
                                      <p:cBhvr>
                                        <p:cTn id="25" dur="500"/>
                                        <p:tgtEl>
                                          <p:spTgt spid="379912">
                                            <p:txEl>
                                              <p:pRg st="4" end="4"/>
                                            </p:txEl>
                                          </p:spTgt>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79912">
                                            <p:txEl>
                                              <p:pRg st="8" end="8"/>
                                            </p:txEl>
                                          </p:spTgt>
                                        </p:tgtEl>
                                        <p:attrNameLst>
                                          <p:attrName>style.visibility</p:attrName>
                                        </p:attrNameLst>
                                      </p:cBhvr>
                                      <p:to>
                                        <p:strVal val="visible"/>
                                      </p:to>
                                    </p:set>
                                    <p:animEffect transition="in" filter="wipe(left)">
                                      <p:cBhvr>
                                        <p:cTn id="38" dur="500"/>
                                        <p:tgtEl>
                                          <p:spTgt spid="379912">
                                            <p:txEl>
                                              <p:pRg st="8" end="8"/>
                                            </p:txEl>
                                          </p:spTgt>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par>
                          <p:cTn id="43" fill="hold">
                            <p:stCondLst>
                              <p:cond delay="1000"/>
                            </p:stCondLst>
                            <p:childTnLst>
                              <p:par>
                                <p:cTn id="44" presetID="22" presetClass="entr" presetSubtype="1"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up)">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26"/>
                                        </p:tgtEl>
                                        <p:attrNameLst>
                                          <p:attrName>style.visibility</p:attrName>
                                        </p:attrNameLst>
                                      </p:cBhvr>
                                      <p:to>
                                        <p:strVal val="visible"/>
                                      </p:to>
                                    </p:set>
                                    <p:animEffect transition="in" filter="fade">
                                      <p:cBhvr>
                                        <p:cTn id="51" dur="500"/>
                                        <p:tgtEl>
                                          <p:spTgt spid="102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79912">
                                            <p:txEl>
                                              <p:pRg st="11" end="11"/>
                                            </p:txEl>
                                          </p:spTgt>
                                        </p:tgtEl>
                                        <p:attrNameLst>
                                          <p:attrName>style.visibility</p:attrName>
                                        </p:attrNameLst>
                                      </p:cBhvr>
                                      <p:to>
                                        <p:strVal val="visible"/>
                                      </p:to>
                                    </p:set>
                                    <p:animEffect transition="in" filter="wipe(left)">
                                      <p:cBhvr>
                                        <p:cTn id="56" dur="500"/>
                                        <p:tgtEl>
                                          <p:spTgt spid="379912">
                                            <p:txEl>
                                              <p:pRg st="11" end="11"/>
                                            </p:txEl>
                                          </p:spTgt>
                                        </p:tgtEl>
                                      </p:cBhvr>
                                    </p:animEffect>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left)">
                                      <p:cBhvr>
                                        <p:cTn id="60" dur="500"/>
                                        <p:tgtEl>
                                          <p:spTgt spid="33"/>
                                        </p:tgtEl>
                                      </p:cBhvr>
                                    </p:animEffect>
                                  </p:childTnLst>
                                </p:cTn>
                              </p:par>
                            </p:childTnLst>
                          </p:cTn>
                        </p:par>
                        <p:par>
                          <p:cTn id="61" fill="hold">
                            <p:stCondLst>
                              <p:cond delay="1000"/>
                            </p:stCondLst>
                            <p:childTnLst>
                              <p:par>
                                <p:cTn id="62" presetID="22" presetClass="entr" presetSubtype="1" fill="hold" grpId="0" nodeType="after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wipe(up)">
                                      <p:cBhvr>
                                        <p:cTn id="64" dur="500"/>
                                        <p:tgtEl>
                                          <p:spTgt spid="3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027"/>
                                        </p:tgtEl>
                                        <p:attrNameLst>
                                          <p:attrName>style.visibility</p:attrName>
                                        </p:attrNameLst>
                                      </p:cBhvr>
                                      <p:to>
                                        <p:strVal val="visible"/>
                                      </p:to>
                                    </p:set>
                                    <p:animEffect transition="in" filter="fade">
                                      <p:cBhvr>
                                        <p:cTn id="69"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2" grpId="0"/>
      <p:bldP spid="33" grpId="0"/>
      <p:bldP spid="34" grpId="0" animBg="1"/>
      <p:bldP spid="3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en-US" dirty="0" smtClean="0">
                <a:solidFill>
                  <a:srgbClr val="B2B2B2"/>
                </a:solidFill>
              </a:rPr>
              <a:t>Overview: Aircraft Power Network Model</a:t>
            </a:r>
          </a:p>
          <a:p>
            <a:pPr lvl="1"/>
            <a:r>
              <a:rPr lang="en-US" dirty="0" smtClean="0">
                <a:solidFill>
                  <a:srgbClr val="B2B2B2"/>
                </a:solidFill>
              </a:rPr>
              <a:t>Simulation goals</a:t>
            </a:r>
          </a:p>
          <a:p>
            <a:pPr lvl="1"/>
            <a:r>
              <a:rPr lang="en-US" dirty="0">
                <a:solidFill>
                  <a:srgbClr val="B2B2B2"/>
                </a:solidFill>
              </a:rPr>
              <a:t>D</a:t>
            </a:r>
            <a:r>
              <a:rPr lang="en-US" dirty="0" smtClean="0">
                <a:solidFill>
                  <a:srgbClr val="B2B2B2"/>
                </a:solidFill>
              </a:rPr>
              <a:t>evelopment process</a:t>
            </a:r>
          </a:p>
          <a:p>
            <a:r>
              <a:rPr lang="en-US" dirty="0" smtClean="0">
                <a:solidFill>
                  <a:srgbClr val="B2B2B2"/>
                </a:solidFill>
              </a:rPr>
              <a:t>Initial Design</a:t>
            </a:r>
          </a:p>
          <a:p>
            <a:pPr lvl="1"/>
            <a:r>
              <a:rPr lang="en-US" dirty="0" smtClean="0">
                <a:solidFill>
                  <a:srgbClr val="B2B2B2"/>
                </a:solidFill>
              </a:rPr>
              <a:t>Linking to Requirements</a:t>
            </a:r>
          </a:p>
          <a:p>
            <a:pPr lvl="1"/>
            <a:r>
              <a:rPr lang="en-US" dirty="0" smtClean="0">
                <a:solidFill>
                  <a:srgbClr val="B2B2B2"/>
                </a:solidFill>
              </a:rPr>
              <a:t>Refining Requirements</a:t>
            </a:r>
            <a:endParaRPr lang="en-US" dirty="0">
              <a:solidFill>
                <a:srgbClr val="B2B2B2"/>
              </a:solidFill>
            </a:endParaRPr>
          </a:p>
          <a:p>
            <a:r>
              <a:rPr lang="en-US" dirty="0" smtClean="0">
                <a:solidFill>
                  <a:srgbClr val="B2B2B2"/>
                </a:solidFill>
              </a:rPr>
              <a:t>Detailed Design</a:t>
            </a:r>
          </a:p>
          <a:p>
            <a:pPr lvl="1"/>
            <a:r>
              <a:rPr lang="en-US" dirty="0" smtClean="0">
                <a:solidFill>
                  <a:srgbClr val="B2B2B2"/>
                </a:solidFill>
              </a:rPr>
              <a:t>Generators, Loads</a:t>
            </a:r>
          </a:p>
          <a:p>
            <a:pPr lvl="1"/>
            <a:r>
              <a:rPr lang="en-US" dirty="0" smtClean="0">
                <a:solidFill>
                  <a:srgbClr val="B2B2B2"/>
                </a:solidFill>
              </a:rPr>
              <a:t>Harmonic analysis</a:t>
            </a:r>
          </a:p>
          <a:p>
            <a:pPr lvl="1"/>
            <a:r>
              <a:rPr lang="en-US" dirty="0" smtClean="0">
                <a:solidFill>
                  <a:srgbClr val="B2B2B2"/>
                </a:solidFill>
              </a:rPr>
              <a:t>Integrating other domains</a:t>
            </a:r>
          </a:p>
          <a:p>
            <a:r>
              <a:rPr lang="en-US" dirty="0" smtClean="0">
                <a:solidFill>
                  <a:srgbClr val="C0C0C0"/>
                </a:solidFill>
              </a:rPr>
              <a:t>Tuning Abstract Model</a:t>
            </a:r>
          </a:p>
          <a:p>
            <a:r>
              <a:rPr lang="en-US" dirty="0" smtClean="0"/>
              <a:t>Documenting Results</a:t>
            </a:r>
            <a:endParaRPr lang="en-US" dirty="0"/>
          </a:p>
        </p:txBody>
      </p:sp>
      <p:sp>
        <p:nvSpPr>
          <p:cNvPr id="2" name="Titel 1"/>
          <p:cNvSpPr>
            <a:spLocks noGrp="1"/>
          </p:cNvSpPr>
          <p:nvPr>
            <p:ph type="title"/>
          </p:nvPr>
        </p:nvSpPr>
        <p:spPr/>
        <p:txBody>
          <a:bodyPr/>
          <a:lstStyle/>
          <a:p>
            <a:r>
              <a:rPr lang="en-US" dirty="0" smtClean="0"/>
              <a:t>Agenda</a:t>
            </a:r>
            <a:endParaRPr lang="en-US" dirty="0"/>
          </a:p>
        </p:txBody>
      </p:sp>
      <p:grpSp>
        <p:nvGrpSpPr>
          <p:cNvPr id="83" name="Gruppieren 82"/>
          <p:cNvGrpSpPr/>
          <p:nvPr/>
        </p:nvGrpSpPr>
        <p:grpSpPr>
          <a:xfrm>
            <a:off x="4296879" y="3678022"/>
            <a:ext cx="3108233" cy="1360525"/>
            <a:chOff x="4179631" y="2920175"/>
            <a:chExt cx="3108233" cy="1360525"/>
          </a:xfrm>
        </p:grpSpPr>
        <p:grpSp>
          <p:nvGrpSpPr>
            <p:cNvPr id="84" name="Gruppieren 83"/>
            <p:cNvGrpSpPr/>
            <p:nvPr/>
          </p:nvGrpSpPr>
          <p:grpSpPr>
            <a:xfrm>
              <a:off x="4179631" y="2920175"/>
              <a:ext cx="3108233" cy="1360525"/>
              <a:chOff x="957580" y="2662557"/>
              <a:chExt cx="3108233" cy="1360525"/>
            </a:xfrm>
          </p:grpSpPr>
          <p:sp>
            <p:nvSpPr>
              <p:cNvPr id="175" name="Rounded Rectangle 79"/>
              <p:cNvSpPr/>
              <p:nvPr/>
            </p:nvSpPr>
            <p:spPr bwMode="auto">
              <a:xfrm>
                <a:off x="957580" y="2691082"/>
                <a:ext cx="3108233" cy="133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176" name="Rounded Rectangle 80"/>
              <p:cNvSpPr/>
              <p:nvPr/>
            </p:nvSpPr>
            <p:spPr bwMode="auto">
              <a:xfrm>
                <a:off x="1014926" y="2927472"/>
                <a:ext cx="2978152"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177" name="TextBox 69"/>
              <p:cNvSpPr txBox="1"/>
              <p:nvPr/>
            </p:nvSpPr>
            <p:spPr>
              <a:xfrm>
                <a:off x="957581" y="2662557"/>
                <a:ext cx="3108232" cy="338554"/>
              </a:xfrm>
              <a:prstGeom prst="rect">
                <a:avLst/>
              </a:prstGeom>
              <a:noFill/>
            </p:spPr>
            <p:txBody>
              <a:bodyPr wrap="square" rtlCol="0" anchor="ctr">
                <a:spAutoFit/>
              </a:bodyPr>
              <a:lstStyle/>
              <a:p>
                <a:pPr algn="ctr"/>
                <a:r>
                  <a:rPr lang="en-US" sz="1600" b="1" dirty="0" smtClean="0">
                    <a:latin typeface="Arial" pitchFamily="34" charset="0"/>
                    <a:cs typeface="Arial" pitchFamily="34" charset="0"/>
                  </a:rPr>
                  <a:t>SYSTEM LEVEL MODEL</a:t>
                </a:r>
              </a:p>
            </p:txBody>
          </p:sp>
        </p:grpSp>
        <p:grpSp>
          <p:nvGrpSpPr>
            <p:cNvPr id="145" name="Gruppieren 144"/>
            <p:cNvGrpSpPr/>
            <p:nvPr/>
          </p:nvGrpSpPr>
          <p:grpSpPr>
            <a:xfrm>
              <a:off x="4292729" y="3232251"/>
              <a:ext cx="2875697" cy="900854"/>
              <a:chOff x="4292729" y="3232251"/>
              <a:chExt cx="2875697" cy="900854"/>
            </a:xfrm>
          </p:grpSpPr>
          <p:grpSp>
            <p:nvGrpSpPr>
              <p:cNvPr id="146" name="Gruppieren 91"/>
              <p:cNvGrpSpPr/>
              <p:nvPr/>
            </p:nvGrpSpPr>
            <p:grpSpPr>
              <a:xfrm>
                <a:off x="4292729" y="3237877"/>
                <a:ext cx="924864" cy="895228"/>
                <a:chOff x="4166646" y="3185785"/>
                <a:chExt cx="1111737" cy="1076114"/>
              </a:xfrm>
            </p:grpSpPr>
            <p:sp>
              <p:nvSpPr>
                <p:cNvPr id="166" name="Rectangle 65"/>
                <p:cNvSpPr/>
                <p:nvPr/>
              </p:nvSpPr>
              <p:spPr bwMode="auto">
                <a:xfrm>
                  <a:off x="4166646" y="3185785"/>
                  <a:ext cx="1111737" cy="1076114"/>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Control</a:t>
                  </a:r>
                </a:p>
              </p:txBody>
            </p:sp>
            <p:grpSp>
              <p:nvGrpSpPr>
                <p:cNvPr id="167" name="Gruppieren 75"/>
                <p:cNvGrpSpPr/>
                <p:nvPr/>
              </p:nvGrpSpPr>
              <p:grpSpPr>
                <a:xfrm>
                  <a:off x="4247182" y="3496079"/>
                  <a:ext cx="952863" cy="323445"/>
                  <a:chOff x="-210741" y="5570873"/>
                  <a:chExt cx="3549965" cy="1205020"/>
                </a:xfrm>
              </p:grpSpPr>
              <p:sp>
                <p:nvSpPr>
                  <p:cNvPr id="168" name="Abgerundetes Rechteck 167"/>
                  <p:cNvSpPr/>
                  <p:nvPr/>
                </p:nvSpPr>
                <p:spPr>
                  <a:xfrm>
                    <a:off x="1753442" y="5570873"/>
                    <a:ext cx="616968" cy="457517"/>
                  </a:xfrm>
                  <a:prstGeom prst="roundRect">
                    <a:avLst/>
                  </a:prstGeom>
                  <a:solidFill>
                    <a:srgbClr val="777777"/>
                  </a:solidFill>
                  <a:ln w="381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1"/>
                  </a:p>
                </p:txBody>
              </p:sp>
              <p:cxnSp>
                <p:nvCxnSpPr>
                  <p:cNvPr id="169" name="Gerade Verbindung mit Pfeil 168"/>
                  <p:cNvCxnSpPr>
                    <a:stCxn id="168" idx="1"/>
                  </p:cNvCxnSpPr>
                  <p:nvPr/>
                </p:nvCxnSpPr>
                <p:spPr>
                  <a:xfrm rot="10800000">
                    <a:off x="1078579" y="5799410"/>
                    <a:ext cx="674862" cy="222"/>
                  </a:xfrm>
                  <a:prstGeom prst="straightConnector1">
                    <a:avLst/>
                  </a:prstGeom>
                  <a:ln w="28575">
                    <a:solidFill>
                      <a:srgbClr val="7777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0" name="Abgerundetes Rechteck 169"/>
                  <p:cNvSpPr/>
                  <p:nvPr/>
                </p:nvSpPr>
                <p:spPr>
                  <a:xfrm>
                    <a:off x="477202" y="5570877"/>
                    <a:ext cx="616967" cy="457516"/>
                  </a:xfrm>
                  <a:prstGeom prst="roundRect">
                    <a:avLst/>
                  </a:prstGeom>
                  <a:solidFill>
                    <a:srgbClr val="333333"/>
                  </a:solidFill>
                  <a:ln w="381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1"/>
                  </a:p>
                </p:txBody>
              </p:sp>
              <p:cxnSp>
                <p:nvCxnSpPr>
                  <p:cNvPr id="171" name="Gerade Verbindung mit Pfeil 170"/>
                  <p:cNvCxnSpPr/>
                  <p:nvPr/>
                </p:nvCxnSpPr>
                <p:spPr>
                  <a:xfrm rot="10800000">
                    <a:off x="-210741" y="5799329"/>
                    <a:ext cx="652449" cy="309"/>
                  </a:xfrm>
                  <a:prstGeom prst="straightConnector1">
                    <a:avLst/>
                  </a:prstGeom>
                  <a:ln w="28575">
                    <a:solidFill>
                      <a:srgbClr val="33333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2" name="Freihandform 171"/>
                  <p:cNvSpPr/>
                  <p:nvPr/>
                </p:nvSpPr>
                <p:spPr>
                  <a:xfrm>
                    <a:off x="1409700" y="5792864"/>
                    <a:ext cx="1133476" cy="738347"/>
                  </a:xfrm>
                  <a:custGeom>
                    <a:avLst/>
                    <a:gdLst>
                      <a:gd name="connsiteX0" fmla="*/ 1123950 w 1133475"/>
                      <a:gd name="connsiteY0" fmla="*/ 0 h 485775"/>
                      <a:gd name="connsiteX1" fmla="*/ 1133475 w 1133475"/>
                      <a:gd name="connsiteY1" fmla="*/ 485775 h 485775"/>
                      <a:gd name="connsiteX2" fmla="*/ 0 w 1133475"/>
                      <a:gd name="connsiteY2" fmla="*/ 485775 h 485775"/>
                      <a:gd name="connsiteX3" fmla="*/ 0 w 1133475"/>
                      <a:gd name="connsiteY3" fmla="*/ 114300 h 485775"/>
                    </a:gdLst>
                    <a:ahLst/>
                    <a:cxnLst>
                      <a:cxn ang="0">
                        <a:pos x="connsiteX0" y="connsiteY0"/>
                      </a:cxn>
                      <a:cxn ang="0">
                        <a:pos x="connsiteX1" y="connsiteY1"/>
                      </a:cxn>
                      <a:cxn ang="0">
                        <a:pos x="connsiteX2" y="connsiteY2"/>
                      </a:cxn>
                      <a:cxn ang="0">
                        <a:pos x="connsiteX3" y="connsiteY3"/>
                      </a:cxn>
                    </a:cxnLst>
                    <a:rect l="l" t="t" r="r" b="b"/>
                    <a:pathLst>
                      <a:path w="1133475" h="485775">
                        <a:moveTo>
                          <a:pt x="1123950" y="0"/>
                        </a:moveTo>
                        <a:lnTo>
                          <a:pt x="1133475" y="485775"/>
                        </a:lnTo>
                        <a:lnTo>
                          <a:pt x="0" y="485775"/>
                        </a:lnTo>
                        <a:lnTo>
                          <a:pt x="0" y="114300"/>
                        </a:lnTo>
                      </a:path>
                    </a:pathLst>
                  </a:custGeom>
                  <a:ln w="28575">
                    <a:solidFill>
                      <a:srgbClr val="77777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b="1"/>
                  </a:p>
                </p:txBody>
              </p:sp>
              <p:sp>
                <p:nvSpPr>
                  <p:cNvPr id="173" name="Freihandform 172"/>
                  <p:cNvSpPr/>
                  <p:nvPr/>
                </p:nvSpPr>
                <p:spPr>
                  <a:xfrm>
                    <a:off x="58991" y="5802392"/>
                    <a:ext cx="2655637" cy="973501"/>
                  </a:xfrm>
                  <a:custGeom>
                    <a:avLst/>
                    <a:gdLst>
                      <a:gd name="connsiteX0" fmla="*/ 2419350 w 2419350"/>
                      <a:gd name="connsiteY0" fmla="*/ 0 h 638175"/>
                      <a:gd name="connsiteX1" fmla="*/ 2419350 w 2419350"/>
                      <a:gd name="connsiteY1" fmla="*/ 638175 h 638175"/>
                      <a:gd name="connsiteX2" fmla="*/ 0 w 2419350"/>
                      <a:gd name="connsiteY2" fmla="*/ 638175 h 638175"/>
                      <a:gd name="connsiteX3" fmla="*/ 0 w 2419350"/>
                      <a:gd name="connsiteY3" fmla="*/ 142875 h 638175"/>
                    </a:gdLst>
                    <a:ahLst/>
                    <a:cxnLst>
                      <a:cxn ang="0">
                        <a:pos x="connsiteX0" y="connsiteY0"/>
                      </a:cxn>
                      <a:cxn ang="0">
                        <a:pos x="connsiteX1" y="connsiteY1"/>
                      </a:cxn>
                      <a:cxn ang="0">
                        <a:pos x="connsiteX2" y="connsiteY2"/>
                      </a:cxn>
                      <a:cxn ang="0">
                        <a:pos x="connsiteX3" y="connsiteY3"/>
                      </a:cxn>
                    </a:cxnLst>
                    <a:rect l="l" t="t" r="r" b="b"/>
                    <a:pathLst>
                      <a:path w="2419350" h="638175">
                        <a:moveTo>
                          <a:pt x="2419350" y="0"/>
                        </a:moveTo>
                        <a:lnTo>
                          <a:pt x="2419350" y="638175"/>
                        </a:lnTo>
                        <a:lnTo>
                          <a:pt x="0" y="638175"/>
                        </a:lnTo>
                        <a:lnTo>
                          <a:pt x="0" y="142875"/>
                        </a:lnTo>
                      </a:path>
                    </a:pathLst>
                  </a:custGeom>
                  <a:ln w="28575">
                    <a:solidFill>
                      <a:srgbClr val="33333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b="1"/>
                  </a:p>
                </p:txBody>
              </p:sp>
              <p:cxnSp>
                <p:nvCxnSpPr>
                  <p:cNvPr id="174" name="Gerade Verbindung mit Pfeil 173"/>
                  <p:cNvCxnSpPr>
                    <a:endCxn id="168" idx="3"/>
                  </p:cNvCxnSpPr>
                  <p:nvPr/>
                </p:nvCxnSpPr>
                <p:spPr>
                  <a:xfrm rot="10800000" flipV="1">
                    <a:off x="2370414" y="5794832"/>
                    <a:ext cx="968810" cy="4795"/>
                  </a:xfrm>
                  <a:prstGeom prst="straightConnector1">
                    <a:avLst/>
                  </a:prstGeom>
                  <a:ln w="28575">
                    <a:solidFill>
                      <a:srgbClr val="7777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47" name="Gruppieren 146"/>
              <p:cNvGrpSpPr/>
              <p:nvPr/>
            </p:nvGrpSpPr>
            <p:grpSpPr>
              <a:xfrm>
                <a:off x="5269370" y="3233467"/>
                <a:ext cx="924864" cy="899638"/>
                <a:chOff x="2496084" y="2975849"/>
                <a:chExt cx="924864" cy="899638"/>
              </a:xfrm>
            </p:grpSpPr>
            <p:sp>
              <p:nvSpPr>
                <p:cNvPr id="164" name="Rectangle 64"/>
                <p:cNvSpPr/>
                <p:nvPr/>
              </p:nvSpPr>
              <p:spPr bwMode="auto">
                <a:xfrm>
                  <a:off x="2496084" y="2975849"/>
                  <a:ext cx="924864" cy="899638"/>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Mechanical</a:t>
                  </a:r>
                </a:p>
              </p:txBody>
            </p:sp>
            <p:pic>
              <p:nvPicPr>
                <p:cNvPr id="165" name="Picture 2" descr="5715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742285" y="2994084"/>
                  <a:ext cx="467739" cy="6929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8" name="Gruppieren 147"/>
              <p:cNvGrpSpPr/>
              <p:nvPr/>
            </p:nvGrpSpPr>
            <p:grpSpPr>
              <a:xfrm>
                <a:off x="6213537" y="3232251"/>
                <a:ext cx="954889" cy="900006"/>
                <a:chOff x="6213537" y="3232251"/>
                <a:chExt cx="954889" cy="900006"/>
              </a:xfrm>
            </p:grpSpPr>
            <p:sp>
              <p:nvSpPr>
                <p:cNvPr id="149" name="Rectangle 41"/>
                <p:cNvSpPr/>
                <p:nvPr/>
              </p:nvSpPr>
              <p:spPr bwMode="auto">
                <a:xfrm>
                  <a:off x="6243563" y="3232251"/>
                  <a:ext cx="924863" cy="900006"/>
                </a:xfrm>
                <a:prstGeom prst="rect">
                  <a:avLst/>
                </a:prstGeom>
                <a:solidFill>
                  <a:srgbClr val="E4BEE4"/>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mj-lt"/>
                    </a:rPr>
                    <a:t>Electrical</a:t>
                  </a:r>
                </a:p>
              </p:txBody>
            </p:sp>
            <p:cxnSp>
              <p:nvCxnSpPr>
                <p:cNvPr id="150" name="Gerade Verbindung mit Pfeil 149"/>
                <p:cNvCxnSpPr/>
                <p:nvPr/>
              </p:nvCxnSpPr>
              <p:spPr>
                <a:xfrm flipV="1">
                  <a:off x="6482600" y="3416683"/>
                  <a:ext cx="648000" cy="324000"/>
                </a:xfrm>
                <a:prstGeom prst="straightConnector1">
                  <a:avLst/>
                </a:prstGeom>
                <a:ln w="38100">
                  <a:solidFill>
                    <a:srgbClr val="777777"/>
                  </a:solidFill>
                  <a:tailEnd type="arrow"/>
                </a:ln>
              </p:spPr>
              <p:style>
                <a:lnRef idx="1">
                  <a:schemeClr val="accent1"/>
                </a:lnRef>
                <a:fillRef idx="0">
                  <a:schemeClr val="accent1"/>
                </a:fillRef>
                <a:effectRef idx="0">
                  <a:schemeClr val="accent1"/>
                </a:effectRef>
                <a:fontRef idx="minor">
                  <a:schemeClr val="tx1"/>
                </a:fontRef>
              </p:style>
            </p:cxnSp>
            <p:cxnSp>
              <p:nvCxnSpPr>
                <p:cNvPr id="162" name="Gerade Verbindung mit Pfeil 161"/>
                <p:cNvCxnSpPr/>
                <p:nvPr/>
              </p:nvCxnSpPr>
              <p:spPr>
                <a:xfrm>
                  <a:off x="6482600" y="3740683"/>
                  <a:ext cx="648000" cy="0"/>
                </a:xfrm>
                <a:prstGeom prst="straightConnector1">
                  <a:avLst/>
                </a:prstGeom>
                <a:ln w="38100">
                  <a:solidFill>
                    <a:srgbClr val="777777"/>
                  </a:solidFill>
                  <a:tailEnd type="arrow"/>
                </a:ln>
              </p:spPr>
              <p:style>
                <a:lnRef idx="1">
                  <a:schemeClr val="accent1"/>
                </a:lnRef>
                <a:fillRef idx="0">
                  <a:schemeClr val="accent1"/>
                </a:fillRef>
                <a:effectRef idx="0">
                  <a:schemeClr val="accent1"/>
                </a:effectRef>
                <a:fontRef idx="minor">
                  <a:schemeClr val="tx1"/>
                </a:fontRef>
              </p:style>
            </p:cxnSp>
            <p:sp>
              <p:nvSpPr>
                <p:cNvPr id="163" name="Textfeld 162"/>
                <p:cNvSpPr txBox="1"/>
                <p:nvPr/>
              </p:nvSpPr>
              <p:spPr>
                <a:xfrm>
                  <a:off x="6213537" y="3236665"/>
                  <a:ext cx="453970" cy="523220"/>
                </a:xfrm>
                <a:prstGeom prst="rect">
                  <a:avLst/>
                </a:prstGeom>
                <a:noFill/>
                <a:ln>
                  <a:noFill/>
                </a:ln>
              </p:spPr>
              <p:txBody>
                <a:bodyPr wrap="none" rtlCol="0" anchor="ctr">
                  <a:spAutoFit/>
                </a:bodyPr>
                <a:lstStyle/>
                <a:p>
                  <a:r>
                    <a:rPr lang="el-GR" sz="2800" b="1" dirty="0" smtClean="0">
                      <a:solidFill>
                        <a:srgbClr val="777777"/>
                      </a:solidFill>
                      <a:latin typeface="Arial" pitchFamily="34" charset="0"/>
                      <a:cs typeface="Arial" pitchFamily="34" charset="0"/>
                    </a:rPr>
                    <a:t>ϕ</a:t>
                  </a:r>
                  <a:endParaRPr lang="en-US" sz="2800" b="1" dirty="0">
                    <a:solidFill>
                      <a:srgbClr val="777777"/>
                    </a:solidFill>
                    <a:latin typeface="Arial" pitchFamily="34" charset="0"/>
                    <a:cs typeface="Arial" pitchFamily="34" charset="0"/>
                  </a:endParaRPr>
                </a:p>
              </p:txBody>
            </p:sp>
          </p:grpSp>
        </p:grpSp>
      </p:grpSp>
      <p:sp>
        <p:nvSpPr>
          <p:cNvPr id="178" name="Pfeil nach rechts 177"/>
          <p:cNvSpPr/>
          <p:nvPr/>
        </p:nvSpPr>
        <p:spPr>
          <a:xfrm rot="10800000">
            <a:off x="7342034" y="4631052"/>
            <a:ext cx="700005" cy="302652"/>
          </a:xfrm>
          <a:prstGeom prst="rightArrow">
            <a:avLst>
              <a:gd name="adj1" fmla="val 57193"/>
              <a:gd name="adj2" fmla="val 78325"/>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79" name="Ellipse 178"/>
          <p:cNvSpPr/>
          <p:nvPr/>
        </p:nvSpPr>
        <p:spPr>
          <a:xfrm>
            <a:off x="7603759" y="4514603"/>
            <a:ext cx="252268" cy="252268"/>
          </a:xfrm>
          <a:prstGeom prst="ellipse">
            <a:avLst/>
          </a:prstGeom>
          <a:solidFill>
            <a:srgbClr val="33669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Arial" pitchFamily="34" charset="0"/>
                <a:cs typeface="Arial" pitchFamily="34" charset="0"/>
              </a:rPr>
              <a:t>4</a:t>
            </a:r>
          </a:p>
        </p:txBody>
      </p:sp>
      <p:grpSp>
        <p:nvGrpSpPr>
          <p:cNvPr id="181" name="Gruppieren 180"/>
          <p:cNvGrpSpPr/>
          <p:nvPr/>
        </p:nvGrpSpPr>
        <p:grpSpPr>
          <a:xfrm>
            <a:off x="7855882" y="3680285"/>
            <a:ext cx="1138352" cy="1360525"/>
            <a:chOff x="7907132" y="2920175"/>
            <a:chExt cx="1138352" cy="1360525"/>
          </a:xfrm>
        </p:grpSpPr>
        <p:grpSp>
          <p:nvGrpSpPr>
            <p:cNvPr id="184" name="Gruppieren 183"/>
            <p:cNvGrpSpPr/>
            <p:nvPr/>
          </p:nvGrpSpPr>
          <p:grpSpPr>
            <a:xfrm>
              <a:off x="7907132" y="2920175"/>
              <a:ext cx="1138352" cy="1360525"/>
              <a:chOff x="5159543" y="2662557"/>
              <a:chExt cx="1138352" cy="1360525"/>
            </a:xfrm>
          </p:grpSpPr>
          <p:sp>
            <p:nvSpPr>
              <p:cNvPr id="215" name="Rounded Rectangle 79"/>
              <p:cNvSpPr/>
              <p:nvPr/>
            </p:nvSpPr>
            <p:spPr bwMode="auto">
              <a:xfrm>
                <a:off x="5159543" y="2691082"/>
                <a:ext cx="1138352" cy="133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216" name="Rounded Rectangle 80"/>
              <p:cNvSpPr/>
              <p:nvPr/>
            </p:nvSpPr>
            <p:spPr bwMode="auto">
              <a:xfrm>
                <a:off x="5204405" y="2927472"/>
                <a:ext cx="1041858"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217" name="TextBox 69"/>
              <p:cNvSpPr txBox="1"/>
              <p:nvPr/>
            </p:nvSpPr>
            <p:spPr>
              <a:xfrm>
                <a:off x="5159543" y="2662557"/>
                <a:ext cx="1138352" cy="338554"/>
              </a:xfrm>
              <a:prstGeom prst="rect">
                <a:avLst/>
              </a:prstGeom>
              <a:noFill/>
            </p:spPr>
            <p:txBody>
              <a:bodyPr wrap="square" lIns="0" rIns="0" rtlCol="0" anchor="ctr">
                <a:spAutoFit/>
              </a:bodyPr>
              <a:lstStyle/>
              <a:p>
                <a:pPr algn="ctr"/>
                <a:r>
                  <a:rPr lang="en-US" sz="1600" b="1" dirty="0" smtClean="0">
                    <a:latin typeface="Arial" pitchFamily="34" charset="0"/>
                    <a:cs typeface="Arial" pitchFamily="34" charset="0"/>
                  </a:rPr>
                  <a:t>DETAILED</a:t>
                </a:r>
              </a:p>
            </p:txBody>
          </p:sp>
        </p:grpSp>
        <p:grpSp>
          <p:nvGrpSpPr>
            <p:cNvPr id="185" name="Gruppieren 184"/>
            <p:cNvGrpSpPr/>
            <p:nvPr/>
          </p:nvGrpSpPr>
          <p:grpSpPr>
            <a:xfrm>
              <a:off x="8013877" y="3232233"/>
              <a:ext cx="924862" cy="900000"/>
              <a:chOff x="8013877" y="3232233"/>
              <a:chExt cx="924862" cy="900000"/>
            </a:xfrm>
          </p:grpSpPr>
          <p:sp>
            <p:nvSpPr>
              <p:cNvPr id="186" name="Rectangle 41"/>
              <p:cNvSpPr/>
              <p:nvPr/>
            </p:nvSpPr>
            <p:spPr bwMode="auto">
              <a:xfrm>
                <a:off x="8013877" y="3232233"/>
                <a:ext cx="924862" cy="900000"/>
              </a:xfrm>
              <a:prstGeom prst="rect">
                <a:avLst/>
              </a:prstGeom>
              <a:solidFill>
                <a:srgbClr val="A7D9A9"/>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smtClean="0">
                    <a:solidFill>
                      <a:schemeClr val="tx1"/>
                    </a:solidFill>
                    <a:latin typeface="+mj-lt"/>
                  </a:rPr>
                  <a:t>Electrical</a:t>
                </a:r>
                <a:endParaRPr kumimoji="0" lang="en-US" sz="1200" b="1" i="0" u="none" strike="noStrike" cap="none" normalizeH="0" baseline="0" dirty="0" smtClean="0">
                  <a:ln>
                    <a:noFill/>
                  </a:ln>
                  <a:solidFill>
                    <a:schemeClr val="tx1"/>
                  </a:solidFill>
                  <a:effectLst/>
                  <a:latin typeface="+mj-lt"/>
                </a:endParaRPr>
              </a:p>
            </p:txBody>
          </p:sp>
          <p:grpSp>
            <p:nvGrpSpPr>
              <p:cNvPr id="187" name="Gruppieren 186"/>
              <p:cNvGrpSpPr/>
              <p:nvPr/>
            </p:nvGrpSpPr>
            <p:grpSpPr>
              <a:xfrm>
                <a:off x="8080226" y="3644208"/>
                <a:ext cx="757586" cy="241470"/>
                <a:chOff x="8080226" y="3644208"/>
                <a:chExt cx="757586" cy="241470"/>
              </a:xfrm>
            </p:grpSpPr>
            <p:grpSp>
              <p:nvGrpSpPr>
                <p:cNvPr id="191" name="Group 41"/>
                <p:cNvGrpSpPr>
                  <a:grpSpLocks/>
                </p:cNvGrpSpPr>
                <p:nvPr/>
              </p:nvGrpSpPr>
              <p:grpSpPr bwMode="auto">
                <a:xfrm>
                  <a:off x="8080226" y="3644208"/>
                  <a:ext cx="719138" cy="241470"/>
                  <a:chOff x="5136" y="2363"/>
                  <a:chExt cx="453" cy="274"/>
                </a:xfrm>
              </p:grpSpPr>
              <p:grpSp>
                <p:nvGrpSpPr>
                  <p:cNvPr id="208" name="Group 42"/>
                  <p:cNvGrpSpPr>
                    <a:grpSpLocks/>
                  </p:cNvGrpSpPr>
                  <p:nvPr/>
                </p:nvGrpSpPr>
                <p:grpSpPr bwMode="auto">
                  <a:xfrm>
                    <a:off x="5136" y="2363"/>
                    <a:ext cx="249" cy="274"/>
                    <a:chOff x="4472" y="1650"/>
                    <a:chExt cx="249" cy="274"/>
                  </a:xfrm>
                </p:grpSpPr>
                <p:sp>
                  <p:nvSpPr>
                    <p:cNvPr id="212" name="Freeform 43"/>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sp>
                  <p:nvSpPr>
                    <p:cNvPr id="213" name="Freeform 44"/>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sp>
                  <p:nvSpPr>
                    <p:cNvPr id="214" name="Freeform 44"/>
                    <p:cNvSpPr>
                      <a:spLocks/>
                    </p:cNvSpPr>
                    <p:nvPr/>
                  </p:nvSpPr>
                  <p:spPr bwMode="auto">
                    <a:xfrm rot="10800000">
                      <a:off x="4472" y="1786"/>
                      <a:ext cx="48"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 name="connsiteX0" fmla="*/ 0 w 4706"/>
                        <a:gd name="connsiteY0" fmla="*/ 10000 h 10000"/>
                        <a:gd name="connsiteX1" fmla="*/ 4706 w 4706"/>
                        <a:gd name="connsiteY1" fmla="*/ 0 h 10000"/>
                      </a:gdLst>
                      <a:ahLst/>
                      <a:cxnLst>
                        <a:cxn ang="0">
                          <a:pos x="connsiteX0" y="connsiteY0"/>
                        </a:cxn>
                        <a:cxn ang="0">
                          <a:pos x="connsiteX1" y="connsiteY1"/>
                        </a:cxn>
                      </a:cxnLst>
                      <a:rect l="l" t="t" r="r" b="b"/>
                      <a:pathLst>
                        <a:path w="4706" h="10000">
                          <a:moveTo>
                            <a:pt x="0" y="10000"/>
                          </a:moveTo>
                          <a:cubicBezTo>
                            <a:pt x="1471" y="5000"/>
                            <a:pt x="3039" y="0"/>
                            <a:pt x="4706" y="0"/>
                          </a:cubicBezTo>
                        </a:path>
                      </a:pathLst>
                    </a:custGeom>
                    <a:noFill/>
                    <a:ln w="38100">
                      <a:solidFill>
                        <a:srgbClr val="33CCCC"/>
                      </a:solidFill>
                      <a:round/>
                      <a:headEnd/>
                      <a:tailEnd/>
                    </a:ln>
                  </p:spPr>
                  <p:txBody>
                    <a:bodyPr/>
                    <a:lstStyle/>
                    <a:p>
                      <a:endParaRPr lang="de-DE"/>
                    </a:p>
                  </p:txBody>
                </p:sp>
              </p:grpSp>
              <p:grpSp>
                <p:nvGrpSpPr>
                  <p:cNvPr id="209" name="Group 45"/>
                  <p:cNvGrpSpPr>
                    <a:grpSpLocks/>
                  </p:cNvGrpSpPr>
                  <p:nvPr/>
                </p:nvGrpSpPr>
                <p:grpSpPr bwMode="auto">
                  <a:xfrm>
                    <a:off x="5386" y="2363"/>
                    <a:ext cx="203" cy="274"/>
                    <a:chOff x="4518" y="1650"/>
                    <a:chExt cx="203" cy="274"/>
                  </a:xfrm>
                </p:grpSpPr>
                <p:sp>
                  <p:nvSpPr>
                    <p:cNvPr id="210" name="Freeform 46"/>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sp>
                  <p:nvSpPr>
                    <p:cNvPr id="211" name="Freeform 47"/>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grpSp>
            </p:grpSp>
            <p:grpSp>
              <p:nvGrpSpPr>
                <p:cNvPr id="192" name="Group 41"/>
                <p:cNvGrpSpPr>
                  <a:grpSpLocks/>
                </p:cNvGrpSpPr>
                <p:nvPr/>
              </p:nvGrpSpPr>
              <p:grpSpPr bwMode="auto">
                <a:xfrm>
                  <a:off x="8088321" y="3644208"/>
                  <a:ext cx="731838" cy="241470"/>
                  <a:chOff x="5080" y="2363"/>
                  <a:chExt cx="461" cy="274"/>
                </a:xfrm>
              </p:grpSpPr>
              <p:grpSp>
                <p:nvGrpSpPr>
                  <p:cNvPr id="201" name="Group 42"/>
                  <p:cNvGrpSpPr>
                    <a:grpSpLocks/>
                  </p:cNvGrpSpPr>
                  <p:nvPr/>
                </p:nvGrpSpPr>
                <p:grpSpPr bwMode="auto">
                  <a:xfrm>
                    <a:off x="5182" y="2363"/>
                    <a:ext cx="203" cy="274"/>
                    <a:chOff x="4518" y="1650"/>
                    <a:chExt cx="203" cy="274"/>
                  </a:xfrm>
                </p:grpSpPr>
                <p:sp>
                  <p:nvSpPr>
                    <p:cNvPr id="206" name="Freeform 43"/>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sp>
                  <p:nvSpPr>
                    <p:cNvPr id="207" name="Freeform 44"/>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grpSp>
              <p:grpSp>
                <p:nvGrpSpPr>
                  <p:cNvPr id="202" name="Group 45"/>
                  <p:cNvGrpSpPr>
                    <a:grpSpLocks/>
                  </p:cNvGrpSpPr>
                  <p:nvPr/>
                </p:nvGrpSpPr>
                <p:grpSpPr bwMode="auto">
                  <a:xfrm>
                    <a:off x="5080" y="2363"/>
                    <a:ext cx="461" cy="274"/>
                    <a:chOff x="4212" y="1650"/>
                    <a:chExt cx="461" cy="274"/>
                  </a:xfrm>
                </p:grpSpPr>
                <p:sp>
                  <p:nvSpPr>
                    <p:cNvPr id="203" name="Freeform 46"/>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sp>
                  <p:nvSpPr>
                    <p:cNvPr id="204" name="Freeform 47"/>
                    <p:cNvSpPr>
                      <a:spLocks/>
                    </p:cNvSpPr>
                    <p:nvPr/>
                  </p:nvSpPr>
                  <p:spPr bwMode="auto">
                    <a:xfrm rot="10800000">
                      <a:off x="4619" y="1786"/>
                      <a:ext cx="54"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 name="connsiteX0" fmla="*/ 0 w 5294"/>
                        <a:gd name="connsiteY0" fmla="*/ 0 h 10000"/>
                        <a:gd name="connsiteX1" fmla="*/ 5294 w 5294"/>
                        <a:gd name="connsiteY1" fmla="*/ 10000 h 10000"/>
                      </a:gdLst>
                      <a:ahLst/>
                      <a:cxnLst>
                        <a:cxn ang="0">
                          <a:pos x="connsiteX0" y="connsiteY0"/>
                        </a:cxn>
                        <a:cxn ang="0">
                          <a:pos x="connsiteX1" y="connsiteY1"/>
                        </a:cxn>
                      </a:cxnLst>
                      <a:rect l="l" t="t" r="r" b="b"/>
                      <a:pathLst>
                        <a:path w="5294" h="10000">
                          <a:moveTo>
                            <a:pt x="0" y="0"/>
                          </a:moveTo>
                          <a:cubicBezTo>
                            <a:pt x="1667" y="0"/>
                            <a:pt x="3431" y="5000"/>
                            <a:pt x="5294" y="10000"/>
                          </a:cubicBezTo>
                        </a:path>
                      </a:pathLst>
                    </a:custGeom>
                    <a:noFill/>
                    <a:ln w="38100">
                      <a:solidFill>
                        <a:srgbClr val="E472D6"/>
                      </a:solidFill>
                      <a:round/>
                      <a:headEnd/>
                      <a:tailEnd/>
                    </a:ln>
                  </p:spPr>
                  <p:txBody>
                    <a:bodyPr/>
                    <a:lstStyle/>
                    <a:p>
                      <a:endParaRPr lang="de-DE" dirty="0"/>
                    </a:p>
                  </p:txBody>
                </p:sp>
                <p:sp>
                  <p:nvSpPr>
                    <p:cNvPr id="205" name="Freeform 47"/>
                    <p:cNvSpPr>
                      <a:spLocks/>
                    </p:cNvSpPr>
                    <p:nvPr/>
                  </p:nvSpPr>
                  <p:spPr bwMode="auto">
                    <a:xfrm rot="10800000">
                      <a:off x="4212"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grpSp>
            </p:grpSp>
            <p:grpSp>
              <p:nvGrpSpPr>
                <p:cNvPr id="193" name="Group 41"/>
                <p:cNvGrpSpPr>
                  <a:grpSpLocks/>
                </p:cNvGrpSpPr>
                <p:nvPr/>
              </p:nvGrpSpPr>
              <p:grpSpPr bwMode="auto">
                <a:xfrm>
                  <a:off x="8104386" y="3644208"/>
                  <a:ext cx="733426" cy="241470"/>
                  <a:chOff x="5026" y="2363"/>
                  <a:chExt cx="462" cy="274"/>
                </a:xfrm>
              </p:grpSpPr>
              <p:grpSp>
                <p:nvGrpSpPr>
                  <p:cNvPr id="194" name="Group 42"/>
                  <p:cNvGrpSpPr>
                    <a:grpSpLocks/>
                  </p:cNvGrpSpPr>
                  <p:nvPr/>
                </p:nvGrpSpPr>
                <p:grpSpPr bwMode="auto">
                  <a:xfrm>
                    <a:off x="5026" y="2363"/>
                    <a:ext cx="359" cy="274"/>
                    <a:chOff x="4362" y="1650"/>
                    <a:chExt cx="359" cy="274"/>
                  </a:xfrm>
                </p:grpSpPr>
                <p:sp>
                  <p:nvSpPr>
                    <p:cNvPr id="198" name="Freeform 43"/>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sp>
                  <p:nvSpPr>
                    <p:cNvPr id="199" name="Freeform 44"/>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sp>
                  <p:nvSpPr>
                    <p:cNvPr id="200" name="Freeform 43"/>
                    <p:cNvSpPr>
                      <a:spLocks/>
                    </p:cNvSpPr>
                    <p:nvPr/>
                  </p:nvSpPr>
                  <p:spPr bwMode="auto">
                    <a:xfrm>
                      <a:off x="4362" y="1650"/>
                      <a:ext cx="54"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 name="connsiteX0" fmla="*/ 0 w 5294"/>
                        <a:gd name="connsiteY0" fmla="*/ 0 h 10000"/>
                        <a:gd name="connsiteX1" fmla="*/ 5294 w 5294"/>
                        <a:gd name="connsiteY1" fmla="*/ 10000 h 10000"/>
                      </a:gdLst>
                      <a:ahLst/>
                      <a:cxnLst>
                        <a:cxn ang="0">
                          <a:pos x="connsiteX0" y="connsiteY0"/>
                        </a:cxn>
                        <a:cxn ang="0">
                          <a:pos x="connsiteX1" y="connsiteY1"/>
                        </a:cxn>
                      </a:cxnLst>
                      <a:rect l="l" t="t" r="r" b="b"/>
                      <a:pathLst>
                        <a:path w="5294" h="10000">
                          <a:moveTo>
                            <a:pt x="0" y="0"/>
                          </a:moveTo>
                          <a:cubicBezTo>
                            <a:pt x="1667" y="0"/>
                            <a:pt x="3431" y="5000"/>
                            <a:pt x="5294" y="10000"/>
                          </a:cubicBezTo>
                        </a:path>
                      </a:pathLst>
                    </a:custGeom>
                    <a:noFill/>
                    <a:ln w="38100">
                      <a:solidFill>
                        <a:srgbClr val="FFFF00"/>
                      </a:solidFill>
                      <a:round/>
                      <a:headEnd/>
                      <a:tailEnd/>
                    </a:ln>
                  </p:spPr>
                  <p:txBody>
                    <a:bodyPr/>
                    <a:lstStyle/>
                    <a:p>
                      <a:endParaRPr lang="de-DE"/>
                    </a:p>
                  </p:txBody>
                </p:sp>
              </p:grpSp>
              <p:grpSp>
                <p:nvGrpSpPr>
                  <p:cNvPr id="195" name="Group 45"/>
                  <p:cNvGrpSpPr>
                    <a:grpSpLocks/>
                  </p:cNvGrpSpPr>
                  <p:nvPr/>
                </p:nvGrpSpPr>
                <p:grpSpPr bwMode="auto">
                  <a:xfrm>
                    <a:off x="5080" y="2363"/>
                    <a:ext cx="408" cy="274"/>
                    <a:chOff x="4212" y="1650"/>
                    <a:chExt cx="408" cy="274"/>
                  </a:xfrm>
                </p:grpSpPr>
                <p:sp>
                  <p:nvSpPr>
                    <p:cNvPr id="196" name="Freeform 46"/>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sp>
                  <p:nvSpPr>
                    <p:cNvPr id="197" name="Freeform 47"/>
                    <p:cNvSpPr>
                      <a:spLocks/>
                    </p:cNvSpPr>
                    <p:nvPr/>
                  </p:nvSpPr>
                  <p:spPr bwMode="auto">
                    <a:xfrm rot="10800000">
                      <a:off x="4212"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grpSp>
            </p:grpSp>
          </p:grpSp>
          <p:sp>
            <p:nvSpPr>
              <p:cNvPr id="188" name="Rechteck 187"/>
              <p:cNvSpPr/>
              <p:nvPr/>
            </p:nvSpPr>
            <p:spPr bwMode="auto">
              <a:xfrm rot="10800000">
                <a:off x="8054672" y="3471547"/>
                <a:ext cx="380292" cy="45114"/>
              </a:xfrm>
              <a:prstGeom prst="rect">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189" name="Rechteck 188"/>
              <p:cNvSpPr/>
              <p:nvPr/>
            </p:nvSpPr>
            <p:spPr bwMode="auto">
              <a:xfrm rot="16200000">
                <a:off x="8027069" y="3463786"/>
                <a:ext cx="380292" cy="45114"/>
              </a:xfrm>
              <a:prstGeom prst="rect">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190" name="Pfeil nach links 189"/>
              <p:cNvSpPr/>
              <p:nvPr/>
            </p:nvSpPr>
            <p:spPr bwMode="auto">
              <a:xfrm>
                <a:off x="8194658" y="3335557"/>
                <a:ext cx="647740" cy="320843"/>
              </a:xfrm>
              <a:prstGeom prst="leftArrow">
                <a:avLst>
                  <a:gd name="adj1" fmla="val 16135"/>
                  <a:gd name="adj2" fmla="val 95960"/>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grpSp>
      </p:grpSp>
      <p:sp>
        <p:nvSpPr>
          <p:cNvPr id="182" name="Ellipse 181"/>
          <p:cNvSpPr/>
          <p:nvPr/>
        </p:nvSpPr>
        <p:spPr>
          <a:xfrm>
            <a:off x="7903009" y="3319209"/>
            <a:ext cx="252268" cy="252268"/>
          </a:xfrm>
          <a:prstGeom prst="ellipse">
            <a:avLst/>
          </a:prstGeom>
          <a:solidFill>
            <a:srgbClr val="33669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itchFamily="34" charset="0"/>
                <a:cs typeface="Arial" pitchFamily="34" charset="0"/>
              </a:rPr>
              <a:t>2</a:t>
            </a:r>
          </a:p>
        </p:txBody>
      </p:sp>
      <p:sp>
        <p:nvSpPr>
          <p:cNvPr id="183" name="Left-Right Arrow 143"/>
          <p:cNvSpPr/>
          <p:nvPr/>
        </p:nvSpPr>
        <p:spPr>
          <a:xfrm rot="2301430">
            <a:off x="6692044" y="3162324"/>
            <a:ext cx="1412396"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nvGrpSpPr>
          <p:cNvPr id="218" name="Gruppieren 217"/>
          <p:cNvGrpSpPr/>
          <p:nvPr/>
        </p:nvGrpSpPr>
        <p:grpSpPr>
          <a:xfrm>
            <a:off x="4303655" y="2564904"/>
            <a:ext cx="3108233" cy="782885"/>
            <a:chOff x="5104571" y="1685233"/>
            <a:chExt cx="3108233" cy="782885"/>
          </a:xfrm>
        </p:grpSpPr>
        <p:sp>
          <p:nvSpPr>
            <p:cNvPr id="219" name="AutoShape 19"/>
            <p:cNvSpPr>
              <a:spLocks noChangeArrowheads="1"/>
            </p:cNvSpPr>
            <p:nvPr/>
          </p:nvSpPr>
          <p:spPr bwMode="auto">
            <a:xfrm>
              <a:off x="5104571" y="1716010"/>
              <a:ext cx="3108233" cy="752108"/>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endParaRPr lang="en-US" sz="1200" b="1">
                <a:latin typeface="Arial" pitchFamily="34" charset="0"/>
                <a:cs typeface="Arial" pitchFamily="34" charset="0"/>
              </a:endParaRPr>
            </a:p>
          </p:txBody>
        </p:sp>
        <p:sp>
          <p:nvSpPr>
            <p:cNvPr id="220" name="TextBox 67"/>
            <p:cNvSpPr txBox="1"/>
            <p:nvPr/>
          </p:nvSpPr>
          <p:spPr>
            <a:xfrm>
              <a:off x="5104571" y="1685233"/>
              <a:ext cx="3108233" cy="338554"/>
            </a:xfrm>
            <a:prstGeom prst="rect">
              <a:avLst/>
            </a:prstGeom>
            <a:noFill/>
            <a:ln>
              <a:noFill/>
            </a:ln>
          </p:spPr>
          <p:txBody>
            <a:bodyPr wrap="square" rtlCol="0" anchor="ctr">
              <a:spAutoFit/>
            </a:bodyPr>
            <a:lstStyle/>
            <a:p>
              <a:pPr algn="ctr"/>
              <a:r>
                <a:rPr lang="en-US" sz="1600" b="1" dirty="0" smtClean="0">
                  <a:latin typeface="Arial" pitchFamily="34" charset="0"/>
                  <a:cs typeface="Arial" pitchFamily="34" charset="0"/>
                </a:rPr>
                <a:t>REQUIREMENTS</a:t>
              </a:r>
            </a:p>
          </p:txBody>
        </p:sp>
        <p:grpSp>
          <p:nvGrpSpPr>
            <p:cNvPr id="221" name="Gruppieren 220"/>
            <p:cNvGrpSpPr/>
            <p:nvPr/>
          </p:nvGrpSpPr>
          <p:grpSpPr>
            <a:xfrm>
              <a:off x="5465281" y="1969770"/>
              <a:ext cx="2348287" cy="452935"/>
              <a:chOff x="1318290" y="1712152"/>
              <a:chExt cx="2348287" cy="452935"/>
            </a:xfrm>
          </p:grpSpPr>
          <p:pic>
            <p:nvPicPr>
              <p:cNvPr id="222" name="Picture 76" descr="doc1.png"/>
              <p:cNvPicPr>
                <a:picLocks noChangeAspect="1"/>
              </p:cNvPicPr>
              <p:nvPr/>
            </p:nvPicPr>
            <p:blipFill>
              <a:blip r:embed="rId3" cstate="print"/>
              <a:stretch>
                <a:fillRect/>
              </a:stretch>
            </p:blipFill>
            <p:spPr>
              <a:xfrm>
                <a:off x="1318290" y="1712152"/>
                <a:ext cx="365270" cy="452935"/>
              </a:xfrm>
              <a:prstGeom prst="rect">
                <a:avLst/>
              </a:prstGeom>
              <a:effectLst>
                <a:outerShdw blurRad="50800" dist="38100" dir="2700000" algn="tl" rotWithShape="0">
                  <a:prstClr val="black">
                    <a:alpha val="40000"/>
                  </a:prstClr>
                </a:outerShdw>
              </a:effectLst>
            </p:spPr>
          </p:pic>
          <p:pic>
            <p:nvPicPr>
              <p:cNvPr id="223" name="Picture 79" descr="doc1.png"/>
              <p:cNvPicPr>
                <a:picLocks noChangeAspect="1"/>
              </p:cNvPicPr>
              <p:nvPr/>
            </p:nvPicPr>
            <p:blipFill>
              <a:blip r:embed="rId3" cstate="print"/>
              <a:stretch>
                <a:fillRect/>
              </a:stretch>
            </p:blipFill>
            <p:spPr>
              <a:xfrm>
                <a:off x="3301307" y="1712152"/>
                <a:ext cx="365270" cy="452935"/>
              </a:xfrm>
              <a:prstGeom prst="rect">
                <a:avLst/>
              </a:prstGeom>
              <a:effectLst>
                <a:outerShdw blurRad="50800" dist="38100" dir="2700000" algn="tl" rotWithShape="0">
                  <a:prstClr val="black">
                    <a:alpha val="40000"/>
                  </a:prstClr>
                </a:outerShdw>
              </a:effectLst>
            </p:spPr>
          </p:pic>
          <p:pic>
            <p:nvPicPr>
              <p:cNvPr id="224" name="Picture 77" descr="doc1.png"/>
              <p:cNvPicPr>
                <a:picLocks noChangeAspect="1"/>
              </p:cNvPicPr>
              <p:nvPr/>
            </p:nvPicPr>
            <p:blipFill>
              <a:blip r:embed="rId3" cstate="print"/>
              <a:stretch>
                <a:fillRect/>
              </a:stretch>
            </p:blipFill>
            <p:spPr>
              <a:xfrm>
                <a:off x="2344754" y="1712152"/>
                <a:ext cx="365270" cy="452935"/>
              </a:xfrm>
              <a:prstGeom prst="rect">
                <a:avLst/>
              </a:prstGeom>
              <a:effectLst>
                <a:outerShdw blurRad="50800" dist="38100" dir="2700000" algn="tl" rotWithShape="0">
                  <a:prstClr val="black">
                    <a:alpha val="40000"/>
                  </a:prstClr>
                </a:outerShdw>
              </a:effectLst>
            </p:spPr>
          </p:pic>
        </p:grpSp>
      </p:grpSp>
      <p:grpSp>
        <p:nvGrpSpPr>
          <p:cNvPr id="225" name="Gruppieren 224"/>
          <p:cNvGrpSpPr/>
          <p:nvPr/>
        </p:nvGrpSpPr>
        <p:grpSpPr>
          <a:xfrm>
            <a:off x="7345930" y="4242404"/>
            <a:ext cx="582239" cy="166369"/>
            <a:chOff x="7224786" y="3614372"/>
            <a:chExt cx="759668" cy="166369"/>
          </a:xfrm>
        </p:grpSpPr>
        <p:cxnSp>
          <p:nvCxnSpPr>
            <p:cNvPr id="226" name="Gerade Verbindung 225"/>
            <p:cNvCxnSpPr/>
            <p:nvPr/>
          </p:nvCxnSpPr>
          <p:spPr>
            <a:xfrm>
              <a:off x="7264454" y="3614372"/>
              <a:ext cx="720000" cy="0"/>
            </a:xfrm>
            <a:prstGeom prst="line">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nvCxnSpPr>
          <p:spPr>
            <a:xfrm>
              <a:off x="7287864" y="3614700"/>
              <a:ext cx="648000" cy="0"/>
            </a:xfrm>
            <a:prstGeom prst="line">
              <a:avLst/>
            </a:prstGeom>
            <a:ln w="38100">
              <a:solidFill>
                <a:srgbClr val="80808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8" name="Gerade Verbindung 227"/>
            <p:cNvCxnSpPr/>
            <p:nvPr/>
          </p:nvCxnSpPr>
          <p:spPr>
            <a:xfrm>
              <a:off x="7224786" y="3780741"/>
              <a:ext cx="720000" cy="0"/>
            </a:xfrm>
            <a:prstGeom prst="line">
              <a:avLst/>
            </a:prstGeom>
            <a:ln w="762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9" name="Gerade Verbindung 228"/>
            <p:cNvCxnSpPr/>
            <p:nvPr/>
          </p:nvCxnSpPr>
          <p:spPr>
            <a:xfrm>
              <a:off x="7280169" y="3780741"/>
              <a:ext cx="648000" cy="0"/>
            </a:xfrm>
            <a:prstGeom prst="line">
              <a:avLst/>
            </a:prstGeom>
            <a:ln w="38100">
              <a:solidFill>
                <a:srgbClr val="80808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8" name="Ellipse 237"/>
          <p:cNvSpPr/>
          <p:nvPr/>
        </p:nvSpPr>
        <p:spPr>
          <a:xfrm>
            <a:off x="7524328" y="3896812"/>
            <a:ext cx="252268" cy="252268"/>
          </a:xfrm>
          <a:prstGeom prst="ellipse">
            <a:avLst/>
          </a:prstGeom>
          <a:solidFill>
            <a:srgbClr val="33669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itchFamily="34" charset="0"/>
                <a:cs typeface="Arial" pitchFamily="34" charset="0"/>
              </a:rPr>
              <a:t>3</a:t>
            </a:r>
          </a:p>
        </p:txBody>
      </p:sp>
      <p:grpSp>
        <p:nvGrpSpPr>
          <p:cNvPr id="240" name="Gruppieren 239"/>
          <p:cNvGrpSpPr/>
          <p:nvPr/>
        </p:nvGrpSpPr>
        <p:grpSpPr>
          <a:xfrm rot="467567">
            <a:off x="5243134" y="3090106"/>
            <a:ext cx="1140756" cy="812706"/>
            <a:chOff x="2262725" y="1968065"/>
            <a:chExt cx="1447610" cy="1031318"/>
          </a:xfrm>
          <a:effectLst/>
        </p:grpSpPr>
        <p:sp>
          <p:nvSpPr>
            <p:cNvPr id="242" name="Gebogener Pfeil 241"/>
            <p:cNvSpPr/>
            <p:nvPr/>
          </p:nvSpPr>
          <p:spPr>
            <a:xfrm rot="2700000">
              <a:off x="2679017"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43" name="Gebogener Pfeil 242"/>
            <p:cNvSpPr/>
            <p:nvPr/>
          </p:nvSpPr>
          <p:spPr>
            <a:xfrm rot="13500000">
              <a:off x="2262725"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sp>
        <p:nvSpPr>
          <p:cNvPr id="241" name="Ellipse 240"/>
          <p:cNvSpPr/>
          <p:nvPr/>
        </p:nvSpPr>
        <p:spPr>
          <a:xfrm>
            <a:off x="5466913" y="3346789"/>
            <a:ext cx="252268" cy="252268"/>
          </a:xfrm>
          <a:prstGeom prst="ellipse">
            <a:avLst/>
          </a:prstGeom>
          <a:solidFill>
            <a:srgbClr val="33669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itchFamily="34" charset="0"/>
                <a:cs typeface="Arial" pitchFamily="34" charset="0"/>
              </a:rPr>
              <a:t>1</a:t>
            </a:r>
          </a:p>
        </p:txBody>
      </p:sp>
    </p:spTree>
    <p:extLst>
      <p:ext uri="{BB962C8B-B14F-4D97-AF65-F5344CB8AC3E}">
        <p14:creationId xmlns:p14="http://schemas.microsoft.com/office/powerpoint/2010/main" val="41709061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lstStyle/>
          <a:p>
            <a:r>
              <a:rPr lang="en-US" dirty="0" smtClean="0"/>
              <a:t>Automatically Run Tests </a:t>
            </a:r>
            <a:br>
              <a:rPr lang="en-US" dirty="0" smtClean="0"/>
            </a:br>
            <a:r>
              <a:rPr lang="en-US" dirty="0" smtClean="0"/>
              <a:t>And Document Results</a:t>
            </a:r>
            <a:endParaRPr lang="de-DE" dirty="0"/>
          </a:p>
        </p:txBody>
      </p:sp>
      <p:sp>
        <p:nvSpPr>
          <p:cNvPr id="279555" name="Rectangle 3"/>
          <p:cNvSpPr>
            <a:spLocks noGrp="1" noChangeArrowheads="1"/>
          </p:cNvSpPr>
          <p:nvPr>
            <p:ph idx="1"/>
          </p:nvPr>
        </p:nvSpPr>
        <p:spPr/>
        <p:txBody>
          <a:bodyPr/>
          <a:lstStyle/>
          <a:p>
            <a:pPr>
              <a:buFont typeface="Wingdings" pitchFamily="2" charset="2"/>
              <a:buNone/>
            </a:pPr>
            <a:r>
              <a:rPr lang="de-DE" dirty="0"/>
              <a:t> </a:t>
            </a:r>
          </a:p>
        </p:txBody>
      </p:sp>
      <p:sp>
        <p:nvSpPr>
          <p:cNvPr id="279556" name="Rectangle 4"/>
          <p:cNvSpPr>
            <a:spLocks noChangeArrowheads="1"/>
          </p:cNvSpPr>
          <p:nvPr/>
        </p:nvSpPr>
        <p:spPr bwMode="auto">
          <a:xfrm>
            <a:off x="455613" y="1981200"/>
            <a:ext cx="8362950" cy="4419600"/>
          </a:xfrm>
          <a:prstGeom prst="rect">
            <a:avLst/>
          </a:prstGeom>
          <a:noFill/>
          <a:ln w="9525">
            <a:noFill/>
            <a:miter lim="800000"/>
            <a:headEnd/>
            <a:tailEnd/>
          </a:ln>
          <a:effectLst/>
        </p:spPr>
        <p:txBody>
          <a:bodyPr/>
          <a:lstStyle/>
          <a:p>
            <a:pPr marL="284163" indent="-284163">
              <a:lnSpc>
                <a:spcPct val="90000"/>
              </a:lnSpc>
              <a:spcBef>
                <a:spcPct val="20000"/>
              </a:spcBef>
              <a:buClr>
                <a:srgbClr val="215383"/>
              </a:buClr>
              <a:buSzPct val="75000"/>
              <a:buFont typeface="Wingdings" pitchFamily="2" charset="2"/>
              <a:buNone/>
            </a:pPr>
            <a:r>
              <a:rPr lang="en-US" sz="2200"/>
              <a:t> </a:t>
            </a:r>
            <a:endParaRPr lang="de-DE" sz="2200"/>
          </a:p>
        </p:txBody>
      </p:sp>
      <p:sp>
        <p:nvSpPr>
          <p:cNvPr id="279557" name="Text Box 5"/>
          <p:cNvSpPr txBox="1">
            <a:spLocks noChangeArrowheads="1"/>
          </p:cNvSpPr>
          <p:nvPr/>
        </p:nvSpPr>
        <p:spPr bwMode="auto">
          <a:xfrm>
            <a:off x="95250" y="4484688"/>
            <a:ext cx="4581882" cy="2323713"/>
          </a:xfrm>
          <a:prstGeom prst="rect">
            <a:avLst/>
          </a:prstGeom>
          <a:noFill/>
          <a:ln w="9525">
            <a:noFill/>
            <a:miter lim="800000"/>
            <a:headEnd/>
            <a:tailEnd/>
          </a:ln>
          <a:effectLst/>
        </p:spPr>
        <p:txBody>
          <a:bodyPr wrap="square">
            <a:spAutoFit/>
          </a:bodyPr>
          <a:lstStyle/>
          <a:p>
            <a:r>
              <a:rPr lang="de-DE" sz="2400" b="1" dirty="0"/>
              <a:t>Problem</a:t>
            </a:r>
            <a:r>
              <a:rPr lang="en-US" sz="2400" b="1" dirty="0"/>
              <a:t>:</a:t>
            </a:r>
            <a:r>
              <a:rPr lang="en-US" sz="2800" b="1" dirty="0"/>
              <a:t> </a:t>
            </a:r>
            <a:r>
              <a:rPr lang="en-US" sz="2200" dirty="0" smtClean="0"/>
              <a:t>Evaluate test results quickly to make design changes and document the results</a:t>
            </a:r>
            <a:endParaRPr lang="en-US" sz="2200" dirty="0">
              <a:solidFill>
                <a:srgbClr val="009900"/>
              </a:solidFill>
            </a:endParaRPr>
          </a:p>
          <a:p>
            <a:endParaRPr lang="en-US" sz="500" b="1" dirty="0"/>
          </a:p>
          <a:p>
            <a:r>
              <a:rPr lang="en-US" sz="2400" b="1" dirty="0"/>
              <a:t>Solution: </a:t>
            </a:r>
            <a:r>
              <a:rPr lang="en-US" sz="2200" dirty="0" smtClean="0"/>
              <a:t>Use </a:t>
            </a:r>
            <a:r>
              <a:rPr lang="en-US" sz="2200" dirty="0" smtClean="0">
                <a:solidFill>
                  <a:srgbClr val="0000FF"/>
                </a:solidFill>
              </a:rPr>
              <a:t>Simulink Report Generator </a:t>
            </a:r>
            <a:r>
              <a:rPr lang="en-US" sz="2200" dirty="0" smtClean="0"/>
              <a:t>to automatically document tests and results</a:t>
            </a:r>
            <a:endParaRPr lang="de-DE" sz="2200" dirty="0"/>
          </a:p>
        </p:txBody>
      </p:sp>
      <p:sp>
        <p:nvSpPr>
          <p:cNvPr id="279558" name="Text Box 6"/>
          <p:cNvSpPr txBox="1">
            <a:spLocks noChangeArrowheads="1"/>
          </p:cNvSpPr>
          <p:nvPr/>
        </p:nvSpPr>
        <p:spPr bwMode="auto">
          <a:xfrm>
            <a:off x="95250" y="1709738"/>
            <a:ext cx="1601721" cy="461665"/>
          </a:xfrm>
          <a:prstGeom prst="rect">
            <a:avLst/>
          </a:prstGeom>
          <a:noFill/>
          <a:ln w="9525">
            <a:noFill/>
            <a:miter lim="800000"/>
            <a:headEnd/>
            <a:tailEnd/>
          </a:ln>
          <a:effectLst/>
        </p:spPr>
        <p:txBody>
          <a:bodyPr wrap="none">
            <a:spAutoFit/>
          </a:bodyPr>
          <a:lstStyle/>
          <a:p>
            <a:r>
              <a:rPr lang="en-US" sz="2400" b="1" dirty="0" smtClean="0"/>
              <a:t>Situation:</a:t>
            </a:r>
            <a:endParaRPr lang="de-DE" sz="2400" b="1" dirty="0"/>
          </a:p>
        </p:txBody>
      </p:sp>
      <p:sp>
        <p:nvSpPr>
          <p:cNvPr id="88" name="Abgerundetes Rechteck 87"/>
          <p:cNvSpPr/>
          <p:nvPr/>
        </p:nvSpPr>
        <p:spPr bwMode="auto">
          <a:xfrm>
            <a:off x="136673" y="3053748"/>
            <a:ext cx="1132578" cy="531795"/>
          </a:xfrm>
          <a:prstGeom prst="roundRect">
            <a:avLst/>
          </a:prstGeom>
          <a:solidFill>
            <a:srgbClr val="C7DAF2"/>
          </a:solidFill>
          <a:ln w="28575" cap="flat" cmpd="sng" algn="ctr">
            <a:solidFill>
              <a:srgbClr val="18385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600" b="1" i="0" u="none" strike="noStrike" cap="none" normalizeH="0" baseline="0" dirty="0" smtClean="0">
                <a:ln>
                  <a:noFill/>
                </a:ln>
                <a:solidFill>
                  <a:schemeClr val="tx1"/>
                </a:solidFill>
                <a:effectLst/>
                <a:latin typeface="Arial" charset="0"/>
              </a:rPr>
              <a:t>Design</a:t>
            </a:r>
            <a:br>
              <a:rPr kumimoji="0" lang="de-DE" sz="1600" b="1" i="0" u="none" strike="noStrike" cap="none" normalizeH="0" baseline="0" dirty="0" smtClean="0">
                <a:ln>
                  <a:noFill/>
                </a:ln>
                <a:solidFill>
                  <a:schemeClr val="tx1"/>
                </a:solidFill>
                <a:effectLst/>
                <a:latin typeface="Arial" charset="0"/>
              </a:rPr>
            </a:br>
            <a:r>
              <a:rPr kumimoji="0" lang="de-DE" sz="1600" b="1" i="0" u="none" strike="noStrike" cap="none" normalizeH="0" baseline="0" dirty="0" smtClean="0">
                <a:ln>
                  <a:noFill/>
                </a:ln>
                <a:solidFill>
                  <a:schemeClr val="tx1"/>
                </a:solidFill>
                <a:effectLst/>
                <a:latin typeface="Arial" charset="0"/>
              </a:rPr>
              <a:t>Change</a:t>
            </a:r>
          </a:p>
        </p:txBody>
      </p:sp>
      <p:sp>
        <p:nvSpPr>
          <p:cNvPr id="96" name="Abgerundetes Rechteck 95"/>
          <p:cNvSpPr/>
          <p:nvPr/>
        </p:nvSpPr>
        <p:spPr bwMode="auto">
          <a:xfrm>
            <a:off x="1330968" y="2283728"/>
            <a:ext cx="1132578" cy="531795"/>
          </a:xfrm>
          <a:prstGeom prst="roundRect">
            <a:avLst/>
          </a:prstGeom>
          <a:solidFill>
            <a:srgbClr val="C7DAF2"/>
          </a:solidFill>
          <a:ln w="28575" cap="flat" cmpd="sng" algn="ctr">
            <a:solidFill>
              <a:srgbClr val="18385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600" b="1" i="0" u="none" strike="noStrike" cap="none" normalizeH="0" baseline="0" dirty="0" smtClean="0">
                <a:ln>
                  <a:noFill/>
                </a:ln>
                <a:solidFill>
                  <a:schemeClr val="tx1"/>
                </a:solidFill>
                <a:effectLst/>
                <a:latin typeface="Arial" charset="0"/>
              </a:rPr>
              <a:t>Test</a:t>
            </a:r>
          </a:p>
        </p:txBody>
      </p:sp>
      <p:sp>
        <p:nvSpPr>
          <p:cNvPr id="97" name="Abgerundetes Rechteck 96"/>
          <p:cNvSpPr/>
          <p:nvPr/>
        </p:nvSpPr>
        <p:spPr bwMode="auto">
          <a:xfrm>
            <a:off x="1330968" y="3845427"/>
            <a:ext cx="1132578" cy="531795"/>
          </a:xfrm>
          <a:prstGeom prst="roundRect">
            <a:avLst/>
          </a:prstGeom>
          <a:solidFill>
            <a:srgbClr val="C7DAF2"/>
          </a:solidFill>
          <a:ln w="28575" cap="flat" cmpd="sng" algn="ctr">
            <a:solidFill>
              <a:srgbClr val="18385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1600" b="1" i="0" u="none" strike="noStrike" cap="none" normalizeH="0" baseline="0" dirty="0" err="1" smtClean="0">
                <a:ln>
                  <a:noFill/>
                </a:ln>
                <a:solidFill>
                  <a:schemeClr val="tx1"/>
                </a:solidFill>
                <a:effectLst/>
                <a:latin typeface="Arial" charset="0"/>
              </a:rPr>
              <a:t>Evaluate</a:t>
            </a:r>
            <a:r>
              <a:rPr kumimoji="0" lang="de-DE" sz="1600" b="1" i="0" u="none" strike="noStrike" cap="none" normalizeH="0" baseline="0" dirty="0" smtClean="0">
                <a:ln>
                  <a:noFill/>
                </a:ln>
                <a:solidFill>
                  <a:schemeClr val="tx1"/>
                </a:solidFill>
                <a:effectLst/>
                <a:latin typeface="Arial" charset="0"/>
              </a:rPr>
              <a:t/>
            </a:r>
            <a:br>
              <a:rPr kumimoji="0" lang="de-DE" sz="1600" b="1" i="0" u="none" strike="noStrike" cap="none" normalizeH="0" baseline="0" dirty="0" smtClean="0">
                <a:ln>
                  <a:noFill/>
                </a:ln>
                <a:solidFill>
                  <a:schemeClr val="tx1"/>
                </a:solidFill>
                <a:effectLst/>
                <a:latin typeface="Arial" charset="0"/>
              </a:rPr>
            </a:br>
            <a:r>
              <a:rPr kumimoji="0" lang="de-DE" sz="1600" b="1" i="0" u="none" strike="noStrike" cap="none" normalizeH="0" baseline="0" dirty="0" err="1" smtClean="0">
                <a:ln>
                  <a:noFill/>
                </a:ln>
                <a:solidFill>
                  <a:schemeClr val="tx1"/>
                </a:solidFill>
                <a:effectLst/>
                <a:latin typeface="Arial" charset="0"/>
              </a:rPr>
              <a:t>Results</a:t>
            </a:r>
            <a:endParaRPr kumimoji="0" lang="de-DE" sz="1600" b="1" i="0" u="none" strike="noStrike" cap="none" normalizeH="0" baseline="0" dirty="0" smtClean="0">
              <a:ln>
                <a:noFill/>
              </a:ln>
              <a:solidFill>
                <a:schemeClr val="tx1"/>
              </a:solidFill>
              <a:effectLst/>
              <a:latin typeface="Arial" charset="0"/>
            </a:endParaRPr>
          </a:p>
        </p:txBody>
      </p:sp>
      <p:cxnSp>
        <p:nvCxnSpPr>
          <p:cNvPr id="135" name="Gekrümmte Verbindung 134"/>
          <p:cNvCxnSpPr>
            <a:stCxn id="88" idx="0"/>
            <a:endCxn id="96" idx="1"/>
          </p:cNvCxnSpPr>
          <p:nvPr/>
        </p:nvCxnSpPr>
        <p:spPr bwMode="auto">
          <a:xfrm rot="5400000" flipH="1" flipV="1">
            <a:off x="764904" y="2487684"/>
            <a:ext cx="504122" cy="628006"/>
          </a:xfrm>
          <a:prstGeom prst="curvedConnector2">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149" name="Form 148"/>
          <p:cNvCxnSpPr>
            <a:stCxn id="97" idx="1"/>
            <a:endCxn id="88" idx="2"/>
          </p:cNvCxnSpPr>
          <p:nvPr/>
        </p:nvCxnSpPr>
        <p:spPr bwMode="auto">
          <a:xfrm rot="10800000">
            <a:off x="702962" y="3585543"/>
            <a:ext cx="628006" cy="525782"/>
          </a:xfrm>
          <a:prstGeom prst="curvedConnector2">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138" name="Form 137"/>
          <p:cNvCxnSpPr>
            <a:stCxn id="96" idx="3"/>
            <a:endCxn id="97" idx="3"/>
          </p:cNvCxnSpPr>
          <p:nvPr/>
        </p:nvCxnSpPr>
        <p:spPr bwMode="auto">
          <a:xfrm>
            <a:off x="2463546" y="2549626"/>
            <a:ext cx="1588" cy="1561699"/>
          </a:xfrm>
          <a:prstGeom prst="curvedConnector3">
            <a:avLst>
              <a:gd name="adj1" fmla="val 44785908"/>
            </a:avLst>
          </a:prstGeom>
          <a:solidFill>
            <a:schemeClr val="accent1"/>
          </a:solidFill>
          <a:ln w="38100" cap="flat" cmpd="sng" algn="ctr">
            <a:solidFill>
              <a:schemeClr val="tx1"/>
            </a:solidFill>
            <a:prstDash val="solid"/>
            <a:round/>
            <a:headEnd type="none" w="med" len="med"/>
            <a:tailEnd type="triangle" w="med" len="med"/>
          </a:ln>
          <a:effectLst/>
        </p:spPr>
      </p:cxnSp>
      <p:sp>
        <p:nvSpPr>
          <p:cNvPr id="118" name="Rechteck 117"/>
          <p:cNvSpPr/>
          <p:nvPr/>
        </p:nvSpPr>
        <p:spPr bwMode="auto">
          <a:xfrm>
            <a:off x="2630553" y="2273300"/>
            <a:ext cx="1589771" cy="20574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nvGrpSpPr>
          <p:cNvPr id="2" name="Gruppieren 120"/>
          <p:cNvGrpSpPr/>
          <p:nvPr/>
        </p:nvGrpSpPr>
        <p:grpSpPr>
          <a:xfrm>
            <a:off x="2873492" y="3230891"/>
            <a:ext cx="552034" cy="186939"/>
            <a:chOff x="2991759" y="3586164"/>
            <a:chExt cx="552034" cy="186939"/>
          </a:xfrm>
        </p:grpSpPr>
        <p:sp>
          <p:nvSpPr>
            <p:cNvPr id="120" name="Rechteck 119"/>
            <p:cNvSpPr/>
            <p:nvPr/>
          </p:nvSpPr>
          <p:spPr bwMode="auto">
            <a:xfrm>
              <a:off x="3200400" y="3586164"/>
              <a:ext cx="147638" cy="9043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19" name="Bogen 118"/>
            <p:cNvSpPr/>
            <p:nvPr/>
          </p:nvSpPr>
          <p:spPr bwMode="auto">
            <a:xfrm>
              <a:off x="2991759" y="3628725"/>
              <a:ext cx="552034" cy="144378"/>
            </a:xfrm>
            <a:prstGeom prst="arc">
              <a:avLst>
                <a:gd name="adj1" fmla="val 7411362"/>
                <a:gd name="adj2" fmla="val 2756341"/>
              </a:avLst>
            </a:prstGeom>
            <a:noFill/>
            <a:ln w="38100" cap="flat" cmpd="sng" algn="ctr">
              <a:solidFill>
                <a:srgbClr val="96383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dirty="0" smtClean="0">
                <a:ln>
                  <a:noFill/>
                </a:ln>
                <a:solidFill>
                  <a:schemeClr val="tx1"/>
                </a:solidFill>
                <a:effectLst/>
                <a:latin typeface="Arial" charset="0"/>
              </a:endParaRPr>
            </a:p>
          </p:txBody>
        </p:sp>
      </p:grpSp>
      <p:grpSp>
        <p:nvGrpSpPr>
          <p:cNvPr id="3" name="Gruppieren 196"/>
          <p:cNvGrpSpPr/>
          <p:nvPr/>
        </p:nvGrpSpPr>
        <p:grpSpPr>
          <a:xfrm>
            <a:off x="2463159" y="2549626"/>
            <a:ext cx="1369996" cy="1561699"/>
            <a:chOff x="2757081" y="2549626"/>
            <a:chExt cx="1369996" cy="1561699"/>
          </a:xfrm>
          <a:solidFill>
            <a:schemeClr val="accent3">
              <a:lumMod val="60000"/>
              <a:lumOff val="40000"/>
            </a:schemeClr>
          </a:solidFill>
        </p:grpSpPr>
        <p:cxnSp>
          <p:nvCxnSpPr>
            <p:cNvPr id="195" name="Gekrümmte Verbindung 194"/>
            <p:cNvCxnSpPr>
              <a:stCxn id="96" idx="3"/>
              <a:endCxn id="97" idx="3"/>
            </p:cNvCxnSpPr>
            <p:nvPr/>
          </p:nvCxnSpPr>
          <p:spPr bwMode="auto">
            <a:xfrm>
              <a:off x="2757468" y="2549626"/>
              <a:ext cx="1588" cy="1561699"/>
            </a:xfrm>
            <a:prstGeom prst="curvedConnector3">
              <a:avLst>
                <a:gd name="adj1" fmla="val 47044977"/>
              </a:avLst>
            </a:prstGeom>
            <a:grpFill/>
            <a:ln w="57150" cap="flat" cmpd="sng" algn="ctr">
              <a:solidFill>
                <a:srgbClr val="506329"/>
              </a:solidFill>
              <a:prstDash val="solid"/>
              <a:round/>
              <a:headEnd type="none" w="med" len="med"/>
              <a:tailEnd type="triangle" w="med" len="med"/>
            </a:ln>
            <a:effectLst/>
          </p:spPr>
        </p:cxnSp>
        <p:sp>
          <p:nvSpPr>
            <p:cNvPr id="98" name="Abgerundetes Rechteck 97"/>
            <p:cNvSpPr/>
            <p:nvPr/>
          </p:nvSpPr>
          <p:spPr bwMode="auto">
            <a:xfrm>
              <a:off x="2757081" y="3080620"/>
              <a:ext cx="1369996" cy="531795"/>
            </a:xfrm>
            <a:prstGeom prst="roundRect">
              <a:avLst/>
            </a:prstGeom>
            <a:solidFill>
              <a:srgbClr val="C4D79C"/>
            </a:solidFill>
            <a:ln w="57150" cap="flat" cmpd="sng" algn="ctr">
              <a:solidFill>
                <a:srgbClr val="50632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b="1" i="0" u="none" strike="noStrike" cap="none" normalizeH="0" baseline="0" dirty="0" err="1" smtClean="0">
                  <a:ln>
                    <a:noFill/>
                  </a:ln>
                  <a:solidFill>
                    <a:schemeClr val="tx1"/>
                  </a:solidFill>
                  <a:effectLst/>
                  <a:latin typeface="Arial" charset="0"/>
                </a:rPr>
                <a:t>Document</a:t>
              </a:r>
              <a:endParaRPr kumimoji="0" lang="de-DE" b="1" i="0" u="none" strike="noStrike" cap="none" normalizeH="0" baseline="0" dirty="0" smtClean="0">
                <a:ln>
                  <a:noFill/>
                </a:ln>
                <a:solidFill>
                  <a:schemeClr val="tx1"/>
                </a:solidFill>
                <a:effectLst/>
                <a:latin typeface="Arial" charset="0"/>
              </a:endParaRPr>
            </a:p>
          </p:txBody>
        </p:sp>
      </p:grpSp>
      <p:sp>
        <p:nvSpPr>
          <p:cNvPr id="209" name="Abgerundetes Rechteck 208"/>
          <p:cNvSpPr/>
          <p:nvPr/>
        </p:nvSpPr>
        <p:spPr bwMode="auto">
          <a:xfrm>
            <a:off x="1318268" y="3845427"/>
            <a:ext cx="1132578" cy="531795"/>
          </a:xfrm>
          <a:prstGeom prst="roundRect">
            <a:avLst/>
          </a:prstGeom>
          <a:noFill/>
          <a:ln w="57150" cap="flat" cmpd="sng" algn="ctr">
            <a:solidFill>
              <a:srgbClr val="96383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600" b="1" i="0" u="none" strike="noStrike" cap="none" normalizeH="0" baseline="0" dirty="0" smtClean="0">
              <a:ln>
                <a:noFill/>
              </a:ln>
              <a:solidFill>
                <a:schemeClr val="tx1"/>
              </a:solidFill>
              <a:effectLst/>
              <a:latin typeface="Arial" charset="0"/>
            </a:endParaRPr>
          </a:p>
        </p:txBody>
      </p:sp>
      <p:sp>
        <p:nvSpPr>
          <p:cNvPr id="210" name="Abgerundetes Rechteck 209"/>
          <p:cNvSpPr/>
          <p:nvPr/>
        </p:nvSpPr>
        <p:spPr bwMode="auto">
          <a:xfrm>
            <a:off x="1318268" y="3845427"/>
            <a:ext cx="1132578" cy="531795"/>
          </a:xfrm>
          <a:prstGeom prst="roundRect">
            <a:avLst/>
          </a:prstGeom>
          <a:noFill/>
          <a:ln w="57150" cap="flat" cmpd="sng" algn="ctr">
            <a:solidFill>
              <a:srgbClr val="50632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1600" b="1" i="0" u="none" strike="noStrike" cap="none" normalizeH="0" baseline="0" dirty="0" smtClean="0">
              <a:ln>
                <a:noFill/>
              </a:ln>
              <a:solidFill>
                <a:schemeClr val="tx1"/>
              </a:solidFill>
              <a:effectLst/>
              <a:latin typeface="Arial" charset="0"/>
            </a:endParaRPr>
          </a:p>
        </p:txBody>
      </p:sp>
      <p:sp>
        <p:nvSpPr>
          <p:cNvPr id="30" name="Abgerundetes Rechteck 29"/>
          <p:cNvSpPr/>
          <p:nvPr/>
        </p:nvSpPr>
        <p:spPr>
          <a:xfrm>
            <a:off x="4522294" y="3178765"/>
            <a:ext cx="1125490" cy="252534"/>
          </a:xfrm>
          <a:prstGeom prst="roundRect">
            <a:avLst/>
          </a:prstGeom>
          <a:gradFill flip="none" rotWithShape="1">
            <a:gsLst>
              <a:gs pos="0">
                <a:srgbClr val="685C76"/>
              </a:gs>
              <a:gs pos="50000">
                <a:srgbClr val="9686AA"/>
              </a:gs>
              <a:gs pos="100000">
                <a:srgbClr val="B4A0CB"/>
              </a:gs>
            </a:gsLst>
            <a:lin ang="16200000" scaled="1"/>
            <a:tileRect/>
          </a:gradFill>
          <a:ln w="12700">
            <a:solidFill>
              <a:srgbClr val="395E8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latin typeface="Arial" pitchFamily="34" charset="0"/>
                <a:cs typeface="Arial" pitchFamily="34" charset="0"/>
              </a:rPr>
              <a:t>Simulation 1</a:t>
            </a:r>
            <a:endParaRPr lang="de-DE" sz="1400" b="1" dirty="0">
              <a:latin typeface="Arial" pitchFamily="34" charset="0"/>
              <a:cs typeface="Arial" pitchFamily="34" charset="0"/>
            </a:endParaRPr>
          </a:p>
        </p:txBody>
      </p:sp>
      <p:sp>
        <p:nvSpPr>
          <p:cNvPr id="31" name="Abgerundetes Rechteck 30"/>
          <p:cNvSpPr/>
          <p:nvPr/>
        </p:nvSpPr>
        <p:spPr>
          <a:xfrm>
            <a:off x="4522294" y="3683954"/>
            <a:ext cx="1125490" cy="252534"/>
          </a:xfrm>
          <a:prstGeom prst="roundRect">
            <a:avLst/>
          </a:prstGeom>
          <a:gradFill flip="none" rotWithShape="1">
            <a:gsLst>
              <a:gs pos="0">
                <a:srgbClr val="685C76"/>
              </a:gs>
              <a:gs pos="50000">
                <a:srgbClr val="9686AA"/>
              </a:gs>
              <a:gs pos="100000">
                <a:srgbClr val="B4A0CB"/>
              </a:gs>
            </a:gsLst>
            <a:lin ang="16200000" scaled="1"/>
            <a:tileRect/>
          </a:gradFill>
          <a:ln w="12700">
            <a:solidFill>
              <a:srgbClr val="395E8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latin typeface="Arial" pitchFamily="34" charset="0"/>
                <a:cs typeface="Arial" pitchFamily="34" charset="0"/>
              </a:rPr>
              <a:t>Simulation 2</a:t>
            </a:r>
            <a:endParaRPr lang="de-DE" sz="1400" b="1" dirty="0">
              <a:latin typeface="Arial" pitchFamily="34" charset="0"/>
              <a:cs typeface="Arial" pitchFamily="34" charset="0"/>
            </a:endParaRPr>
          </a:p>
        </p:txBody>
      </p:sp>
      <p:cxnSp>
        <p:nvCxnSpPr>
          <p:cNvPr id="32" name="Gerade Verbindung mit Pfeil 31"/>
          <p:cNvCxnSpPr/>
          <p:nvPr/>
        </p:nvCxnSpPr>
        <p:spPr>
          <a:xfrm rot="5400000">
            <a:off x="4985214" y="3547421"/>
            <a:ext cx="199651" cy="1288"/>
          </a:xfrm>
          <a:prstGeom prst="straightConnector1">
            <a:avLst/>
          </a:prstGeom>
          <a:ln w="38100">
            <a:solidFill>
              <a:srgbClr val="A591B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rot="5400000">
            <a:off x="4985214" y="3054045"/>
            <a:ext cx="199651" cy="1288"/>
          </a:xfrm>
          <a:prstGeom prst="straightConnector1">
            <a:avLst/>
          </a:prstGeom>
          <a:ln w="38100">
            <a:solidFill>
              <a:srgbClr val="A591B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rot="5400000">
            <a:off x="4992794" y="3862830"/>
            <a:ext cx="316160" cy="369332"/>
          </a:xfrm>
          <a:prstGeom prst="rect">
            <a:avLst/>
          </a:prstGeom>
          <a:noFill/>
        </p:spPr>
        <p:txBody>
          <a:bodyPr wrap="square" rtlCol="0">
            <a:spAutoFit/>
          </a:bodyPr>
          <a:lstStyle/>
          <a:p>
            <a:r>
              <a:rPr lang="de-DE" b="1" dirty="0" smtClean="0">
                <a:latin typeface="Arial" pitchFamily="34" charset="0"/>
                <a:cs typeface="Arial" pitchFamily="34" charset="0"/>
              </a:rPr>
              <a:t>…</a:t>
            </a:r>
            <a:endParaRPr lang="de-DE" b="1" dirty="0">
              <a:latin typeface="Arial" pitchFamily="34" charset="0"/>
              <a:cs typeface="Arial" pitchFamily="34" charset="0"/>
            </a:endParaRPr>
          </a:p>
        </p:txBody>
      </p:sp>
      <p:cxnSp>
        <p:nvCxnSpPr>
          <p:cNvPr id="35" name="Gerade Verbindung mit Pfeil 34"/>
          <p:cNvCxnSpPr/>
          <p:nvPr/>
        </p:nvCxnSpPr>
        <p:spPr>
          <a:xfrm>
            <a:off x="5775769" y="2340468"/>
            <a:ext cx="1406086" cy="1404350"/>
          </a:xfrm>
          <a:prstGeom prst="straightConnector1">
            <a:avLst/>
          </a:prstGeom>
          <a:ln w="38100">
            <a:solidFill>
              <a:srgbClr val="78943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Abgerundetes Rechteck 35"/>
          <p:cNvSpPr/>
          <p:nvPr/>
        </p:nvSpPr>
        <p:spPr>
          <a:xfrm>
            <a:off x="7115690" y="3671434"/>
            <a:ext cx="1900759" cy="2759513"/>
          </a:xfrm>
          <a:prstGeom prst="roundRect">
            <a:avLst/>
          </a:prstGeom>
          <a:solidFill>
            <a:schemeClr val="bg1"/>
          </a:solidFill>
          <a:ln>
            <a:solidFill>
              <a:srgbClr val="78943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rtlCol="0" anchor="t" anchorCtr="1"/>
          <a:lstStyle/>
          <a:p>
            <a:pPr algn="ctr"/>
            <a:r>
              <a:rPr lang="en-US" sz="1400" b="1" dirty="0" smtClean="0">
                <a:solidFill>
                  <a:schemeClr val="accent3">
                    <a:lumMod val="50000"/>
                  </a:schemeClr>
                </a:solidFill>
                <a:latin typeface="Arial" pitchFamily="34" charset="0"/>
                <a:cs typeface="Arial" pitchFamily="34" charset="0"/>
              </a:rPr>
              <a:t>Report</a:t>
            </a:r>
            <a:endParaRPr lang="de-DE" sz="1400" b="1" dirty="0" smtClean="0">
              <a:solidFill>
                <a:schemeClr val="accent3">
                  <a:lumMod val="50000"/>
                </a:schemeClr>
              </a:solidFill>
              <a:latin typeface="Arial" pitchFamily="34" charset="0"/>
              <a:cs typeface="Arial" pitchFamily="34" charset="0"/>
            </a:endParaRPr>
          </a:p>
          <a:p>
            <a:pPr algn="ctr"/>
            <a:endParaRPr lang="de-DE" sz="1400" b="1" dirty="0">
              <a:solidFill>
                <a:schemeClr val="accent3">
                  <a:lumMod val="50000"/>
                </a:schemeClr>
              </a:solidFill>
              <a:latin typeface="Arial" pitchFamily="34" charset="0"/>
              <a:cs typeface="Arial" pitchFamily="34" charset="0"/>
            </a:endParaRPr>
          </a:p>
        </p:txBody>
      </p:sp>
      <p:cxnSp>
        <p:nvCxnSpPr>
          <p:cNvPr id="37" name="Gerade Verbindung 36"/>
          <p:cNvCxnSpPr>
            <a:stCxn id="31" idx="3"/>
          </p:cNvCxnSpPr>
          <p:nvPr/>
        </p:nvCxnSpPr>
        <p:spPr>
          <a:xfrm>
            <a:off x="5647784" y="3810221"/>
            <a:ext cx="1460686" cy="448284"/>
          </a:xfrm>
          <a:prstGeom prst="line">
            <a:avLst/>
          </a:prstGeom>
          <a:ln w="38100">
            <a:solidFill>
              <a:srgbClr val="78943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Gerade Verbindung mit Pfeil 37"/>
          <p:cNvCxnSpPr>
            <a:stCxn id="30" idx="3"/>
          </p:cNvCxnSpPr>
          <p:nvPr/>
        </p:nvCxnSpPr>
        <p:spPr>
          <a:xfrm>
            <a:off x="5647784" y="3305032"/>
            <a:ext cx="1460686" cy="733322"/>
          </a:xfrm>
          <a:prstGeom prst="straightConnector1">
            <a:avLst/>
          </a:prstGeom>
          <a:ln w="38100">
            <a:solidFill>
              <a:srgbClr val="78943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 name="Gruppieren 62"/>
          <p:cNvGrpSpPr/>
          <p:nvPr/>
        </p:nvGrpSpPr>
        <p:grpSpPr>
          <a:xfrm>
            <a:off x="7278402" y="4061927"/>
            <a:ext cx="1591280" cy="1034045"/>
            <a:chOff x="7099508" y="3371626"/>
            <a:chExt cx="1591280" cy="1034045"/>
          </a:xfrm>
        </p:grpSpPr>
        <p:pic>
          <p:nvPicPr>
            <p:cNvPr id="40" name="Picture 2"/>
            <p:cNvPicPr>
              <a:picLocks noChangeAspect="1" noChangeArrowheads="1"/>
            </p:cNvPicPr>
            <p:nvPr/>
          </p:nvPicPr>
          <p:blipFill>
            <a:blip r:embed="rId3" cstate="print"/>
            <a:srcRect/>
            <a:stretch>
              <a:fillRect/>
            </a:stretch>
          </p:blipFill>
          <p:spPr bwMode="auto">
            <a:xfrm>
              <a:off x="7099508" y="3371626"/>
              <a:ext cx="1591280" cy="523538"/>
            </a:xfrm>
            <a:prstGeom prst="rect">
              <a:avLst/>
            </a:prstGeom>
            <a:noFill/>
            <a:ln w="9525">
              <a:noFill/>
              <a:miter lim="800000"/>
              <a:headEnd/>
              <a:tailEnd/>
            </a:ln>
          </p:spPr>
        </p:pic>
        <p:pic>
          <p:nvPicPr>
            <p:cNvPr id="41" name="Picture 3"/>
            <p:cNvPicPr>
              <a:picLocks noChangeAspect="1" noChangeArrowheads="1"/>
            </p:cNvPicPr>
            <p:nvPr/>
          </p:nvPicPr>
          <p:blipFill>
            <a:blip r:embed="rId4" cstate="print"/>
            <a:srcRect/>
            <a:stretch>
              <a:fillRect/>
            </a:stretch>
          </p:blipFill>
          <p:spPr bwMode="auto">
            <a:xfrm>
              <a:off x="7306343" y="3902800"/>
              <a:ext cx="544205" cy="502871"/>
            </a:xfrm>
            <a:prstGeom prst="rect">
              <a:avLst/>
            </a:prstGeom>
            <a:noFill/>
            <a:ln w="9525">
              <a:noFill/>
              <a:miter lim="800000"/>
              <a:headEnd/>
              <a:tailEnd/>
            </a:ln>
          </p:spPr>
        </p:pic>
        <p:pic>
          <p:nvPicPr>
            <p:cNvPr id="42" name="Picture 4"/>
            <p:cNvPicPr>
              <a:picLocks noChangeAspect="1" noChangeArrowheads="1"/>
            </p:cNvPicPr>
            <p:nvPr/>
          </p:nvPicPr>
          <p:blipFill>
            <a:blip r:embed="rId5" cstate="print"/>
            <a:srcRect/>
            <a:stretch>
              <a:fillRect/>
            </a:stretch>
          </p:blipFill>
          <p:spPr bwMode="auto">
            <a:xfrm>
              <a:off x="7893413" y="3902800"/>
              <a:ext cx="544205" cy="502871"/>
            </a:xfrm>
            <a:prstGeom prst="rect">
              <a:avLst/>
            </a:prstGeom>
            <a:noFill/>
            <a:ln w="9525">
              <a:noFill/>
              <a:miter lim="800000"/>
              <a:headEnd/>
              <a:tailEnd/>
            </a:ln>
          </p:spPr>
        </p:pic>
      </p:grpSp>
      <p:pic>
        <p:nvPicPr>
          <p:cNvPr id="44" name="Picture 6"/>
          <p:cNvPicPr>
            <a:picLocks noChangeAspect="1" noChangeArrowheads="1"/>
          </p:cNvPicPr>
          <p:nvPr/>
        </p:nvPicPr>
        <p:blipFill>
          <a:blip r:embed="rId6" cstate="print"/>
          <a:srcRect/>
          <a:stretch>
            <a:fillRect/>
          </a:stretch>
        </p:blipFill>
        <p:spPr bwMode="auto">
          <a:xfrm>
            <a:off x="5837315" y="3447803"/>
            <a:ext cx="830853" cy="66974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45" name="Textfeld 44"/>
          <p:cNvSpPr txBox="1"/>
          <p:nvPr/>
        </p:nvSpPr>
        <p:spPr>
          <a:xfrm>
            <a:off x="6266348" y="3965935"/>
            <a:ext cx="541945" cy="430887"/>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square" lIns="45720" tIns="0" rIns="0" bIns="0" rtlCol="0">
            <a:spAutoFit/>
          </a:bodyPr>
          <a:lstStyle/>
          <a:p>
            <a:r>
              <a:rPr lang="de-DE" sz="1400" dirty="0" smtClean="0">
                <a:solidFill>
                  <a:srgbClr val="FF0000"/>
                </a:solidFill>
                <a:latin typeface="Arial" pitchFamily="34" charset="0"/>
                <a:cs typeface="Arial" pitchFamily="34" charset="0"/>
                <a:sym typeface="Wingdings"/>
              </a:rPr>
              <a:t> </a:t>
            </a:r>
            <a:r>
              <a:rPr lang="de-DE" sz="1100" b="1" dirty="0" smtClean="0">
                <a:solidFill>
                  <a:srgbClr val="FF0000"/>
                </a:solidFill>
                <a:latin typeface="Arial" pitchFamily="34" charset="0"/>
                <a:cs typeface="Arial" pitchFamily="34" charset="0"/>
                <a:sym typeface="Wingdings"/>
              </a:rPr>
              <a:t>Fail</a:t>
            </a:r>
            <a:endParaRPr lang="de-DE" sz="1800" b="1" dirty="0" smtClean="0">
              <a:solidFill>
                <a:srgbClr val="FF0000"/>
              </a:solidFill>
              <a:latin typeface="Arial" pitchFamily="34" charset="0"/>
              <a:cs typeface="Arial" pitchFamily="34" charset="0"/>
              <a:sym typeface="Wingdings"/>
            </a:endParaRPr>
          </a:p>
          <a:p>
            <a:r>
              <a:rPr lang="de-DE" sz="1400" dirty="0" smtClean="0">
                <a:solidFill>
                  <a:srgbClr val="009900"/>
                </a:solidFill>
                <a:latin typeface="Arial" pitchFamily="34" charset="0"/>
                <a:cs typeface="Arial" pitchFamily="34" charset="0"/>
                <a:sym typeface="Wingdings"/>
              </a:rPr>
              <a:t></a:t>
            </a:r>
            <a:r>
              <a:rPr lang="de-DE" sz="1100" b="1" dirty="0" smtClean="0">
                <a:solidFill>
                  <a:srgbClr val="009900"/>
                </a:solidFill>
                <a:latin typeface="Arial" pitchFamily="34" charset="0"/>
                <a:cs typeface="Arial" pitchFamily="34" charset="0"/>
                <a:sym typeface="Wingdings"/>
              </a:rPr>
              <a:t>Pass</a:t>
            </a:r>
            <a:endParaRPr lang="de-DE" sz="1800" b="1" dirty="0">
              <a:solidFill>
                <a:srgbClr val="009900"/>
              </a:solidFill>
              <a:latin typeface="Arial" pitchFamily="34" charset="0"/>
              <a:cs typeface="Arial" pitchFamily="34" charset="0"/>
            </a:endParaRPr>
          </a:p>
        </p:txBody>
      </p:sp>
      <p:pic>
        <p:nvPicPr>
          <p:cNvPr id="46" name="Picture 8"/>
          <p:cNvPicPr>
            <a:picLocks noChangeAspect="1" noChangeArrowheads="1"/>
          </p:cNvPicPr>
          <p:nvPr/>
        </p:nvPicPr>
        <p:blipFill>
          <a:blip r:embed="rId7" cstate="print"/>
          <a:srcRect/>
          <a:stretch>
            <a:fillRect/>
          </a:stretch>
        </p:blipFill>
        <p:spPr bwMode="auto">
          <a:xfrm>
            <a:off x="7499323" y="2597295"/>
            <a:ext cx="1124603" cy="607606"/>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pic>
      <p:cxnSp>
        <p:nvCxnSpPr>
          <p:cNvPr id="47" name="Gerade Verbindung mit Pfeil 46"/>
          <p:cNvCxnSpPr>
            <a:stCxn id="46" idx="2"/>
            <a:endCxn id="36" idx="0"/>
          </p:cNvCxnSpPr>
          <p:nvPr/>
        </p:nvCxnSpPr>
        <p:spPr>
          <a:xfrm rot="16200000" flipH="1">
            <a:off x="7830581" y="3435944"/>
            <a:ext cx="466533" cy="4445"/>
          </a:xfrm>
          <a:prstGeom prst="straightConnector1">
            <a:avLst/>
          </a:prstGeom>
          <a:ln w="38100">
            <a:solidFill>
              <a:srgbClr val="78943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Textfeld 47"/>
          <p:cNvSpPr txBox="1"/>
          <p:nvPr/>
        </p:nvSpPr>
        <p:spPr>
          <a:xfrm>
            <a:off x="6254510" y="2290501"/>
            <a:ext cx="1087184" cy="307777"/>
          </a:xfrm>
          <a:prstGeom prst="rect">
            <a:avLst/>
          </a:prstGeom>
          <a:solidFill>
            <a:srgbClr val="D8E5BE"/>
          </a:solidFill>
          <a:ln>
            <a:solidFill>
              <a:srgbClr val="78943D"/>
            </a:solidFill>
          </a:ln>
          <a:effectLst>
            <a:outerShdw blurRad="50800" dist="38100" dir="2700000" algn="tl" rotWithShape="0">
              <a:prstClr val="black">
                <a:alpha val="40000"/>
              </a:prstClr>
            </a:outerShdw>
          </a:effectLst>
        </p:spPr>
        <p:txBody>
          <a:bodyPr wrap="square" lIns="0" rIns="0" rtlCol="0" anchor="ctr" anchorCtr="0">
            <a:spAutoFit/>
          </a:bodyPr>
          <a:lstStyle/>
          <a:p>
            <a:pPr algn="ctr"/>
            <a:r>
              <a:rPr lang="en-US" sz="1400" dirty="0" smtClean="0">
                <a:latin typeface="Arial" pitchFamily="34" charset="0"/>
                <a:cs typeface="Arial" pitchFamily="34" charset="0"/>
              </a:rPr>
              <a:t>Screenshots</a:t>
            </a:r>
            <a:endParaRPr lang="de-DE" sz="1400" dirty="0">
              <a:latin typeface="Arial" pitchFamily="34" charset="0"/>
              <a:cs typeface="Arial" pitchFamily="34" charset="0"/>
            </a:endParaRPr>
          </a:p>
        </p:txBody>
      </p:sp>
      <p:sp>
        <p:nvSpPr>
          <p:cNvPr id="49" name="Textfeld 48"/>
          <p:cNvSpPr txBox="1"/>
          <p:nvPr/>
        </p:nvSpPr>
        <p:spPr>
          <a:xfrm>
            <a:off x="7875094" y="1833301"/>
            <a:ext cx="868204" cy="738664"/>
          </a:xfrm>
          <a:prstGeom prst="rect">
            <a:avLst/>
          </a:prstGeom>
          <a:solidFill>
            <a:srgbClr val="D8E5BE"/>
          </a:solidFill>
          <a:ln>
            <a:solidFill>
              <a:srgbClr val="78943D"/>
            </a:solidFill>
          </a:ln>
          <a:effectLst>
            <a:outerShdw blurRad="50800" dist="38100" dir="2700000" algn="tl" rotWithShape="0">
              <a:prstClr val="black">
                <a:alpha val="40000"/>
              </a:prstClr>
            </a:outerShdw>
          </a:effectLst>
        </p:spPr>
        <p:txBody>
          <a:bodyPr wrap="square" lIns="0" rIns="0" rtlCol="0" anchor="ctr" anchorCtr="0">
            <a:spAutoFit/>
          </a:bodyPr>
          <a:lstStyle/>
          <a:p>
            <a:pPr algn="ctr"/>
            <a:r>
              <a:rPr lang="en-US" sz="1400" dirty="0" smtClean="0">
                <a:latin typeface="Arial" pitchFamily="34" charset="0"/>
                <a:cs typeface="Arial" pitchFamily="34" charset="0"/>
              </a:rPr>
              <a:t>C and </a:t>
            </a:r>
            <a:br>
              <a:rPr lang="en-US" sz="1400" dirty="0" smtClean="0">
                <a:latin typeface="Arial" pitchFamily="34" charset="0"/>
                <a:cs typeface="Arial" pitchFamily="34" charset="0"/>
              </a:rPr>
            </a:br>
            <a:r>
              <a:rPr lang="en-US" sz="1400" dirty="0" smtClean="0">
                <a:latin typeface="Arial" pitchFamily="34" charset="0"/>
                <a:cs typeface="Arial" pitchFamily="34" charset="0"/>
              </a:rPr>
              <a:t>MATLAB</a:t>
            </a:r>
          </a:p>
          <a:p>
            <a:pPr algn="ctr"/>
            <a:r>
              <a:rPr lang="de-DE" sz="1400" dirty="0" smtClean="0">
                <a:latin typeface="Arial" pitchFamily="34" charset="0"/>
                <a:cs typeface="Arial" pitchFamily="34" charset="0"/>
              </a:rPr>
              <a:t>Code</a:t>
            </a:r>
            <a:endParaRPr lang="en-US" sz="1400" dirty="0" smtClean="0">
              <a:latin typeface="Arial" pitchFamily="34" charset="0"/>
              <a:cs typeface="Arial" pitchFamily="34" charset="0"/>
            </a:endParaRPr>
          </a:p>
        </p:txBody>
      </p:sp>
      <p:sp>
        <p:nvSpPr>
          <p:cNvPr id="50" name="Textfeld 49"/>
          <p:cNvSpPr txBox="1"/>
          <p:nvPr/>
        </p:nvSpPr>
        <p:spPr>
          <a:xfrm>
            <a:off x="5495660" y="4187804"/>
            <a:ext cx="795860" cy="523220"/>
          </a:xfrm>
          <a:prstGeom prst="rect">
            <a:avLst/>
          </a:prstGeom>
          <a:solidFill>
            <a:srgbClr val="D8E5BE"/>
          </a:solidFill>
          <a:ln>
            <a:solidFill>
              <a:srgbClr val="78943D"/>
            </a:solidFill>
          </a:ln>
          <a:effectLst>
            <a:outerShdw blurRad="50800" dist="38100" dir="2700000" algn="tl" rotWithShape="0">
              <a:prstClr val="black">
                <a:alpha val="40000"/>
              </a:prstClr>
            </a:outerShdw>
          </a:effectLst>
        </p:spPr>
        <p:txBody>
          <a:bodyPr wrap="square" lIns="0" rIns="0" rtlCol="0" anchor="ctr" anchorCtr="0">
            <a:spAutoFit/>
          </a:bodyPr>
          <a:lstStyle/>
          <a:p>
            <a:pPr algn="ctr"/>
            <a:r>
              <a:rPr lang="en-US" sz="1400" dirty="0" smtClean="0">
                <a:latin typeface="Arial" pitchFamily="34" charset="0"/>
                <a:cs typeface="Arial" pitchFamily="34" charset="0"/>
              </a:rPr>
              <a:t>P</a:t>
            </a:r>
            <a:r>
              <a:rPr lang="de-DE" sz="1400" dirty="0" smtClean="0">
                <a:latin typeface="Arial" pitchFamily="34" charset="0"/>
                <a:cs typeface="Arial" pitchFamily="34" charset="0"/>
              </a:rPr>
              <a:t>lots </a:t>
            </a:r>
            <a:r>
              <a:rPr lang="de-DE" sz="1400" dirty="0" err="1" smtClean="0">
                <a:latin typeface="Arial" pitchFamily="34" charset="0"/>
                <a:cs typeface="Arial" pitchFamily="34" charset="0"/>
              </a:rPr>
              <a:t>and</a:t>
            </a:r>
            <a:r>
              <a:rPr lang="de-DE" sz="1400" dirty="0" smtClean="0">
                <a:latin typeface="Arial" pitchFamily="34" charset="0"/>
                <a:cs typeface="Arial" pitchFamily="34" charset="0"/>
              </a:rPr>
              <a:t> </a:t>
            </a:r>
            <a:br>
              <a:rPr lang="de-DE" sz="1400" dirty="0" smtClean="0">
                <a:latin typeface="Arial" pitchFamily="34" charset="0"/>
                <a:cs typeface="Arial" pitchFamily="34" charset="0"/>
              </a:rPr>
            </a:br>
            <a:r>
              <a:rPr lang="de-DE" sz="1400" dirty="0" err="1" smtClean="0">
                <a:latin typeface="Arial" pitchFamily="34" charset="0"/>
                <a:cs typeface="Arial" pitchFamily="34" charset="0"/>
              </a:rPr>
              <a:t>Results</a:t>
            </a:r>
            <a:endParaRPr lang="en-US" sz="1400" dirty="0" smtClean="0">
              <a:latin typeface="Arial" pitchFamily="34" charset="0"/>
              <a:cs typeface="Arial" pitchFamily="34" charset="0"/>
            </a:endParaRPr>
          </a:p>
        </p:txBody>
      </p:sp>
      <p:grpSp>
        <p:nvGrpSpPr>
          <p:cNvPr id="5" name="Gruppieren 4"/>
          <p:cNvGrpSpPr/>
          <p:nvPr/>
        </p:nvGrpSpPr>
        <p:grpSpPr>
          <a:xfrm>
            <a:off x="4319739" y="1470151"/>
            <a:ext cx="1491272" cy="1511629"/>
            <a:chOff x="4319739" y="1470151"/>
            <a:chExt cx="1491272" cy="1511629"/>
          </a:xfrm>
        </p:grpSpPr>
        <p:pic>
          <p:nvPicPr>
            <p:cNvPr id="1030" name="Picture 6" descr="C:\Users\smiller\AppData\Local\Temp\SNAGHTML2f78dec.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9739" y="1470151"/>
              <a:ext cx="1491272" cy="1356766"/>
            </a:xfrm>
            <a:prstGeom prst="rect">
              <a:avLst/>
            </a:prstGeom>
            <a:noFill/>
            <a:extLst>
              <a:ext uri="{909E8E84-426E-40DD-AFC4-6F175D3DCCD1}">
                <a14:hiddenFill xmlns:a14="http://schemas.microsoft.com/office/drawing/2010/main">
                  <a:solidFill>
                    <a:srgbClr val="FFFFFF"/>
                  </a:solidFill>
                </a14:hiddenFill>
              </a:ext>
            </a:extLst>
          </p:spPr>
        </p:pic>
        <p:sp>
          <p:nvSpPr>
            <p:cNvPr id="57" name="Textfeld 56"/>
            <p:cNvSpPr txBox="1"/>
            <p:nvPr/>
          </p:nvSpPr>
          <p:spPr>
            <a:xfrm>
              <a:off x="4368925" y="2561401"/>
              <a:ext cx="1392900" cy="420379"/>
            </a:xfrm>
            <a:prstGeom prst="rect">
              <a:avLst/>
            </a:prstGeom>
            <a:solidFill>
              <a:srgbClr val="DDDDFF"/>
            </a:solidFill>
            <a:ln>
              <a:solidFill>
                <a:srgbClr val="660066"/>
              </a:solidFill>
            </a:ln>
            <a:effectLst>
              <a:outerShdw blurRad="50800" dist="38100" dir="2700000" algn="tl" rotWithShape="0">
                <a:prstClr val="black">
                  <a:alpha val="40000"/>
                </a:prstClr>
              </a:outerShdw>
            </a:effectLst>
          </p:spPr>
          <p:txBody>
            <a:bodyPr wrap="square" rtlCol="0" anchor="ctr" anchorCtr="0">
              <a:noAutofit/>
            </a:bodyPr>
            <a:lstStyle/>
            <a:p>
              <a:pPr algn="ctr"/>
              <a:r>
                <a:rPr lang="en-US" sz="1400" dirty="0" smtClean="0">
                  <a:latin typeface="Arial" pitchFamily="34" charset="0"/>
                  <a:cs typeface="Arial" pitchFamily="34" charset="0"/>
                </a:rPr>
                <a:t>Network Model</a:t>
              </a:r>
              <a:endParaRPr lang="de-DE" sz="1400" dirty="0">
                <a:latin typeface="Arial" pitchFamily="34" charset="0"/>
                <a:cs typeface="Arial" pitchFamily="34" charset="0"/>
              </a:endParaRPr>
            </a:p>
          </p:txBody>
        </p:sp>
      </p:grpSp>
      <p:pic>
        <p:nvPicPr>
          <p:cNvPr id="103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7078" y="2662541"/>
            <a:ext cx="1310808" cy="667933"/>
          </a:xfrm>
          <a:prstGeom prst="rect">
            <a:avLst/>
          </a:prstGeom>
          <a:noFill/>
          <a:ln w="9525">
            <a:solidFill>
              <a:srgbClr val="777777"/>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1033"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78402" y="3777739"/>
            <a:ext cx="1548947" cy="2523858"/>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044315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9558"/>
                                        </p:tgtEl>
                                        <p:attrNameLst>
                                          <p:attrName>style.visibility</p:attrName>
                                        </p:attrNameLst>
                                      </p:cBhvr>
                                      <p:to>
                                        <p:strVal val="visible"/>
                                      </p:to>
                                    </p:set>
                                    <p:animEffect transition="in" filter="wipe(left)">
                                      <p:cBhvr>
                                        <p:cTn id="7" dur="500"/>
                                        <p:tgtEl>
                                          <p:spTgt spid="2795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wipe(left)">
                                      <p:cBhvr>
                                        <p:cTn id="17" dur="500"/>
                                        <p:tgtEl>
                                          <p:spTgt spid="13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96"/>
                                        </p:tgtEl>
                                        <p:attrNameLst>
                                          <p:attrName>style.visibility</p:attrName>
                                        </p:attrNameLst>
                                      </p:cBhvr>
                                      <p:to>
                                        <p:strVal val="visible"/>
                                      </p:to>
                                    </p:set>
                                    <p:animEffect transition="in" filter="fade">
                                      <p:cBhvr>
                                        <p:cTn id="21" dur="500"/>
                                        <p:tgtEl>
                                          <p:spTgt spid="9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38"/>
                                        </p:tgtEl>
                                        <p:attrNameLst>
                                          <p:attrName>style.visibility</p:attrName>
                                        </p:attrNameLst>
                                      </p:cBhvr>
                                      <p:to>
                                        <p:strVal val="visible"/>
                                      </p:to>
                                    </p:set>
                                    <p:animEffect transition="in" filter="wipe(up)">
                                      <p:cBhvr>
                                        <p:cTn id="26" dur="500"/>
                                        <p:tgtEl>
                                          <p:spTgt spid="138"/>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fade">
                                      <p:cBhvr>
                                        <p:cTn id="30" dur="500"/>
                                        <p:tgtEl>
                                          <p:spTgt spid="9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49"/>
                                        </p:tgtEl>
                                        <p:attrNameLst>
                                          <p:attrName>style.visibility</p:attrName>
                                        </p:attrNameLst>
                                      </p:cBhvr>
                                      <p:to>
                                        <p:strVal val="visible"/>
                                      </p:to>
                                    </p:set>
                                    <p:animEffect transition="in" filter="wipe(right)">
                                      <p:cBhvr>
                                        <p:cTn id="35" dur="500"/>
                                        <p:tgtEl>
                                          <p:spTgt spid="14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9"/>
                                        </p:tgtEl>
                                        <p:attrNameLst>
                                          <p:attrName>style.visibility</p:attrName>
                                        </p:attrNameLst>
                                      </p:cBhvr>
                                      <p:to>
                                        <p:strVal val="visible"/>
                                      </p:to>
                                    </p:set>
                                    <p:animEffect transition="in" filter="fade">
                                      <p:cBhvr>
                                        <p:cTn id="43" dur="500"/>
                                        <p:tgtEl>
                                          <p:spTgt spid="20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79557">
                                            <p:txEl>
                                              <p:pRg st="0" end="0"/>
                                            </p:txEl>
                                          </p:spTgt>
                                        </p:tgtEl>
                                        <p:attrNameLst>
                                          <p:attrName>style.visibility</p:attrName>
                                        </p:attrNameLst>
                                      </p:cBhvr>
                                      <p:to>
                                        <p:strVal val="visible"/>
                                      </p:to>
                                    </p:set>
                                    <p:animEffect transition="in" filter="wipe(left)">
                                      <p:cBhvr>
                                        <p:cTn id="48" dur="500"/>
                                        <p:tgtEl>
                                          <p:spTgt spid="279557">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79557">
                                            <p:txEl>
                                              <p:pRg st="2" end="2"/>
                                            </p:txEl>
                                          </p:spTgt>
                                        </p:tgtEl>
                                        <p:attrNameLst>
                                          <p:attrName>style.visibility</p:attrName>
                                        </p:attrNameLst>
                                      </p:cBhvr>
                                      <p:to>
                                        <p:strVal val="visible"/>
                                      </p:to>
                                    </p:set>
                                    <p:animEffect transition="in" filter="wipe(left)">
                                      <p:cBhvr>
                                        <p:cTn id="53" dur="500"/>
                                        <p:tgtEl>
                                          <p:spTgt spid="279557">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8"/>
                                        </p:tgtEl>
                                        <p:attrNameLst>
                                          <p:attrName>style.visibility</p:attrName>
                                        </p:attrNameLst>
                                      </p:cBhvr>
                                      <p:to>
                                        <p:strVal val="visible"/>
                                      </p:to>
                                    </p:set>
                                    <p:animEffect transition="in" filter="fade">
                                      <p:cBhvr>
                                        <p:cTn id="58" dur="500"/>
                                        <p:tgtEl>
                                          <p:spTgt spid="118"/>
                                        </p:tgtEl>
                                      </p:cBhvr>
                                    </p:animEffect>
                                  </p:childTnLst>
                                </p:cTn>
                              </p:par>
                              <p:par>
                                <p:cTn id="59" presetID="10" presetClass="entr" presetSubtype="0" fill="hold" nodeType="with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0"/>
                                        </p:tgtEl>
                                        <p:attrNameLst>
                                          <p:attrName>style.visibility</p:attrName>
                                        </p:attrNameLst>
                                      </p:cBhvr>
                                      <p:to>
                                        <p:strVal val="visible"/>
                                      </p:to>
                                    </p:set>
                                    <p:animEffect transition="in" filter="fade">
                                      <p:cBhvr>
                                        <p:cTn id="64" dur="500"/>
                                        <p:tgtEl>
                                          <p:spTgt spid="21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up)">
                                      <p:cBhvr>
                                        <p:cTn id="73" dur="500"/>
                                        <p:tgtEl>
                                          <p:spTgt spid="3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childTnLst>
                          </p:cTn>
                        </p:par>
                        <p:par>
                          <p:cTn id="77" fill="hold">
                            <p:stCondLst>
                              <p:cond delay="1000"/>
                            </p:stCondLst>
                            <p:childTnLst>
                              <p:par>
                                <p:cTn id="78" presetID="22" presetClass="entr" presetSubtype="1" fill="hold" nodeType="after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wipe(up)">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1500"/>
                            </p:stCondLst>
                            <p:childTnLst>
                              <p:par>
                                <p:cTn id="85" presetID="10" presetClass="entr" presetSubtype="0"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wipe(up)">
                                      <p:cBhvr>
                                        <p:cTn id="92" dur="500"/>
                                        <p:tgtEl>
                                          <p:spTgt spid="37"/>
                                        </p:tgtEl>
                                      </p:cBhvr>
                                    </p:animEffect>
                                  </p:childTnLst>
                                </p:cTn>
                              </p:par>
                              <p:par>
                                <p:cTn id="93" presetID="22" presetClass="entr" presetSubtype="1" fill="hold" nodeType="with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wipe(up)">
                                      <p:cBhvr>
                                        <p:cTn id="95" dur="500"/>
                                        <p:tgtEl>
                                          <p:spTgt spid="38"/>
                                        </p:tgtEl>
                                      </p:cBhvr>
                                    </p:animEffect>
                                  </p:childTnLst>
                                </p:cTn>
                              </p:par>
                            </p:childTnLst>
                          </p:cTn>
                        </p:par>
                        <p:par>
                          <p:cTn id="96" fill="hold">
                            <p:stCondLst>
                              <p:cond delay="500"/>
                            </p:stCondLst>
                            <p:childTnLst>
                              <p:par>
                                <p:cTn id="97" presetID="10" presetClass="entr" presetSubtype="0"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par>
                                <p:cTn id="100" presetID="10" presetClass="entr" presetSubtype="0" fill="hold" nodeType="with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par>
                                <p:cTn id="103" presetID="10" presetClass="entr" presetSubtype="0" fill="hold"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fade">
                                      <p:cBhvr>
                                        <p:cTn id="105" dur="500"/>
                                        <p:tgtEl>
                                          <p:spTgt spid="44"/>
                                        </p:tgtEl>
                                      </p:cBhvr>
                                    </p:animEffect>
                                  </p:childTnLst>
                                </p:cTn>
                              </p:par>
                            </p:childTnLst>
                          </p:cTn>
                        </p:par>
                        <p:par>
                          <p:cTn id="106" fill="hold">
                            <p:stCondLst>
                              <p:cond delay="1000"/>
                            </p:stCondLst>
                            <p:childTnLst>
                              <p:par>
                                <p:cTn id="107" presetID="10" presetClass="entr" presetSubtype="0" fill="hold" grpId="0" nodeType="after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childTnLst>
                          </p:cTn>
                        </p:par>
                        <p:par>
                          <p:cTn id="110" fill="hold">
                            <p:stCondLst>
                              <p:cond delay="1500"/>
                            </p:stCondLst>
                            <p:childTnLst>
                              <p:par>
                                <p:cTn id="111" presetID="10" presetClass="entr" presetSubtype="0" fill="hold" grpId="0" nodeType="after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fade">
                                      <p:cBhvr>
                                        <p:cTn id="113" dur="500"/>
                                        <p:tgtEl>
                                          <p:spTgt spid="50"/>
                                        </p:tgtEl>
                                      </p:cBhvr>
                                    </p:animEffect>
                                  </p:childTnLst>
                                </p:cTn>
                              </p:par>
                            </p:childTnLst>
                          </p:cTn>
                        </p:par>
                        <p:par>
                          <p:cTn id="114" fill="hold">
                            <p:stCondLst>
                              <p:cond delay="2000"/>
                            </p:stCondLst>
                            <p:childTnLst>
                              <p:par>
                                <p:cTn id="115" presetID="22" presetClass="entr" presetSubtype="1" fill="hold" nodeType="after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wipe(up)">
                                      <p:cBhvr>
                                        <p:cTn id="117" dur="500"/>
                                        <p:tgtEl>
                                          <p:spTgt spid="3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8"/>
                                        </p:tgtEl>
                                        <p:attrNameLst>
                                          <p:attrName>style.visibility</p:attrName>
                                        </p:attrNameLst>
                                      </p:cBhvr>
                                      <p:to>
                                        <p:strVal val="visible"/>
                                      </p:to>
                                    </p:set>
                                    <p:animEffect transition="in" filter="fade">
                                      <p:cBhvr>
                                        <p:cTn id="120" dur="500"/>
                                        <p:tgtEl>
                                          <p:spTgt spid="48"/>
                                        </p:tgtEl>
                                      </p:cBhvr>
                                    </p:animEffect>
                                  </p:childTnLst>
                                </p:cTn>
                              </p:par>
                              <p:par>
                                <p:cTn id="121" presetID="10" presetClass="entr" presetSubtype="0" fill="hold" nodeType="withEffect">
                                  <p:stCondLst>
                                    <p:cond delay="0"/>
                                  </p:stCondLst>
                                  <p:childTnLst>
                                    <p:set>
                                      <p:cBhvr>
                                        <p:cTn id="122" dur="1" fill="hold">
                                          <p:stCondLst>
                                            <p:cond delay="0"/>
                                          </p:stCondLst>
                                        </p:cTn>
                                        <p:tgtEl>
                                          <p:spTgt spid="1031"/>
                                        </p:tgtEl>
                                        <p:attrNameLst>
                                          <p:attrName>style.visibility</p:attrName>
                                        </p:attrNameLst>
                                      </p:cBhvr>
                                      <p:to>
                                        <p:strVal val="visible"/>
                                      </p:to>
                                    </p:set>
                                    <p:animEffect transition="in" filter="fade">
                                      <p:cBhvr>
                                        <p:cTn id="123" dur="500"/>
                                        <p:tgtEl>
                                          <p:spTgt spid="1031"/>
                                        </p:tgtEl>
                                      </p:cBhvr>
                                    </p:animEffect>
                                  </p:childTnLst>
                                </p:cTn>
                              </p:par>
                            </p:childTnLst>
                          </p:cTn>
                        </p:par>
                        <p:par>
                          <p:cTn id="124" fill="hold">
                            <p:stCondLst>
                              <p:cond delay="2500"/>
                            </p:stCondLst>
                            <p:childTnLst>
                              <p:par>
                                <p:cTn id="125" presetID="10" presetClass="entr" presetSubtype="0" fill="hold" nodeType="after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fade">
                                      <p:cBhvr>
                                        <p:cTn id="127" dur="500"/>
                                        <p:tgtEl>
                                          <p:spTgt spid="46"/>
                                        </p:tgtEl>
                                      </p:cBhvr>
                                    </p:animEffect>
                                  </p:childTnLst>
                                </p:cTn>
                              </p:par>
                            </p:childTnLst>
                          </p:cTn>
                        </p:par>
                        <p:par>
                          <p:cTn id="128" fill="hold">
                            <p:stCondLst>
                              <p:cond delay="3000"/>
                            </p:stCondLst>
                            <p:childTnLst>
                              <p:par>
                                <p:cTn id="129" presetID="10" presetClass="entr" presetSubtype="0" fill="hold" grpId="0" nodeType="afterEffect">
                                  <p:stCondLst>
                                    <p:cond delay="0"/>
                                  </p:stCondLst>
                                  <p:childTnLst>
                                    <p:set>
                                      <p:cBhvr>
                                        <p:cTn id="130" dur="1" fill="hold">
                                          <p:stCondLst>
                                            <p:cond delay="0"/>
                                          </p:stCondLst>
                                        </p:cTn>
                                        <p:tgtEl>
                                          <p:spTgt spid="49"/>
                                        </p:tgtEl>
                                        <p:attrNameLst>
                                          <p:attrName>style.visibility</p:attrName>
                                        </p:attrNameLst>
                                      </p:cBhvr>
                                      <p:to>
                                        <p:strVal val="visible"/>
                                      </p:to>
                                    </p:set>
                                    <p:animEffect transition="in" filter="fade">
                                      <p:cBhvr>
                                        <p:cTn id="131" dur="500"/>
                                        <p:tgtEl>
                                          <p:spTgt spid="49"/>
                                        </p:tgtEl>
                                      </p:cBhvr>
                                    </p:animEffect>
                                  </p:childTnLst>
                                </p:cTn>
                              </p:par>
                              <p:par>
                                <p:cTn id="132" presetID="22" presetClass="entr" presetSubtype="1" fill="hold" nodeType="with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wipe(up)">
                                      <p:cBhvr>
                                        <p:cTn id="134" dur="500"/>
                                        <p:tgtEl>
                                          <p:spTgt spid="47"/>
                                        </p:tgtEl>
                                      </p:cBhvr>
                                    </p:animEffect>
                                  </p:childTnLst>
                                </p:cTn>
                              </p:par>
                            </p:childTnLst>
                          </p:cTn>
                        </p:par>
                        <p:par>
                          <p:cTn id="135" fill="hold">
                            <p:stCondLst>
                              <p:cond delay="3500"/>
                            </p:stCondLst>
                            <p:childTnLst>
                              <p:par>
                                <p:cTn id="136" presetID="10" presetClass="entr" presetSubtype="0" fill="hold" nodeType="afterEffect">
                                  <p:stCondLst>
                                    <p:cond delay="0"/>
                                  </p:stCondLst>
                                  <p:childTnLst>
                                    <p:set>
                                      <p:cBhvr>
                                        <p:cTn id="137" dur="1" fill="hold">
                                          <p:stCondLst>
                                            <p:cond delay="0"/>
                                          </p:stCondLst>
                                        </p:cTn>
                                        <p:tgtEl>
                                          <p:spTgt spid="1033"/>
                                        </p:tgtEl>
                                        <p:attrNameLst>
                                          <p:attrName>style.visibility</p:attrName>
                                        </p:attrNameLst>
                                      </p:cBhvr>
                                      <p:to>
                                        <p:strVal val="visible"/>
                                      </p:to>
                                    </p:set>
                                    <p:animEffect transition="in" filter="fade">
                                      <p:cBhvr>
                                        <p:cTn id="138"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8" grpId="0"/>
      <p:bldP spid="88" grpId="0" animBg="1"/>
      <p:bldP spid="96" grpId="0" animBg="1"/>
      <p:bldP spid="97" grpId="0" animBg="1"/>
      <p:bldP spid="118" grpId="0" animBg="1"/>
      <p:bldP spid="209" grpId="0" animBg="1"/>
      <p:bldP spid="210" grpId="0" animBg="1"/>
      <p:bldP spid="30" grpId="0" animBg="1"/>
      <p:bldP spid="31" grpId="0" animBg="1"/>
      <p:bldP spid="34" grpId="0"/>
      <p:bldP spid="36" grpId="0" animBg="1"/>
      <p:bldP spid="45" grpId="0" animBg="1"/>
      <p:bldP spid="48" grpId="0" animBg="1"/>
      <p:bldP spid="49" grpId="0" animBg="1"/>
      <p:bldP spid="5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Key Points</a:t>
            </a:r>
            <a:endParaRPr lang="de-DE" dirty="0"/>
          </a:p>
        </p:txBody>
      </p:sp>
      <p:sp>
        <p:nvSpPr>
          <p:cNvPr id="3" name="Inhaltsplatzhalter 2"/>
          <p:cNvSpPr>
            <a:spLocks noGrp="1"/>
          </p:cNvSpPr>
          <p:nvPr>
            <p:ph idx="1"/>
          </p:nvPr>
        </p:nvSpPr>
        <p:spPr/>
        <p:txBody>
          <a:bodyPr/>
          <a:lstStyle/>
          <a:p>
            <a:r>
              <a:rPr lang="en-US" dirty="0" smtClean="0"/>
              <a:t>Configure your model to</a:t>
            </a:r>
            <a:br>
              <a:rPr lang="en-US" dirty="0" smtClean="0"/>
            </a:br>
            <a:r>
              <a:rPr lang="en-US" dirty="0" smtClean="0"/>
              <a:t>balance model fidelity</a:t>
            </a:r>
            <a:br>
              <a:rPr lang="en-US" dirty="0" smtClean="0"/>
            </a:br>
            <a:r>
              <a:rPr lang="en-US" dirty="0" smtClean="0"/>
              <a:t>and simulation speed</a:t>
            </a:r>
          </a:p>
          <a:p>
            <a:pPr marL="0" indent="0">
              <a:buNone/>
            </a:pPr>
            <a:endParaRPr lang="en-US" dirty="0"/>
          </a:p>
          <a:p>
            <a:r>
              <a:rPr lang="en-US" dirty="0"/>
              <a:t>Accelerate your simulations</a:t>
            </a:r>
            <a:br>
              <a:rPr lang="en-US" dirty="0"/>
            </a:br>
            <a:r>
              <a:rPr lang="en-US" dirty="0"/>
              <a:t>using optimization algorithms</a:t>
            </a:r>
            <a:br>
              <a:rPr lang="en-US" dirty="0"/>
            </a:br>
            <a:r>
              <a:rPr lang="en-US" dirty="0"/>
              <a:t>and parallel </a:t>
            </a:r>
            <a:r>
              <a:rPr lang="en-US" dirty="0" smtClean="0"/>
              <a:t>computing</a:t>
            </a:r>
          </a:p>
          <a:p>
            <a:endParaRPr lang="en-US" dirty="0" smtClean="0"/>
          </a:p>
          <a:p>
            <a:r>
              <a:rPr lang="en-US" dirty="0" smtClean="0"/>
              <a:t>Accelerate your development</a:t>
            </a:r>
            <a:br>
              <a:rPr lang="en-US" dirty="0" smtClean="0"/>
            </a:br>
            <a:r>
              <a:rPr lang="en-US" dirty="0" smtClean="0"/>
              <a:t>by automating simulation and</a:t>
            </a:r>
            <a:br>
              <a:rPr lang="en-US" dirty="0" smtClean="0"/>
            </a:br>
            <a:r>
              <a:rPr lang="en-US" dirty="0" smtClean="0"/>
              <a:t>analysis tasks using MATLAB</a:t>
            </a:r>
            <a:r>
              <a:rPr lang="de-DE" dirty="0" smtClean="0"/>
              <a:t/>
            </a:r>
            <a:br>
              <a:rPr lang="de-DE" dirty="0" smtClean="0"/>
            </a:br>
            <a:endParaRPr lang="de-DE" dirty="0" smtClean="0"/>
          </a:p>
        </p:txBody>
      </p:sp>
      <p:grpSp>
        <p:nvGrpSpPr>
          <p:cNvPr id="28" name="Gruppieren 27"/>
          <p:cNvGrpSpPr/>
          <p:nvPr/>
        </p:nvGrpSpPr>
        <p:grpSpPr>
          <a:xfrm>
            <a:off x="5570547" y="544049"/>
            <a:ext cx="2946006" cy="2432113"/>
            <a:chOff x="6751246" y="3665816"/>
            <a:chExt cx="3649248" cy="2930652"/>
          </a:xfrm>
        </p:grpSpPr>
        <p:sp>
          <p:nvSpPr>
            <p:cNvPr id="144" name="Arc 13"/>
            <p:cNvSpPr>
              <a:spLocks/>
            </p:cNvSpPr>
            <p:nvPr/>
          </p:nvSpPr>
          <p:spPr bwMode="auto">
            <a:xfrm rot="5400000">
              <a:off x="7501779" y="3744492"/>
              <a:ext cx="2503230" cy="2345878"/>
            </a:xfrm>
            <a:custGeom>
              <a:avLst/>
              <a:gdLst>
                <a:gd name="G0" fmla="+- 0 0 0"/>
                <a:gd name="G1" fmla="+- 20175 0 0"/>
                <a:gd name="G2" fmla="+- 21600 0 0"/>
                <a:gd name="T0" fmla="*/ 7716 w 21600"/>
                <a:gd name="T1" fmla="*/ 0 h 20175"/>
                <a:gd name="T2" fmla="*/ 21600 w 21600"/>
                <a:gd name="T3" fmla="*/ 20175 h 20175"/>
                <a:gd name="T4" fmla="*/ 0 w 21600"/>
                <a:gd name="T5" fmla="*/ 20175 h 20175"/>
              </a:gdLst>
              <a:ahLst/>
              <a:cxnLst>
                <a:cxn ang="0">
                  <a:pos x="T0" y="T1"/>
                </a:cxn>
                <a:cxn ang="0">
                  <a:pos x="T2" y="T3"/>
                </a:cxn>
                <a:cxn ang="0">
                  <a:pos x="T4" y="T5"/>
                </a:cxn>
              </a:cxnLst>
              <a:rect l="0" t="0" r="r" b="b"/>
              <a:pathLst>
                <a:path w="21600" h="20175" fill="none" extrusionOk="0">
                  <a:moveTo>
                    <a:pt x="7715" y="0"/>
                  </a:moveTo>
                  <a:cubicBezTo>
                    <a:pt x="16077" y="3198"/>
                    <a:pt x="21600" y="11222"/>
                    <a:pt x="21600" y="20175"/>
                  </a:cubicBezTo>
                </a:path>
                <a:path w="21600" h="20175" stroke="0" extrusionOk="0">
                  <a:moveTo>
                    <a:pt x="7715" y="0"/>
                  </a:moveTo>
                  <a:cubicBezTo>
                    <a:pt x="16077" y="3198"/>
                    <a:pt x="21600" y="11222"/>
                    <a:pt x="21600" y="20175"/>
                  </a:cubicBezTo>
                  <a:lnTo>
                    <a:pt x="0" y="20175"/>
                  </a:lnTo>
                  <a:close/>
                </a:path>
              </a:pathLst>
            </a:custGeom>
            <a:noFill/>
            <a:ln w="38100">
              <a:solidFill>
                <a:srgbClr val="FF0000"/>
              </a:solidFill>
              <a:round/>
              <a:headEnd/>
              <a:tailEnd/>
            </a:ln>
            <a:effectLst/>
          </p:spPr>
          <p:txBody>
            <a:bodyPr wrap="square">
              <a:spAutoFit/>
            </a:bodyPr>
            <a:lstStyle/>
            <a:p>
              <a:endParaRPr lang="de-DE"/>
            </a:p>
          </p:txBody>
        </p:sp>
        <p:grpSp>
          <p:nvGrpSpPr>
            <p:cNvPr id="145" name="Gruppieren 108"/>
            <p:cNvGrpSpPr/>
            <p:nvPr/>
          </p:nvGrpSpPr>
          <p:grpSpPr>
            <a:xfrm>
              <a:off x="6751246" y="3753149"/>
              <a:ext cx="3649248" cy="2843319"/>
              <a:chOff x="2759413" y="-60871"/>
              <a:chExt cx="6640146" cy="5173683"/>
            </a:xfrm>
          </p:grpSpPr>
          <p:sp>
            <p:nvSpPr>
              <p:cNvPr id="146" name="Text Box 7"/>
              <p:cNvSpPr txBox="1">
                <a:spLocks noChangeArrowheads="1"/>
              </p:cNvSpPr>
              <p:nvPr/>
            </p:nvSpPr>
            <p:spPr bwMode="auto">
              <a:xfrm rot="16200000">
                <a:off x="1303632" y="2328823"/>
                <a:ext cx="4229616" cy="1318053"/>
              </a:xfrm>
              <a:prstGeom prst="rect">
                <a:avLst/>
              </a:prstGeom>
              <a:noFill/>
              <a:ln w="12700">
                <a:noFill/>
                <a:miter lim="800000"/>
                <a:headEnd/>
                <a:tailEnd/>
              </a:ln>
              <a:effectLst/>
            </p:spPr>
            <p:txBody>
              <a:bodyPr wrap="square">
                <a:spAutoFit/>
              </a:bodyPr>
              <a:lstStyle/>
              <a:p>
                <a:pPr algn="ctr" eaLnBrk="0" hangingPunct="0"/>
                <a:r>
                  <a:rPr lang="en-US" sz="1600" dirty="0" smtClean="0">
                    <a:latin typeface="Arial" pitchFamily="34" charset="0"/>
                    <a:cs typeface="Arial" pitchFamily="34" charset="0"/>
                  </a:rPr>
                  <a:t>Computational</a:t>
                </a:r>
              </a:p>
              <a:p>
                <a:pPr algn="ctr" eaLnBrk="0" hangingPunct="0"/>
                <a:r>
                  <a:rPr lang="en-US" sz="1600" dirty="0" smtClean="0">
                    <a:latin typeface="Arial" pitchFamily="34" charset="0"/>
                    <a:cs typeface="Arial" pitchFamily="34" charset="0"/>
                  </a:rPr>
                  <a:t> </a:t>
                </a:r>
                <a:r>
                  <a:rPr lang="en-US" sz="1600" dirty="0">
                    <a:latin typeface="Arial" pitchFamily="34" charset="0"/>
                    <a:cs typeface="Arial" pitchFamily="34" charset="0"/>
                  </a:rPr>
                  <a:t>Time</a:t>
                </a:r>
              </a:p>
            </p:txBody>
          </p:sp>
          <p:sp>
            <p:nvSpPr>
              <p:cNvPr id="147" name="Text Box 8"/>
              <p:cNvSpPr txBox="1">
                <a:spLocks noChangeArrowheads="1"/>
              </p:cNvSpPr>
              <p:nvPr/>
            </p:nvSpPr>
            <p:spPr bwMode="auto">
              <a:xfrm>
                <a:off x="3334447" y="4370507"/>
                <a:ext cx="5793446" cy="742305"/>
              </a:xfrm>
              <a:prstGeom prst="rect">
                <a:avLst/>
              </a:prstGeom>
              <a:noFill/>
              <a:ln w="12700">
                <a:noFill/>
                <a:miter lim="800000"/>
                <a:headEnd/>
                <a:tailEnd/>
              </a:ln>
              <a:effectLst/>
            </p:spPr>
            <p:txBody>
              <a:bodyPr wrap="square">
                <a:spAutoFit/>
              </a:bodyPr>
              <a:lstStyle/>
              <a:p>
                <a:pPr algn="ctr" eaLnBrk="0" hangingPunct="0"/>
                <a:r>
                  <a:rPr lang="en-US" sz="1600" dirty="0" smtClean="0">
                    <a:latin typeface="Arial" pitchFamily="34" charset="0"/>
                    <a:cs typeface="Arial" pitchFamily="34" charset="0"/>
                  </a:rPr>
                  <a:t>Detail</a:t>
                </a:r>
                <a:endParaRPr lang="en-US" sz="1600" dirty="0">
                  <a:latin typeface="Arial" pitchFamily="34" charset="0"/>
                  <a:cs typeface="Arial" pitchFamily="34" charset="0"/>
                </a:endParaRPr>
              </a:p>
            </p:txBody>
          </p:sp>
          <p:sp>
            <p:nvSpPr>
              <p:cNvPr id="148" name="Freeform 18"/>
              <p:cNvSpPr>
                <a:spLocks/>
              </p:cNvSpPr>
              <p:nvPr/>
            </p:nvSpPr>
            <p:spPr bwMode="auto">
              <a:xfrm>
                <a:off x="4133711" y="1410657"/>
                <a:ext cx="4268543" cy="3061114"/>
              </a:xfrm>
              <a:custGeom>
                <a:avLst/>
                <a:gdLst/>
                <a:ahLst/>
                <a:cxnLst>
                  <a:cxn ang="0">
                    <a:pos x="2609" y="1871"/>
                  </a:cxn>
                  <a:cxn ang="0">
                    <a:pos x="0" y="1871"/>
                  </a:cxn>
                  <a:cxn ang="0">
                    <a:pos x="0" y="0"/>
                  </a:cxn>
                </a:cxnLst>
                <a:rect l="0" t="0" r="r" b="b"/>
                <a:pathLst>
                  <a:path w="2609" h="1871">
                    <a:moveTo>
                      <a:pt x="2609" y="1871"/>
                    </a:moveTo>
                    <a:lnTo>
                      <a:pt x="0" y="1871"/>
                    </a:lnTo>
                    <a:lnTo>
                      <a:pt x="0" y="0"/>
                    </a:lnTo>
                  </a:path>
                </a:pathLst>
              </a:custGeom>
              <a:noFill/>
              <a:ln w="38100" cap="flat" cmpd="sng">
                <a:solidFill>
                  <a:schemeClr val="tx1"/>
                </a:solidFill>
                <a:prstDash val="solid"/>
                <a:round/>
                <a:headEnd type="triangle" w="med" len="med"/>
                <a:tailEnd type="triangle" w="med" len="med"/>
              </a:ln>
              <a:effectLst/>
            </p:spPr>
            <p:txBody>
              <a:bodyPr>
                <a:spAutoFit/>
              </a:bodyPr>
              <a:lstStyle/>
              <a:p>
                <a:endParaRPr lang="de-DE"/>
              </a:p>
            </p:txBody>
          </p:sp>
          <p:sp>
            <p:nvSpPr>
              <p:cNvPr id="149" name="Text Box 22"/>
              <p:cNvSpPr txBox="1">
                <a:spLocks noChangeArrowheads="1"/>
              </p:cNvSpPr>
              <p:nvPr/>
            </p:nvSpPr>
            <p:spPr bwMode="auto">
              <a:xfrm>
                <a:off x="3491441" y="-60871"/>
                <a:ext cx="5908118" cy="1552094"/>
              </a:xfrm>
              <a:prstGeom prst="rect">
                <a:avLst/>
              </a:prstGeom>
              <a:noFill/>
              <a:ln w="9525">
                <a:noFill/>
                <a:miter lim="800000"/>
                <a:headEnd/>
                <a:tailEnd/>
              </a:ln>
              <a:effectLst/>
            </p:spPr>
            <p:txBody>
              <a:bodyPr wrap="none">
                <a:spAutoFit/>
              </a:bodyPr>
              <a:lstStyle/>
              <a:p>
                <a:pPr algn="ctr"/>
                <a:r>
                  <a:rPr lang="en-US" sz="2000" dirty="0">
                    <a:latin typeface="Arial" pitchFamily="34" charset="0"/>
                    <a:cs typeface="Arial" pitchFamily="34" charset="0"/>
                  </a:rPr>
                  <a:t>Computational </a:t>
                </a:r>
                <a:r>
                  <a:rPr lang="en-US" sz="2000" dirty="0" smtClean="0">
                    <a:latin typeface="Arial" pitchFamily="34" charset="0"/>
                    <a:cs typeface="Arial" pitchFamily="34" charset="0"/>
                  </a:rPr>
                  <a:t>Time</a:t>
                </a:r>
                <a:br>
                  <a:rPr lang="en-US" sz="2000" dirty="0" smtClean="0">
                    <a:latin typeface="Arial" pitchFamily="34" charset="0"/>
                    <a:cs typeface="Arial" pitchFamily="34" charset="0"/>
                  </a:rPr>
                </a:br>
                <a:r>
                  <a:rPr lang="en-US" sz="2000" dirty="0" smtClean="0">
                    <a:latin typeface="Arial" pitchFamily="34" charset="0"/>
                    <a:cs typeface="Arial" pitchFamily="34" charset="0"/>
                  </a:rPr>
                  <a:t>vs. Model </a:t>
                </a:r>
                <a:r>
                  <a:rPr lang="en-US" sz="2000" dirty="0">
                    <a:latin typeface="Arial" pitchFamily="34" charset="0"/>
                    <a:cs typeface="Arial" pitchFamily="34" charset="0"/>
                  </a:rPr>
                  <a:t>Complexity</a:t>
                </a:r>
                <a:endParaRPr lang="de-DE" sz="2000" dirty="0">
                  <a:latin typeface="Arial" pitchFamily="34" charset="0"/>
                  <a:cs typeface="Arial" pitchFamily="34" charset="0"/>
                </a:endParaRPr>
              </a:p>
            </p:txBody>
          </p:sp>
        </p:grpSp>
      </p:grpSp>
      <p:pic>
        <p:nvPicPr>
          <p:cNvPr id="93"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3493"/>
          <a:stretch/>
        </p:blipFill>
        <p:spPr bwMode="auto">
          <a:xfrm>
            <a:off x="7286476" y="4632036"/>
            <a:ext cx="1747120" cy="1893308"/>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0423" y="4628628"/>
            <a:ext cx="1959075" cy="130560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6" name="Picture 4" descr="C:\Users\smiller\AppData\Local\Temp\SNAGHTML14d7bba.PNG"/>
          <p:cNvPicPr>
            <a:picLocks noChangeAspect="1" noChangeArrowheads="1"/>
          </p:cNvPicPr>
          <p:nvPr/>
        </p:nvPicPr>
        <p:blipFill rotWithShape="1">
          <a:blip r:embed="rId4">
            <a:extLst>
              <a:ext uri="{28A0092B-C50C-407E-A947-70E740481C1C}">
                <a14:useLocalDpi xmlns:a14="http://schemas.microsoft.com/office/drawing/2010/main" val="0"/>
              </a:ext>
            </a:extLst>
          </a:blip>
          <a:srcRect b="34652"/>
          <a:stretch/>
        </p:blipFill>
        <p:spPr bwMode="auto">
          <a:xfrm>
            <a:off x="5260421" y="6061124"/>
            <a:ext cx="1959077" cy="464220"/>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7" name="Gruppieren 96"/>
          <p:cNvGrpSpPr/>
          <p:nvPr/>
        </p:nvGrpSpPr>
        <p:grpSpPr>
          <a:xfrm>
            <a:off x="5695591" y="3001669"/>
            <a:ext cx="1491272" cy="1474302"/>
            <a:chOff x="4319739" y="1470151"/>
            <a:chExt cx="1491272" cy="1474302"/>
          </a:xfrm>
        </p:grpSpPr>
        <p:pic>
          <p:nvPicPr>
            <p:cNvPr id="98" name="Picture 6" descr="C:\Users\smiller\AppData\Local\Temp\SNAGHTML2f78de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9739" y="1470151"/>
              <a:ext cx="1491272" cy="1356766"/>
            </a:xfrm>
            <a:prstGeom prst="rect">
              <a:avLst/>
            </a:prstGeom>
            <a:noFill/>
            <a:extLst>
              <a:ext uri="{909E8E84-426E-40DD-AFC4-6F175D3DCCD1}">
                <a14:hiddenFill xmlns:a14="http://schemas.microsoft.com/office/drawing/2010/main">
                  <a:solidFill>
                    <a:srgbClr val="FFFFFF"/>
                  </a:solidFill>
                </a14:hiddenFill>
              </a:ext>
            </a:extLst>
          </p:spPr>
        </p:pic>
        <p:sp>
          <p:nvSpPr>
            <p:cNvPr id="99" name="Textfeld 98"/>
            <p:cNvSpPr txBox="1"/>
            <p:nvPr/>
          </p:nvSpPr>
          <p:spPr>
            <a:xfrm>
              <a:off x="4368925" y="2598729"/>
              <a:ext cx="1392900" cy="345724"/>
            </a:xfrm>
            <a:prstGeom prst="rect">
              <a:avLst/>
            </a:prstGeom>
            <a:solidFill>
              <a:srgbClr val="DDDDFF"/>
            </a:solidFill>
            <a:ln>
              <a:solidFill>
                <a:srgbClr val="660066"/>
              </a:solidFill>
            </a:ln>
            <a:effectLst>
              <a:outerShdw blurRad="50800" dist="38100" dir="2700000" algn="tl" rotWithShape="0">
                <a:prstClr val="black">
                  <a:alpha val="40000"/>
                </a:prstClr>
              </a:outerShdw>
            </a:effectLst>
          </p:spPr>
          <p:txBody>
            <a:bodyPr wrap="square" rtlCol="0" anchor="ctr" anchorCtr="0">
              <a:noAutofit/>
            </a:bodyPr>
            <a:lstStyle/>
            <a:p>
              <a:pPr algn="ctr"/>
              <a:r>
                <a:rPr lang="en-US" sz="1400" dirty="0" smtClean="0">
                  <a:latin typeface="Arial" pitchFamily="34" charset="0"/>
                  <a:cs typeface="Arial" pitchFamily="34" charset="0"/>
                </a:rPr>
                <a:t>Network Model</a:t>
              </a:r>
              <a:endParaRPr lang="de-DE" sz="1400" dirty="0">
                <a:latin typeface="Arial" pitchFamily="34" charset="0"/>
                <a:cs typeface="Arial" pitchFamily="34" charset="0"/>
              </a:endParaRPr>
            </a:p>
          </p:txBody>
        </p:sp>
      </p:grpSp>
      <p:grpSp>
        <p:nvGrpSpPr>
          <p:cNvPr id="82" name="Gruppieren 111"/>
          <p:cNvGrpSpPr/>
          <p:nvPr/>
        </p:nvGrpSpPr>
        <p:grpSpPr>
          <a:xfrm>
            <a:off x="7575557" y="3383796"/>
            <a:ext cx="1101013" cy="914400"/>
            <a:chOff x="7380509" y="4618653"/>
            <a:chExt cx="1101013" cy="914400"/>
          </a:xfrm>
        </p:grpSpPr>
        <p:sp>
          <p:nvSpPr>
            <p:cNvPr id="83" name="Rechteck 82"/>
            <p:cNvSpPr/>
            <p:nvPr/>
          </p:nvSpPr>
          <p:spPr bwMode="auto">
            <a:xfrm>
              <a:off x="7380509" y="4618653"/>
              <a:ext cx="1101013" cy="914400"/>
            </a:xfrm>
            <a:prstGeom prst="rect">
              <a:avLst/>
            </a:prstGeom>
            <a:solidFill>
              <a:srgbClr val="009900"/>
            </a:solidFill>
            <a:ln w="9525" cap="flat" cmpd="sng" algn="ctr">
              <a:noFill/>
              <a:prstDash val="solid"/>
              <a:round/>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84" name="Rechteck 83"/>
            <p:cNvSpPr/>
            <p:nvPr/>
          </p:nvSpPr>
          <p:spPr bwMode="auto">
            <a:xfrm>
              <a:off x="7520469" y="4749281"/>
              <a:ext cx="289248" cy="289248"/>
            </a:xfrm>
            <a:prstGeom prst="rect">
              <a:avLst/>
            </a:prstGeom>
            <a:solidFill>
              <a:schemeClr val="bg2">
                <a:lumMod val="75000"/>
              </a:scheme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dirty="0" smtClean="0">
                <a:ln>
                  <a:noFill/>
                </a:ln>
                <a:solidFill>
                  <a:schemeClr val="tx1"/>
                </a:solidFill>
                <a:effectLst/>
                <a:latin typeface="Arial" charset="0"/>
              </a:endParaRPr>
            </a:p>
          </p:txBody>
        </p:sp>
        <p:sp>
          <p:nvSpPr>
            <p:cNvPr id="86" name="Rechteck 85"/>
            <p:cNvSpPr/>
            <p:nvPr/>
          </p:nvSpPr>
          <p:spPr bwMode="auto">
            <a:xfrm>
              <a:off x="7520469" y="5075855"/>
              <a:ext cx="289248" cy="289248"/>
            </a:xfrm>
            <a:prstGeom prst="rect">
              <a:avLst/>
            </a:prstGeom>
            <a:solidFill>
              <a:schemeClr val="bg2">
                <a:lumMod val="75000"/>
              </a:scheme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dirty="0" smtClean="0">
                <a:ln>
                  <a:noFill/>
                </a:ln>
                <a:solidFill>
                  <a:schemeClr val="tx1"/>
                </a:solidFill>
                <a:effectLst/>
                <a:latin typeface="Arial" charset="0"/>
              </a:endParaRPr>
            </a:p>
          </p:txBody>
        </p:sp>
        <p:sp>
          <p:nvSpPr>
            <p:cNvPr id="87" name="Textfeld 86"/>
            <p:cNvSpPr txBox="1"/>
            <p:nvPr/>
          </p:nvSpPr>
          <p:spPr>
            <a:xfrm>
              <a:off x="7794781" y="4786730"/>
              <a:ext cx="601448" cy="523220"/>
            </a:xfrm>
            <a:prstGeom prst="rect">
              <a:avLst/>
            </a:prstGeom>
            <a:noFill/>
          </p:spPr>
          <p:txBody>
            <a:bodyPr wrap="none" rtlCol="0">
              <a:spAutoFit/>
            </a:bodyPr>
            <a:lstStyle/>
            <a:p>
              <a:pPr algn="ctr"/>
              <a:r>
                <a:rPr lang="en-US" sz="1400" b="1" dirty="0" smtClean="0">
                  <a:solidFill>
                    <a:schemeClr val="bg1"/>
                  </a:solidFill>
                </a:rPr>
                <a:t>Multi</a:t>
              </a:r>
            </a:p>
            <a:p>
              <a:pPr algn="ctr"/>
              <a:r>
                <a:rPr lang="en-US" sz="1400" b="1" dirty="0" smtClean="0">
                  <a:solidFill>
                    <a:schemeClr val="bg1"/>
                  </a:solidFill>
                </a:rPr>
                <a:t>Core</a:t>
              </a:r>
              <a:endParaRPr lang="de-DE" sz="1400" b="1" dirty="0">
                <a:solidFill>
                  <a:schemeClr val="bg1"/>
                </a:solidFill>
              </a:endParaRPr>
            </a:p>
          </p:txBody>
        </p:sp>
      </p:grpSp>
      <p:sp>
        <p:nvSpPr>
          <p:cNvPr id="89" name="Freeform 210"/>
          <p:cNvSpPr>
            <a:spLocks/>
          </p:cNvSpPr>
          <p:nvPr/>
        </p:nvSpPr>
        <p:spPr bwMode="auto">
          <a:xfrm>
            <a:off x="7009199" y="3691701"/>
            <a:ext cx="895350" cy="131566"/>
          </a:xfrm>
          <a:custGeom>
            <a:avLst/>
            <a:gdLst/>
            <a:ahLst/>
            <a:cxnLst>
              <a:cxn ang="0">
                <a:pos x="0" y="300"/>
              </a:cxn>
              <a:cxn ang="0">
                <a:pos x="180" y="300"/>
              </a:cxn>
              <a:cxn ang="0">
                <a:pos x="438" y="0"/>
              </a:cxn>
              <a:cxn ang="0">
                <a:pos x="564" y="0"/>
              </a:cxn>
            </a:cxnLst>
            <a:rect l="0" t="0" r="r" b="b"/>
            <a:pathLst>
              <a:path w="564" h="300">
                <a:moveTo>
                  <a:pt x="0" y="300"/>
                </a:moveTo>
                <a:lnTo>
                  <a:pt x="180" y="300"/>
                </a:lnTo>
                <a:lnTo>
                  <a:pt x="438" y="0"/>
                </a:lnTo>
                <a:lnTo>
                  <a:pt x="564" y="0"/>
                </a:lnTo>
              </a:path>
            </a:pathLst>
          </a:custGeom>
          <a:noFill/>
          <a:ln w="28575" cap="flat" cmpd="sng">
            <a:solidFill>
              <a:schemeClr val="tx1"/>
            </a:solidFill>
            <a:prstDash val="solid"/>
            <a:round/>
            <a:headEnd type="none" w="med" len="med"/>
            <a:tailEnd type="triangle" w="med" len="med"/>
          </a:ln>
          <a:effectLst/>
        </p:spPr>
        <p:txBody>
          <a:bodyPr/>
          <a:lstStyle/>
          <a:p>
            <a:endParaRPr lang="de-DE"/>
          </a:p>
        </p:txBody>
      </p:sp>
      <p:sp>
        <p:nvSpPr>
          <p:cNvPr id="91" name="Freeform 210"/>
          <p:cNvSpPr>
            <a:spLocks/>
          </p:cNvSpPr>
          <p:nvPr/>
        </p:nvSpPr>
        <p:spPr bwMode="auto">
          <a:xfrm flipV="1">
            <a:off x="7009199" y="3822326"/>
            <a:ext cx="895350" cy="131568"/>
          </a:xfrm>
          <a:custGeom>
            <a:avLst/>
            <a:gdLst/>
            <a:ahLst/>
            <a:cxnLst>
              <a:cxn ang="0">
                <a:pos x="0" y="300"/>
              </a:cxn>
              <a:cxn ang="0">
                <a:pos x="180" y="300"/>
              </a:cxn>
              <a:cxn ang="0">
                <a:pos x="438" y="0"/>
              </a:cxn>
              <a:cxn ang="0">
                <a:pos x="564" y="0"/>
              </a:cxn>
            </a:cxnLst>
            <a:rect l="0" t="0" r="r" b="b"/>
            <a:pathLst>
              <a:path w="564" h="300">
                <a:moveTo>
                  <a:pt x="0" y="300"/>
                </a:moveTo>
                <a:lnTo>
                  <a:pt x="180" y="300"/>
                </a:lnTo>
                <a:lnTo>
                  <a:pt x="438" y="0"/>
                </a:lnTo>
                <a:lnTo>
                  <a:pt x="564" y="0"/>
                </a:lnTo>
              </a:path>
            </a:pathLst>
          </a:custGeom>
          <a:noFill/>
          <a:ln w="28575" cap="flat" cmpd="sng">
            <a:solidFill>
              <a:schemeClr val="tx1"/>
            </a:solidFill>
            <a:prstDash val="solid"/>
            <a:round/>
            <a:headEnd type="none" w="med" len="med"/>
            <a:tailEnd type="triangle" w="med" len="med"/>
          </a:ln>
          <a:effectLst/>
        </p:spPr>
        <p:txBody>
          <a:bodyPr/>
          <a:lstStyle/>
          <a:p>
            <a:endParaRPr lang="de-DE"/>
          </a:p>
        </p:txBody>
      </p:sp>
    </p:spTree>
    <p:extLst>
      <p:ext uri="{BB962C8B-B14F-4D97-AF65-F5344CB8AC3E}">
        <p14:creationId xmlns:p14="http://schemas.microsoft.com/office/powerpoint/2010/main" val="170749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fade">
                                      <p:cBhvr>
                                        <p:cTn id="20" dur="500"/>
                                        <p:tgtEl>
                                          <p:spTgt spid="97"/>
                                        </p:tgtEl>
                                      </p:cBhvr>
                                    </p:animEffect>
                                  </p:childTnLst>
                                </p:cTn>
                              </p:par>
                              <p:par>
                                <p:cTn id="21" presetID="10" presetClass="entr" presetSubtype="0" fill="hold" nodeType="with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fade">
                                      <p:cBhvr>
                                        <p:cTn id="23" dur="500"/>
                                        <p:tgtEl>
                                          <p:spTgt spid="8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9"/>
                                        </p:tgtEl>
                                        <p:attrNameLst>
                                          <p:attrName>style.visibility</p:attrName>
                                        </p:attrNameLst>
                                      </p:cBhvr>
                                      <p:to>
                                        <p:strVal val="visible"/>
                                      </p:to>
                                    </p:set>
                                    <p:animEffect transition="in" filter="wipe(left)">
                                      <p:cBhvr>
                                        <p:cTn id="26" dur="500"/>
                                        <p:tgtEl>
                                          <p:spTgt spid="8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91"/>
                                        </p:tgtEl>
                                        <p:attrNameLst>
                                          <p:attrName>style.visibility</p:attrName>
                                        </p:attrNameLst>
                                      </p:cBhvr>
                                      <p:to>
                                        <p:strVal val="visible"/>
                                      </p:to>
                                    </p:set>
                                    <p:animEffect transition="in" filter="wipe(left)">
                                      <p:cBhvr>
                                        <p:cTn id="29" dur="500"/>
                                        <p:tgtEl>
                                          <p:spTgt spid="9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wipe(left)">
                                      <p:cBhvr>
                                        <p:cTn id="34" dur="500"/>
                                        <p:tgtEl>
                                          <p:spTgt spid="3">
                                            <p:txEl>
                                              <p:pRg st="4" end="4"/>
                                            </p:txEl>
                                          </p:spTgt>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6147"/>
                                        </p:tgtEl>
                                        <p:attrNameLst>
                                          <p:attrName>style.visibility</p:attrName>
                                        </p:attrNameLst>
                                      </p:cBhvr>
                                      <p:to>
                                        <p:strVal val="visible"/>
                                      </p:to>
                                    </p:set>
                                    <p:animEffect transition="in" filter="fade">
                                      <p:cBhvr>
                                        <p:cTn id="38" dur="500"/>
                                        <p:tgtEl>
                                          <p:spTgt spid="6147"/>
                                        </p:tgtEl>
                                      </p:cBhvr>
                                    </p:animEffect>
                                  </p:childTnLst>
                                </p:cTn>
                              </p:par>
                              <p:par>
                                <p:cTn id="39" presetID="10"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animEffect transition="in" filter="fade">
                                      <p:cBhvr>
                                        <p:cTn id="41" dur="500"/>
                                        <p:tgtEl>
                                          <p:spTgt spid="96"/>
                                        </p:tgtEl>
                                      </p:cBhvr>
                                    </p:animEffect>
                                  </p:childTnLst>
                                </p:cTn>
                              </p:par>
                              <p:par>
                                <p:cTn id="42" presetID="10" presetClass="entr" presetSubtype="0" fill="hold" nodeType="with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Aircraft </a:t>
            </a:r>
            <a:r>
              <a:rPr lang="en-US" dirty="0" smtClean="0"/>
              <a:t>Power Network</a:t>
            </a:r>
            <a:br>
              <a:rPr lang="en-US" dirty="0" smtClean="0"/>
            </a:br>
            <a:r>
              <a:rPr lang="en-US" sz="2400" dirty="0" smtClean="0">
                <a:solidFill>
                  <a:srgbClr val="808080"/>
                </a:solidFill>
              </a:rPr>
              <a:t>System for Analysis</a:t>
            </a:r>
            <a:r>
              <a:rPr lang="en-US" dirty="0" smtClean="0"/>
              <a:t/>
            </a:r>
            <a:br>
              <a:rPr lang="en-US" dirty="0" smtClean="0"/>
            </a:br>
            <a:endParaRPr lang="en-US" dirty="0"/>
          </a:p>
        </p:txBody>
      </p:sp>
      <p:sp>
        <p:nvSpPr>
          <p:cNvPr id="3" name="Inhaltsplatzhalter 2"/>
          <p:cNvSpPr>
            <a:spLocks noGrp="1"/>
          </p:cNvSpPr>
          <p:nvPr>
            <p:ph idx="1"/>
          </p:nvPr>
        </p:nvSpPr>
        <p:spPr/>
        <p:txBody>
          <a:bodyPr/>
          <a:lstStyle/>
          <a:p>
            <a:r>
              <a:rPr lang="en-US" dirty="0" smtClean="0"/>
              <a:t>Half-aircraft model</a:t>
            </a:r>
          </a:p>
          <a:p>
            <a:pPr lvl="1"/>
            <a:r>
              <a:rPr lang="en-US" dirty="0" smtClean="0"/>
              <a:t>One generator</a:t>
            </a:r>
          </a:p>
          <a:p>
            <a:pPr lvl="1"/>
            <a:r>
              <a:rPr lang="en-US" dirty="0" smtClean="0"/>
              <a:t>AC bus with loads</a:t>
            </a:r>
          </a:p>
          <a:p>
            <a:pPr lvl="1"/>
            <a:r>
              <a:rPr lang="en-US" dirty="0" smtClean="0"/>
              <a:t>TRU (Transformer-</a:t>
            </a:r>
            <a:br>
              <a:rPr lang="en-US" dirty="0" smtClean="0"/>
            </a:br>
            <a:r>
              <a:rPr lang="en-US" dirty="0" smtClean="0"/>
              <a:t>Rectifier Unit)</a:t>
            </a:r>
          </a:p>
          <a:p>
            <a:pPr lvl="1"/>
            <a:r>
              <a:rPr lang="en-US" dirty="0" smtClean="0"/>
              <a:t>DC bus with loads</a:t>
            </a:r>
            <a:br>
              <a:rPr lang="en-US" dirty="0" smtClean="0"/>
            </a:br>
            <a:r>
              <a:rPr lang="en-US" dirty="0" smtClean="0"/>
              <a:t>and battery</a:t>
            </a:r>
          </a:p>
          <a:p>
            <a:pPr lvl="2"/>
            <a:endParaRPr lang="en-US" dirty="0" smtClean="0"/>
          </a:p>
          <a:p>
            <a:r>
              <a:rPr lang="en-US" dirty="0" smtClean="0"/>
              <a:t>Breakers open and close</a:t>
            </a:r>
            <a:br>
              <a:rPr lang="en-US" dirty="0" smtClean="0"/>
            </a:br>
            <a:r>
              <a:rPr lang="en-US" dirty="0" smtClean="0"/>
              <a:t>during flight cycle</a:t>
            </a:r>
          </a:p>
          <a:p>
            <a:pPr lvl="1"/>
            <a:endParaRPr lang="en-US" dirty="0" smtClean="0"/>
          </a:p>
        </p:txBody>
      </p:sp>
      <p:grpSp>
        <p:nvGrpSpPr>
          <p:cNvPr id="119" name="Gruppieren 118"/>
          <p:cNvGrpSpPr/>
          <p:nvPr/>
        </p:nvGrpSpPr>
        <p:grpSpPr>
          <a:xfrm>
            <a:off x="7053494" y="5813950"/>
            <a:ext cx="1502187" cy="432000"/>
            <a:chOff x="6541714" y="6149230"/>
            <a:chExt cx="1502187" cy="432000"/>
          </a:xfrm>
        </p:grpSpPr>
        <p:grpSp>
          <p:nvGrpSpPr>
            <p:cNvPr id="112" name="Gruppieren 111"/>
            <p:cNvGrpSpPr/>
            <p:nvPr/>
          </p:nvGrpSpPr>
          <p:grpSpPr>
            <a:xfrm rot="16200000">
              <a:off x="6551434" y="6139510"/>
              <a:ext cx="432000" cy="451440"/>
              <a:chOff x="5173200" y="2235540"/>
              <a:chExt cx="432000" cy="451440"/>
            </a:xfrm>
          </p:grpSpPr>
          <p:cxnSp>
            <p:nvCxnSpPr>
              <p:cNvPr id="113" name="Gerade Verbindung 11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Gruppieren 113"/>
              <p:cNvGrpSpPr/>
              <p:nvPr/>
            </p:nvGrpSpPr>
            <p:grpSpPr>
              <a:xfrm>
                <a:off x="5173200" y="2415540"/>
                <a:ext cx="432000" cy="91440"/>
                <a:chOff x="6327600" y="1889760"/>
                <a:chExt cx="756000" cy="91440"/>
              </a:xfrm>
            </p:grpSpPr>
            <p:cxnSp>
              <p:nvCxnSpPr>
                <p:cNvPr id="116" name="Gerade Verbindung 11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5" name="Gerade Verbindung 11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8" name="Textfeld 117"/>
            <p:cNvSpPr txBox="1"/>
            <p:nvPr/>
          </p:nvSpPr>
          <p:spPr>
            <a:xfrm>
              <a:off x="6961553" y="6164849"/>
              <a:ext cx="1082348" cy="400110"/>
            </a:xfrm>
            <a:prstGeom prst="rect">
              <a:avLst/>
            </a:prstGeom>
            <a:noFill/>
          </p:spPr>
          <p:txBody>
            <a:bodyPr wrap="none" rtlCol="0">
              <a:spAutoFit/>
            </a:bodyPr>
            <a:lstStyle/>
            <a:p>
              <a:r>
                <a:rPr lang="en-US" sz="2000" dirty="0" smtClean="0">
                  <a:latin typeface="Arial" pitchFamily="34" charset="0"/>
                  <a:cs typeface="Arial" pitchFamily="34" charset="0"/>
                </a:rPr>
                <a:t>Breaker</a:t>
              </a:r>
              <a:endParaRPr lang="en-US" sz="2000" dirty="0">
                <a:latin typeface="Arial" pitchFamily="34" charset="0"/>
                <a:cs typeface="Arial" pitchFamily="34" charset="0"/>
              </a:endParaRPr>
            </a:p>
          </p:txBody>
        </p:sp>
      </p:grpSp>
      <p:grpSp>
        <p:nvGrpSpPr>
          <p:cNvPr id="122" name="Gruppieren 121"/>
          <p:cNvGrpSpPr/>
          <p:nvPr/>
        </p:nvGrpSpPr>
        <p:grpSpPr>
          <a:xfrm>
            <a:off x="4824957" y="3434835"/>
            <a:ext cx="1638590" cy="2771451"/>
            <a:chOff x="4313177" y="3770115"/>
            <a:chExt cx="1638590" cy="2771451"/>
          </a:xfrm>
        </p:grpSpPr>
        <p:grpSp>
          <p:nvGrpSpPr>
            <p:cNvPr id="83" name="Gruppieren 82"/>
            <p:cNvGrpSpPr/>
            <p:nvPr/>
          </p:nvGrpSpPr>
          <p:grpSpPr>
            <a:xfrm rot="16200000">
              <a:off x="5410574" y="4608498"/>
              <a:ext cx="432000" cy="451440"/>
              <a:chOff x="6489600" y="1709760"/>
              <a:chExt cx="432000" cy="451440"/>
            </a:xfrm>
            <a:solidFill>
              <a:srgbClr val="DDDDDD"/>
            </a:solidFill>
          </p:grpSpPr>
          <p:cxnSp>
            <p:nvCxnSpPr>
              <p:cNvPr id="84" name="Gerade Verbindung 83"/>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85" name="Gruppieren 84"/>
              <p:cNvGrpSpPr/>
              <p:nvPr/>
            </p:nvGrpSpPr>
            <p:grpSpPr>
              <a:xfrm>
                <a:off x="6489600" y="1889760"/>
                <a:ext cx="432000" cy="91440"/>
                <a:chOff x="6327600" y="1889760"/>
                <a:chExt cx="756000" cy="91440"/>
              </a:xfrm>
              <a:grpFill/>
            </p:grpSpPr>
            <p:cxnSp>
              <p:nvCxnSpPr>
                <p:cNvPr id="87" name="Gerade Verbindung 86"/>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86" name="Gerade Verbindung 85"/>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sp>
          <p:nvSpPr>
            <p:cNvPr id="89" name="Abgerundetes Rechteck 88"/>
            <p:cNvSpPr/>
            <p:nvPr/>
          </p:nvSpPr>
          <p:spPr>
            <a:xfrm>
              <a:off x="4550634" y="4607418"/>
              <a:ext cx="900000" cy="468000"/>
            </a:xfrm>
            <a:prstGeom prst="roundRect">
              <a:avLst/>
            </a:prstGeom>
            <a:solidFill>
              <a:srgbClr val="DDDDDD"/>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969696"/>
                  </a:solidFill>
                  <a:latin typeface="Arial" pitchFamily="34" charset="0"/>
                  <a:cs typeface="Arial" pitchFamily="34" charset="0"/>
                </a:rPr>
                <a:t>GEN</a:t>
              </a:r>
            </a:p>
          </p:txBody>
        </p:sp>
        <p:grpSp>
          <p:nvGrpSpPr>
            <p:cNvPr id="90" name="Gruppieren 89"/>
            <p:cNvGrpSpPr/>
            <p:nvPr/>
          </p:nvGrpSpPr>
          <p:grpSpPr>
            <a:xfrm rot="16200000">
              <a:off x="5410574" y="3862128"/>
              <a:ext cx="432000" cy="451440"/>
              <a:chOff x="6489600" y="1709760"/>
              <a:chExt cx="432000" cy="451440"/>
            </a:xfrm>
            <a:solidFill>
              <a:srgbClr val="DDDDDD"/>
            </a:solidFill>
          </p:grpSpPr>
          <p:cxnSp>
            <p:nvCxnSpPr>
              <p:cNvPr id="91" name="Gerade Verbindung 90"/>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92" name="Gruppieren 91"/>
              <p:cNvGrpSpPr/>
              <p:nvPr/>
            </p:nvGrpSpPr>
            <p:grpSpPr>
              <a:xfrm>
                <a:off x="6489600" y="1889760"/>
                <a:ext cx="432000" cy="91440"/>
                <a:chOff x="6327600" y="1889760"/>
                <a:chExt cx="756000" cy="91440"/>
              </a:xfrm>
              <a:grpFill/>
            </p:grpSpPr>
            <p:cxnSp>
              <p:nvCxnSpPr>
                <p:cNvPr id="94" name="Gerade Verbindung 93"/>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95" name="Gerade Verbindung 94"/>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93" name="Gerade Verbindung 92"/>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nvGrpSpPr>
            <p:cNvPr id="97" name="Gruppieren 96"/>
            <p:cNvGrpSpPr/>
            <p:nvPr/>
          </p:nvGrpSpPr>
          <p:grpSpPr>
            <a:xfrm rot="16200000">
              <a:off x="5410574" y="5184290"/>
              <a:ext cx="432000" cy="451440"/>
              <a:chOff x="6489600" y="1709760"/>
              <a:chExt cx="432000" cy="451440"/>
            </a:xfrm>
            <a:solidFill>
              <a:srgbClr val="DDDDDD"/>
            </a:solidFill>
          </p:grpSpPr>
          <p:cxnSp>
            <p:nvCxnSpPr>
              <p:cNvPr id="98" name="Gerade Verbindung 97"/>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99" name="Gruppieren 98"/>
              <p:cNvGrpSpPr/>
              <p:nvPr/>
            </p:nvGrpSpPr>
            <p:grpSpPr>
              <a:xfrm>
                <a:off x="6489600" y="1889760"/>
                <a:ext cx="432000" cy="91440"/>
                <a:chOff x="6327600" y="1889760"/>
                <a:chExt cx="756000" cy="91440"/>
              </a:xfrm>
              <a:grpFill/>
            </p:grpSpPr>
            <p:cxnSp>
              <p:nvCxnSpPr>
                <p:cNvPr id="101" name="Gerade Verbindung 100"/>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100" name="Gerade Verbindung 99"/>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sp>
          <p:nvSpPr>
            <p:cNvPr id="96" name="Abgerundetes Rechteck 95"/>
            <p:cNvSpPr/>
            <p:nvPr/>
          </p:nvSpPr>
          <p:spPr>
            <a:xfrm>
              <a:off x="4550634" y="3861048"/>
              <a:ext cx="900000" cy="468000"/>
            </a:xfrm>
            <a:prstGeom prst="roundRect">
              <a:avLst/>
            </a:prstGeom>
            <a:solidFill>
              <a:srgbClr val="DDDDDD"/>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969696"/>
                  </a:solidFill>
                  <a:latin typeface="Arial" pitchFamily="34" charset="0"/>
                  <a:cs typeface="Arial" pitchFamily="34" charset="0"/>
                </a:rPr>
                <a:t>APU</a:t>
              </a:r>
            </a:p>
          </p:txBody>
        </p:sp>
        <p:grpSp>
          <p:nvGrpSpPr>
            <p:cNvPr id="110" name="Gruppieren 109"/>
            <p:cNvGrpSpPr/>
            <p:nvPr/>
          </p:nvGrpSpPr>
          <p:grpSpPr>
            <a:xfrm>
              <a:off x="4765024" y="5253518"/>
              <a:ext cx="656160" cy="312986"/>
              <a:chOff x="2483768" y="5151120"/>
              <a:chExt cx="1325880" cy="632440"/>
            </a:xfrm>
          </p:grpSpPr>
          <p:grpSp>
            <p:nvGrpSpPr>
              <p:cNvPr id="106" name="Gruppieren 105"/>
              <p:cNvGrpSpPr/>
              <p:nvPr/>
            </p:nvGrpSpPr>
            <p:grpSpPr>
              <a:xfrm>
                <a:off x="2483768" y="5151120"/>
                <a:ext cx="914400" cy="632440"/>
                <a:chOff x="2483768" y="3973272"/>
                <a:chExt cx="914400" cy="1810288"/>
              </a:xfrm>
            </p:grpSpPr>
            <p:cxnSp>
              <p:nvCxnSpPr>
                <p:cNvPr id="104" name="Gerade Verbindung 103"/>
                <p:cNvCxnSpPr/>
                <p:nvPr/>
              </p:nvCxnSpPr>
              <p:spPr>
                <a:xfrm>
                  <a:off x="2483768" y="3973272"/>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nvCxnSpPr>
              <p:spPr>
                <a:xfrm flipV="1">
                  <a:off x="2483768" y="4869160"/>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nvGrpSpPr>
              <p:cNvPr id="107" name="Gruppieren 106"/>
              <p:cNvGrpSpPr/>
              <p:nvPr/>
            </p:nvGrpSpPr>
            <p:grpSpPr>
              <a:xfrm>
                <a:off x="2895248" y="5151120"/>
                <a:ext cx="914400" cy="632440"/>
                <a:chOff x="2483768" y="3973272"/>
                <a:chExt cx="914400" cy="1810288"/>
              </a:xfrm>
            </p:grpSpPr>
            <p:cxnSp>
              <p:nvCxnSpPr>
                <p:cNvPr id="108" name="Gerade Verbindung 107"/>
                <p:cNvCxnSpPr/>
                <p:nvPr/>
              </p:nvCxnSpPr>
              <p:spPr>
                <a:xfrm>
                  <a:off x="2483768" y="3973272"/>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p:nvCxnSpPr>
              <p:spPr>
                <a:xfrm flipV="1">
                  <a:off x="2483768" y="4869160"/>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sp>
          <p:nvSpPr>
            <p:cNvPr id="111" name="Textfeld 110"/>
            <p:cNvSpPr txBox="1"/>
            <p:nvPr/>
          </p:nvSpPr>
          <p:spPr>
            <a:xfrm>
              <a:off x="4651429" y="5626010"/>
              <a:ext cx="891591" cy="523220"/>
            </a:xfrm>
            <a:prstGeom prst="rect">
              <a:avLst/>
            </a:prstGeom>
            <a:noFill/>
          </p:spPr>
          <p:txBody>
            <a:bodyPr wrap="none" rtlCol="0">
              <a:spAutoFit/>
            </a:bodyPr>
            <a:lstStyle/>
            <a:p>
              <a:pPr algn="ctr"/>
              <a:r>
                <a:rPr lang="en-US" sz="1400" b="1" dirty="0" smtClean="0">
                  <a:solidFill>
                    <a:srgbClr val="969696"/>
                  </a:solidFill>
                  <a:latin typeface="Arial" pitchFamily="34" charset="0"/>
                  <a:cs typeface="Arial" pitchFamily="34" charset="0"/>
                </a:rPr>
                <a:t>External</a:t>
              </a:r>
              <a:br>
                <a:rPr lang="en-US" sz="1400" b="1" dirty="0" smtClean="0">
                  <a:solidFill>
                    <a:srgbClr val="969696"/>
                  </a:solidFill>
                  <a:latin typeface="Arial" pitchFamily="34" charset="0"/>
                  <a:cs typeface="Arial" pitchFamily="34" charset="0"/>
                </a:rPr>
              </a:br>
              <a:r>
                <a:rPr lang="en-US" sz="1400" b="1" dirty="0" smtClean="0">
                  <a:solidFill>
                    <a:srgbClr val="969696"/>
                  </a:solidFill>
                  <a:latin typeface="Arial" pitchFamily="34" charset="0"/>
                  <a:cs typeface="Arial" pitchFamily="34" charset="0"/>
                </a:rPr>
                <a:t>Power</a:t>
              </a:r>
              <a:endParaRPr lang="en-US" sz="1400" b="1" dirty="0">
                <a:solidFill>
                  <a:srgbClr val="969696"/>
                </a:solidFill>
                <a:latin typeface="Arial" pitchFamily="34" charset="0"/>
                <a:cs typeface="Arial" pitchFamily="34" charset="0"/>
              </a:endParaRPr>
            </a:p>
          </p:txBody>
        </p:sp>
        <p:sp>
          <p:nvSpPr>
            <p:cNvPr id="120" name="Rechteck 119"/>
            <p:cNvSpPr/>
            <p:nvPr/>
          </p:nvSpPr>
          <p:spPr>
            <a:xfrm>
              <a:off x="4463716" y="3770115"/>
              <a:ext cx="1337512" cy="2394734"/>
            </a:xfrm>
            <a:prstGeom prst="rect">
              <a:avLst/>
            </a:prstGeom>
            <a:noFill/>
            <a:ln w="28575">
              <a:solidFill>
                <a:srgbClr val="C0C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21" name="Textfeld 120"/>
            <p:cNvSpPr txBox="1"/>
            <p:nvPr/>
          </p:nvSpPr>
          <p:spPr>
            <a:xfrm>
              <a:off x="4313177" y="6141456"/>
              <a:ext cx="1638590" cy="400110"/>
            </a:xfrm>
            <a:prstGeom prst="rect">
              <a:avLst/>
            </a:prstGeom>
            <a:noFill/>
          </p:spPr>
          <p:txBody>
            <a:bodyPr wrap="none" rtlCol="0">
              <a:spAutoFit/>
            </a:bodyPr>
            <a:lstStyle/>
            <a:p>
              <a:pPr algn="ctr"/>
              <a:r>
                <a:rPr lang="en-US" sz="2000" dirty="0" smtClean="0">
                  <a:latin typeface="Arial" pitchFamily="34" charset="0"/>
                  <a:cs typeface="Arial" pitchFamily="34" charset="0"/>
                </a:rPr>
                <a:t>Not modeled</a:t>
              </a:r>
              <a:endParaRPr lang="en-US" sz="2000" dirty="0">
                <a:latin typeface="Arial" pitchFamily="34" charset="0"/>
                <a:cs typeface="Arial" pitchFamily="34" charset="0"/>
              </a:endParaRPr>
            </a:p>
          </p:txBody>
        </p:sp>
      </p:grpSp>
      <p:grpSp>
        <p:nvGrpSpPr>
          <p:cNvPr id="123" name="Gruppieren 122"/>
          <p:cNvGrpSpPr/>
          <p:nvPr/>
        </p:nvGrpSpPr>
        <p:grpSpPr>
          <a:xfrm>
            <a:off x="5062414" y="1726969"/>
            <a:ext cx="3886110" cy="3563762"/>
            <a:chOff x="4550634" y="2062249"/>
            <a:chExt cx="3886110" cy="3563762"/>
          </a:xfrm>
        </p:grpSpPr>
        <p:grpSp>
          <p:nvGrpSpPr>
            <p:cNvPr id="6" name="Gruppieren 5"/>
            <p:cNvGrpSpPr/>
            <p:nvPr/>
          </p:nvGrpSpPr>
          <p:grpSpPr>
            <a:xfrm rot="16200000">
              <a:off x="5410574" y="3105194"/>
              <a:ext cx="432000" cy="451440"/>
              <a:chOff x="6489600" y="1709760"/>
              <a:chExt cx="432000" cy="451440"/>
            </a:xfrm>
          </p:grpSpPr>
          <p:cxnSp>
            <p:nvCxnSpPr>
              <p:cNvPr id="68" name="Gerade Verbindung 67"/>
              <p:cNvCxnSpPr/>
              <p:nvPr/>
            </p:nvCxnSpPr>
            <p:spPr>
              <a:xfrm>
                <a:off x="6705600" y="170976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uppieren 68"/>
              <p:cNvGrpSpPr/>
              <p:nvPr/>
            </p:nvGrpSpPr>
            <p:grpSpPr>
              <a:xfrm>
                <a:off x="6489600" y="1889760"/>
                <a:ext cx="432000" cy="91440"/>
                <a:chOff x="6327600" y="1889760"/>
                <a:chExt cx="756000" cy="91440"/>
              </a:xfrm>
            </p:grpSpPr>
            <p:cxnSp>
              <p:nvCxnSpPr>
                <p:cNvPr id="71" name="Gerade Verbindung 7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0" name="Gerade Verbindung 69"/>
              <p:cNvCxnSpPr/>
              <p:nvPr/>
            </p:nvCxnSpPr>
            <p:spPr>
              <a:xfrm>
                <a:off x="6705600" y="198120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uppieren 6"/>
            <p:cNvGrpSpPr/>
            <p:nvPr/>
          </p:nvGrpSpPr>
          <p:grpSpPr>
            <a:xfrm rot="16200000">
              <a:off x="5918554" y="5184291"/>
              <a:ext cx="432000" cy="451440"/>
              <a:chOff x="5173200" y="2235540"/>
              <a:chExt cx="432000" cy="451440"/>
            </a:xfrm>
          </p:grpSpPr>
          <p:cxnSp>
            <p:nvCxnSpPr>
              <p:cNvPr id="63" name="Gerade Verbindung 6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uppieren 63"/>
              <p:cNvGrpSpPr/>
              <p:nvPr/>
            </p:nvGrpSpPr>
            <p:grpSpPr>
              <a:xfrm>
                <a:off x="5173200" y="2415540"/>
                <a:ext cx="432000" cy="91440"/>
                <a:chOff x="6327600" y="1889760"/>
                <a:chExt cx="756000" cy="91440"/>
              </a:xfrm>
            </p:grpSpPr>
            <p:cxnSp>
              <p:nvCxnSpPr>
                <p:cNvPr id="66" name="Gerade Verbindung 6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Gerade Verbindung 6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uppieren 7"/>
            <p:cNvGrpSpPr/>
            <p:nvPr/>
          </p:nvGrpSpPr>
          <p:grpSpPr>
            <a:xfrm rot="16200000">
              <a:off x="5918554" y="4245891"/>
              <a:ext cx="432000" cy="451440"/>
              <a:chOff x="5173200" y="2235540"/>
              <a:chExt cx="432000" cy="451440"/>
            </a:xfrm>
          </p:grpSpPr>
          <p:cxnSp>
            <p:nvCxnSpPr>
              <p:cNvPr id="58" name="Gerade Verbindung 5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uppieren 58"/>
              <p:cNvGrpSpPr/>
              <p:nvPr/>
            </p:nvGrpSpPr>
            <p:grpSpPr>
              <a:xfrm>
                <a:off x="5173200" y="2415540"/>
                <a:ext cx="432000" cy="91440"/>
                <a:chOff x="6327600" y="1889760"/>
                <a:chExt cx="756000" cy="91440"/>
              </a:xfrm>
            </p:grpSpPr>
            <p:cxnSp>
              <p:nvCxnSpPr>
                <p:cNvPr id="61" name="Gerade Verbindung 6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Gerade Verbindung 5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uppieren 8"/>
            <p:cNvGrpSpPr/>
            <p:nvPr/>
          </p:nvGrpSpPr>
          <p:grpSpPr>
            <a:xfrm rot="16200000">
              <a:off x="5918554" y="3328395"/>
              <a:ext cx="432000" cy="451440"/>
              <a:chOff x="5173200" y="2235540"/>
              <a:chExt cx="432000" cy="451440"/>
            </a:xfrm>
          </p:grpSpPr>
          <p:cxnSp>
            <p:nvCxnSpPr>
              <p:cNvPr id="53" name="Gerade Verbindung 5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uppieren 53"/>
              <p:cNvGrpSpPr/>
              <p:nvPr/>
            </p:nvGrpSpPr>
            <p:grpSpPr>
              <a:xfrm>
                <a:off x="5173200" y="2415540"/>
                <a:ext cx="432000" cy="91440"/>
                <a:chOff x="6327600" y="1889760"/>
                <a:chExt cx="756000" cy="91440"/>
              </a:xfrm>
            </p:grpSpPr>
            <p:cxnSp>
              <p:nvCxnSpPr>
                <p:cNvPr id="56" name="Gerade Verbindung 5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5" name="Gerade Verbindung 5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uppieren 9"/>
            <p:cNvGrpSpPr/>
            <p:nvPr/>
          </p:nvGrpSpPr>
          <p:grpSpPr>
            <a:xfrm rot="16200000">
              <a:off x="5918554" y="2399091"/>
              <a:ext cx="432000" cy="451440"/>
              <a:chOff x="5173200" y="2235540"/>
              <a:chExt cx="432000" cy="451440"/>
            </a:xfrm>
          </p:grpSpPr>
          <p:cxnSp>
            <p:nvCxnSpPr>
              <p:cNvPr id="48" name="Gerade Verbindung 4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uppieren 48"/>
              <p:cNvGrpSpPr/>
              <p:nvPr/>
            </p:nvGrpSpPr>
            <p:grpSpPr>
              <a:xfrm>
                <a:off x="5173200" y="2415540"/>
                <a:ext cx="432000" cy="91440"/>
                <a:chOff x="6327600" y="1889760"/>
                <a:chExt cx="756000" cy="91440"/>
              </a:xfrm>
            </p:grpSpPr>
            <p:cxnSp>
              <p:nvCxnSpPr>
                <p:cNvPr id="51" name="Gerade Verbindung 5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0" name="Gerade Verbindung 4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Abgerundetes Rechteck 10"/>
            <p:cNvSpPr/>
            <p:nvPr/>
          </p:nvSpPr>
          <p:spPr>
            <a:xfrm>
              <a:off x="6370234" y="5194010"/>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AC3</a:t>
              </a:r>
            </a:p>
          </p:txBody>
        </p:sp>
        <p:sp>
          <p:nvSpPr>
            <p:cNvPr id="12" name="Abgerundetes Rechteck 11"/>
            <p:cNvSpPr/>
            <p:nvPr/>
          </p:nvSpPr>
          <p:spPr>
            <a:xfrm>
              <a:off x="6370234" y="4255610"/>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AC2</a:t>
              </a:r>
            </a:p>
          </p:txBody>
        </p:sp>
        <p:sp>
          <p:nvSpPr>
            <p:cNvPr id="13" name="Abgerundetes Rechteck 12"/>
            <p:cNvSpPr/>
            <p:nvPr/>
          </p:nvSpPr>
          <p:spPr>
            <a:xfrm>
              <a:off x="6370234" y="3338114"/>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AC1</a:t>
              </a:r>
            </a:p>
          </p:txBody>
        </p:sp>
        <p:cxnSp>
          <p:nvCxnSpPr>
            <p:cNvPr id="15" name="Gerade Verbindung 14"/>
            <p:cNvCxnSpPr/>
            <p:nvPr/>
          </p:nvCxnSpPr>
          <p:spPr>
            <a:xfrm rot="16200000">
              <a:off x="7128501" y="2461863"/>
              <a:ext cx="0" cy="325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uppieren 15"/>
            <p:cNvGrpSpPr/>
            <p:nvPr/>
          </p:nvGrpSpPr>
          <p:grpSpPr>
            <a:xfrm rot="16200000">
              <a:off x="7301168" y="4886713"/>
              <a:ext cx="432000" cy="451440"/>
              <a:chOff x="5173200" y="2235540"/>
              <a:chExt cx="432000" cy="451440"/>
            </a:xfrm>
          </p:grpSpPr>
          <p:cxnSp>
            <p:nvCxnSpPr>
              <p:cNvPr id="43" name="Gerade Verbindung 4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4" name="Gruppieren 43"/>
              <p:cNvGrpSpPr/>
              <p:nvPr/>
            </p:nvGrpSpPr>
            <p:grpSpPr>
              <a:xfrm>
                <a:off x="5173200" y="2415540"/>
                <a:ext cx="432000" cy="91440"/>
                <a:chOff x="6327600" y="1889760"/>
                <a:chExt cx="756000" cy="91440"/>
              </a:xfrm>
            </p:grpSpPr>
            <p:cxnSp>
              <p:nvCxnSpPr>
                <p:cNvPr id="46" name="Gerade Verbindung 4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Gerade Verbindung 4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uppieren 16"/>
            <p:cNvGrpSpPr/>
            <p:nvPr/>
          </p:nvGrpSpPr>
          <p:grpSpPr>
            <a:xfrm rot="16200000">
              <a:off x="7301168" y="3948313"/>
              <a:ext cx="432000" cy="451440"/>
              <a:chOff x="5173200" y="2235540"/>
              <a:chExt cx="432000" cy="451440"/>
            </a:xfrm>
          </p:grpSpPr>
          <p:cxnSp>
            <p:nvCxnSpPr>
              <p:cNvPr id="38" name="Gerade Verbindung 3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uppieren 38"/>
              <p:cNvGrpSpPr/>
              <p:nvPr/>
            </p:nvGrpSpPr>
            <p:grpSpPr>
              <a:xfrm>
                <a:off x="5173200" y="2415540"/>
                <a:ext cx="432000" cy="91440"/>
                <a:chOff x="6327600" y="1889760"/>
                <a:chExt cx="756000" cy="91440"/>
              </a:xfrm>
            </p:grpSpPr>
            <p:cxnSp>
              <p:nvCxnSpPr>
                <p:cNvPr id="41" name="Gerade Verbindung 4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Gerade Verbindung 3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uppieren 17"/>
            <p:cNvGrpSpPr/>
            <p:nvPr/>
          </p:nvGrpSpPr>
          <p:grpSpPr>
            <a:xfrm rot="16200000">
              <a:off x="7301168" y="3030817"/>
              <a:ext cx="432000" cy="451440"/>
              <a:chOff x="5173200" y="2235540"/>
              <a:chExt cx="432000" cy="451440"/>
            </a:xfrm>
          </p:grpSpPr>
          <p:cxnSp>
            <p:nvCxnSpPr>
              <p:cNvPr id="33" name="Gerade Verbindung 3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uppieren 33"/>
              <p:cNvGrpSpPr/>
              <p:nvPr/>
            </p:nvGrpSpPr>
            <p:grpSpPr>
              <a:xfrm>
                <a:off x="5173200" y="2415540"/>
                <a:ext cx="432000" cy="91440"/>
                <a:chOff x="6327600" y="1889760"/>
                <a:chExt cx="756000" cy="91440"/>
              </a:xfrm>
            </p:grpSpPr>
            <p:cxnSp>
              <p:nvCxnSpPr>
                <p:cNvPr id="36" name="Gerade Verbindung 3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Gerade Verbindung 3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uppieren 18"/>
            <p:cNvGrpSpPr/>
            <p:nvPr/>
          </p:nvGrpSpPr>
          <p:grpSpPr>
            <a:xfrm rot="16200000">
              <a:off x="7301168" y="2101514"/>
              <a:ext cx="432000" cy="451440"/>
              <a:chOff x="5173200" y="2235540"/>
              <a:chExt cx="432000" cy="451440"/>
            </a:xfrm>
          </p:grpSpPr>
          <p:cxnSp>
            <p:nvCxnSpPr>
              <p:cNvPr id="28" name="Gerade Verbindung 2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uppieren 28"/>
              <p:cNvGrpSpPr/>
              <p:nvPr/>
            </p:nvGrpSpPr>
            <p:grpSpPr>
              <a:xfrm>
                <a:off x="5173200" y="2415540"/>
                <a:ext cx="432000" cy="91440"/>
                <a:chOff x="6327600" y="1889760"/>
                <a:chExt cx="756000" cy="91440"/>
              </a:xfrm>
            </p:grpSpPr>
            <p:cxnSp>
              <p:nvCxnSpPr>
                <p:cNvPr id="31" name="Gerade Verbindung 3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Gerade Verbindung 2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Abgerundetes Rechteck 19"/>
            <p:cNvSpPr/>
            <p:nvPr/>
          </p:nvSpPr>
          <p:spPr>
            <a:xfrm>
              <a:off x="7716744" y="4896433"/>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DC3</a:t>
              </a:r>
            </a:p>
          </p:txBody>
        </p:sp>
        <p:sp>
          <p:nvSpPr>
            <p:cNvPr id="21" name="Abgerundetes Rechteck 20"/>
            <p:cNvSpPr/>
            <p:nvPr/>
          </p:nvSpPr>
          <p:spPr>
            <a:xfrm>
              <a:off x="7716744" y="3958033"/>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DC2</a:t>
              </a:r>
            </a:p>
          </p:txBody>
        </p:sp>
        <p:sp>
          <p:nvSpPr>
            <p:cNvPr id="22" name="Abgerundetes Rechteck 21"/>
            <p:cNvSpPr/>
            <p:nvPr/>
          </p:nvSpPr>
          <p:spPr>
            <a:xfrm>
              <a:off x="7716744" y="3040537"/>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DC1</a:t>
              </a:r>
            </a:p>
          </p:txBody>
        </p:sp>
        <p:sp>
          <p:nvSpPr>
            <p:cNvPr id="23" name="Abgerundetes Rechteck 22"/>
            <p:cNvSpPr/>
            <p:nvPr/>
          </p:nvSpPr>
          <p:spPr>
            <a:xfrm>
              <a:off x="7716744" y="2111234"/>
              <a:ext cx="720000" cy="432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Batt</a:t>
              </a:r>
            </a:p>
          </p:txBody>
        </p:sp>
        <p:sp>
          <p:nvSpPr>
            <p:cNvPr id="24" name="Textfeld 23"/>
            <p:cNvSpPr txBox="1"/>
            <p:nvPr/>
          </p:nvSpPr>
          <p:spPr>
            <a:xfrm>
              <a:off x="5005045" y="2624810"/>
              <a:ext cx="832279" cy="307777"/>
            </a:xfrm>
            <a:prstGeom prst="rect">
              <a:avLst/>
            </a:prstGeom>
            <a:noFill/>
          </p:spPr>
          <p:txBody>
            <a:bodyPr wrap="none" rtlCol="0">
              <a:spAutoFit/>
            </a:bodyPr>
            <a:lstStyle/>
            <a:p>
              <a:r>
                <a:rPr lang="en-US" sz="1400" b="1" dirty="0" smtClean="0">
                  <a:solidFill>
                    <a:srgbClr val="E04242"/>
                  </a:solidFill>
                  <a:latin typeface="Arial" pitchFamily="34" charset="0"/>
                  <a:cs typeface="Arial" pitchFamily="34" charset="0"/>
                </a:rPr>
                <a:t>AC Bus</a:t>
              </a:r>
              <a:endParaRPr lang="en-US" sz="1400" b="1" dirty="0">
                <a:solidFill>
                  <a:srgbClr val="E04242"/>
                </a:solidFill>
                <a:latin typeface="Arial" pitchFamily="34" charset="0"/>
                <a:cs typeface="Arial" pitchFamily="34" charset="0"/>
              </a:endParaRPr>
            </a:p>
          </p:txBody>
        </p:sp>
        <p:cxnSp>
          <p:nvCxnSpPr>
            <p:cNvPr id="26" name="Gerade Verbindung 25"/>
            <p:cNvCxnSpPr/>
            <p:nvPr/>
          </p:nvCxnSpPr>
          <p:spPr>
            <a:xfrm rot="16200000">
              <a:off x="5750059" y="3652622"/>
              <a:ext cx="3082777" cy="0"/>
            </a:xfrm>
            <a:prstGeom prst="line">
              <a:avLst/>
            </a:prstGeom>
            <a:ln w="76200">
              <a:solidFill>
                <a:srgbClr val="336699"/>
              </a:solidFill>
            </a:ln>
          </p:spPr>
          <p:style>
            <a:lnRef idx="1">
              <a:schemeClr val="accent1"/>
            </a:lnRef>
            <a:fillRef idx="0">
              <a:schemeClr val="accent1"/>
            </a:fillRef>
            <a:effectRef idx="0">
              <a:schemeClr val="accent1"/>
            </a:effectRef>
            <a:fontRef idx="minor">
              <a:schemeClr val="tx1"/>
            </a:fontRef>
          </p:style>
        </p:cxnSp>
        <p:sp>
          <p:nvSpPr>
            <p:cNvPr id="27" name="Textfeld 26"/>
            <p:cNvSpPr txBox="1"/>
            <p:nvPr/>
          </p:nvSpPr>
          <p:spPr>
            <a:xfrm>
              <a:off x="6459169" y="2062249"/>
              <a:ext cx="832279" cy="307777"/>
            </a:xfrm>
            <a:prstGeom prst="rect">
              <a:avLst/>
            </a:prstGeom>
            <a:noFill/>
          </p:spPr>
          <p:txBody>
            <a:bodyPr wrap="none" rtlCol="0">
              <a:spAutoFit/>
            </a:bodyPr>
            <a:lstStyle/>
            <a:p>
              <a:r>
                <a:rPr lang="en-US" sz="1400" b="1" dirty="0" smtClean="0">
                  <a:solidFill>
                    <a:srgbClr val="336699"/>
                  </a:solidFill>
                  <a:latin typeface="Arial" pitchFamily="34" charset="0"/>
                  <a:cs typeface="Arial" pitchFamily="34" charset="0"/>
                </a:rPr>
                <a:t>DC Bus</a:t>
              </a:r>
              <a:endParaRPr lang="en-US" sz="1400" b="1" dirty="0">
                <a:solidFill>
                  <a:srgbClr val="336699"/>
                </a:solidFill>
                <a:latin typeface="Arial" pitchFamily="34" charset="0"/>
                <a:cs typeface="Arial" pitchFamily="34" charset="0"/>
              </a:endParaRPr>
            </a:p>
          </p:txBody>
        </p:sp>
        <p:sp>
          <p:nvSpPr>
            <p:cNvPr id="5" name="Abgerundetes Rechteck 4"/>
            <p:cNvSpPr/>
            <p:nvPr/>
          </p:nvSpPr>
          <p:spPr>
            <a:xfrm>
              <a:off x="4550634" y="3104114"/>
              <a:ext cx="900000" cy="468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GEN</a:t>
              </a:r>
            </a:p>
          </p:txBody>
        </p:sp>
        <p:sp>
          <p:nvSpPr>
            <p:cNvPr id="14" name="Abgerundetes Rechteck 13"/>
            <p:cNvSpPr/>
            <p:nvPr/>
          </p:nvSpPr>
          <p:spPr>
            <a:xfrm>
              <a:off x="6370234" y="2408810"/>
              <a:ext cx="720000" cy="432000"/>
            </a:xfrm>
            <a:prstGeom prst="roundRect">
              <a:avLst/>
            </a:prstGeom>
            <a:solidFill>
              <a:srgbClr val="9ACD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TRU</a:t>
              </a:r>
            </a:p>
          </p:txBody>
        </p:sp>
        <p:cxnSp>
          <p:nvCxnSpPr>
            <p:cNvPr id="25" name="Gerade Verbindung 24"/>
            <p:cNvCxnSpPr/>
            <p:nvPr/>
          </p:nvCxnSpPr>
          <p:spPr>
            <a:xfrm rot="16200000">
              <a:off x="4383977" y="4037926"/>
              <a:ext cx="2989385" cy="0"/>
            </a:xfrm>
            <a:prstGeom prst="line">
              <a:avLst/>
            </a:prstGeom>
            <a:ln w="76200">
              <a:solidFill>
                <a:srgbClr val="E0424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049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fade">
                                      <p:cBhvr>
                                        <p:cTn id="11" dur="500"/>
                                        <p:tgtEl>
                                          <p:spTgt spid="12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19"/>
                                        </p:tgtEl>
                                        <p:attrNameLst>
                                          <p:attrName>style.visibility</p:attrName>
                                        </p:attrNameLst>
                                      </p:cBhvr>
                                      <p:to>
                                        <p:strVal val="visible"/>
                                      </p:to>
                                    </p:set>
                                    <p:animEffect transition="in" filter="fade">
                                      <p:cBhvr>
                                        <p:cTn id="33" dur="500"/>
                                        <p:tgtEl>
                                          <p:spTgt spid="1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p:txBody>
          <a:bodyPr/>
          <a:lstStyle/>
          <a:p>
            <a:endParaRPr lang="en-US"/>
          </a:p>
        </p:txBody>
      </p:sp>
      <p:sp>
        <p:nvSpPr>
          <p:cNvPr id="4" name="Rechteck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5168905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50" name="Picture 6" descr="C:\Users\smiller\AppData\Local\Temp\SNAGHTML6f3a4f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3080" y="1246909"/>
            <a:ext cx="4049629" cy="536170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smtClean="0"/>
              <a:t>Refine Requirements Example</a:t>
            </a:r>
            <a:br>
              <a:rPr lang="en-US" dirty="0" smtClean="0"/>
            </a:br>
            <a:r>
              <a:rPr lang="en-US" sz="2400" dirty="0" smtClean="0"/>
              <a:t>Generator and Line Sizing</a:t>
            </a:r>
            <a:endParaRPr lang="en-US" dirty="0"/>
          </a:p>
        </p:txBody>
      </p:sp>
      <p:sp>
        <p:nvSpPr>
          <p:cNvPr id="3" name="Inhaltsplatzhalter 2"/>
          <p:cNvSpPr>
            <a:spLocks noGrp="1"/>
          </p:cNvSpPr>
          <p:nvPr>
            <p:ph idx="1"/>
          </p:nvPr>
        </p:nvSpPr>
        <p:spPr/>
        <p:txBody>
          <a:bodyPr/>
          <a:lstStyle/>
          <a:p>
            <a:r>
              <a:rPr lang="en-US" dirty="0" smtClean="0"/>
              <a:t>Refine operating,</a:t>
            </a:r>
            <a:br>
              <a:rPr lang="en-US" dirty="0" smtClean="0"/>
            </a:br>
            <a:r>
              <a:rPr lang="en-US" dirty="0" smtClean="0"/>
              <a:t>peak, and design</a:t>
            </a:r>
            <a:br>
              <a:rPr lang="en-US" dirty="0" smtClean="0"/>
            </a:br>
            <a:r>
              <a:rPr lang="en-US" dirty="0" smtClean="0"/>
              <a:t>load requirements</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82" y="2975701"/>
            <a:ext cx="3431074" cy="3600450"/>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nvGrpSpPr>
          <p:cNvPr id="5" name="Gruppieren 4"/>
          <p:cNvGrpSpPr/>
          <p:nvPr/>
        </p:nvGrpSpPr>
        <p:grpSpPr>
          <a:xfrm>
            <a:off x="5233994" y="2384284"/>
            <a:ext cx="252268" cy="3943928"/>
            <a:chOff x="5233994" y="2384284"/>
            <a:chExt cx="252268" cy="3943928"/>
          </a:xfrm>
        </p:grpSpPr>
        <p:sp>
          <p:nvSpPr>
            <p:cNvPr id="6" name="Ellipse 5"/>
            <p:cNvSpPr/>
            <p:nvPr/>
          </p:nvSpPr>
          <p:spPr>
            <a:xfrm>
              <a:off x="5233994" y="2384284"/>
              <a:ext cx="252268" cy="252268"/>
            </a:xfrm>
            <a:prstGeom prst="ellipse">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1</a:t>
              </a:r>
            </a:p>
          </p:txBody>
        </p:sp>
        <p:sp>
          <p:nvSpPr>
            <p:cNvPr id="8" name="Ellipse 7"/>
            <p:cNvSpPr/>
            <p:nvPr/>
          </p:nvSpPr>
          <p:spPr>
            <a:xfrm>
              <a:off x="5233994" y="3650531"/>
              <a:ext cx="252268" cy="252268"/>
            </a:xfrm>
            <a:prstGeom prst="ellipse">
              <a:avLst/>
            </a:prstGeom>
            <a:solidFill>
              <a:srgbClr val="FF66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2</a:t>
              </a:r>
            </a:p>
          </p:txBody>
        </p:sp>
        <p:sp>
          <p:nvSpPr>
            <p:cNvPr id="10" name="Ellipse 9"/>
            <p:cNvSpPr/>
            <p:nvPr/>
          </p:nvSpPr>
          <p:spPr>
            <a:xfrm>
              <a:off x="5233994" y="4316994"/>
              <a:ext cx="252268" cy="252268"/>
            </a:xfrm>
            <a:prstGeom prst="ellipse">
              <a:avLst/>
            </a:prstGeom>
            <a:solidFill>
              <a:srgbClr val="66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3</a:t>
              </a:r>
            </a:p>
          </p:txBody>
        </p:sp>
        <p:sp>
          <p:nvSpPr>
            <p:cNvPr id="11" name="Ellipse 10"/>
            <p:cNvSpPr/>
            <p:nvPr/>
          </p:nvSpPr>
          <p:spPr>
            <a:xfrm>
              <a:off x="5233994" y="5439212"/>
              <a:ext cx="252268" cy="252268"/>
            </a:xfrm>
            <a:prstGeom prst="ellipse">
              <a:avLst/>
            </a:prstGeom>
            <a:solidFill>
              <a:srgbClr val="FF7C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4</a:t>
              </a:r>
            </a:p>
          </p:txBody>
        </p:sp>
        <p:sp>
          <p:nvSpPr>
            <p:cNvPr id="12" name="Ellipse 11"/>
            <p:cNvSpPr/>
            <p:nvPr/>
          </p:nvSpPr>
          <p:spPr>
            <a:xfrm>
              <a:off x="5233994" y="5782112"/>
              <a:ext cx="252268" cy="252268"/>
            </a:xfrm>
            <a:prstGeom prst="ellipse">
              <a:avLst/>
            </a:prstGeom>
            <a:solidFill>
              <a:srgbClr val="66FF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5</a:t>
              </a:r>
            </a:p>
          </p:txBody>
        </p:sp>
        <p:sp>
          <p:nvSpPr>
            <p:cNvPr id="13" name="Ellipse 12"/>
            <p:cNvSpPr/>
            <p:nvPr/>
          </p:nvSpPr>
          <p:spPr>
            <a:xfrm>
              <a:off x="5233994" y="6075944"/>
              <a:ext cx="252268" cy="252268"/>
            </a:xfrm>
            <a:prstGeom prst="ellipse">
              <a:avLst/>
            </a:prstGeom>
            <a:solidFill>
              <a:srgbClr val="0066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Arial" pitchFamily="34" charset="0"/>
                  <a:cs typeface="Arial" pitchFamily="34" charset="0"/>
                </a:rPr>
                <a:t>6</a:t>
              </a:r>
            </a:p>
          </p:txBody>
        </p:sp>
      </p:grpSp>
      <p:grpSp>
        <p:nvGrpSpPr>
          <p:cNvPr id="4" name="Gruppieren 3"/>
          <p:cNvGrpSpPr/>
          <p:nvPr/>
        </p:nvGrpSpPr>
        <p:grpSpPr>
          <a:xfrm>
            <a:off x="1306230" y="3598576"/>
            <a:ext cx="2027533" cy="2345172"/>
            <a:chOff x="1306230" y="3598576"/>
            <a:chExt cx="2027533" cy="2345172"/>
          </a:xfrm>
        </p:grpSpPr>
        <p:sp>
          <p:nvSpPr>
            <p:cNvPr id="7" name="Ellipse 6"/>
            <p:cNvSpPr/>
            <p:nvPr/>
          </p:nvSpPr>
          <p:spPr>
            <a:xfrm>
              <a:off x="1306230" y="4254648"/>
              <a:ext cx="252268" cy="252268"/>
            </a:xfrm>
            <a:prstGeom prst="ellipse">
              <a:avLst/>
            </a:prstGeom>
            <a:solidFill>
              <a:srgbClr val="FFFF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1</a:t>
              </a:r>
            </a:p>
          </p:txBody>
        </p:sp>
        <p:sp>
          <p:nvSpPr>
            <p:cNvPr id="9" name="Ellipse 8"/>
            <p:cNvSpPr/>
            <p:nvPr/>
          </p:nvSpPr>
          <p:spPr>
            <a:xfrm>
              <a:off x="2118164" y="4520630"/>
              <a:ext cx="252268" cy="252268"/>
            </a:xfrm>
            <a:prstGeom prst="ellipse">
              <a:avLst/>
            </a:prstGeom>
            <a:solidFill>
              <a:srgbClr val="FF66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2</a:t>
              </a:r>
            </a:p>
          </p:txBody>
        </p:sp>
        <p:sp>
          <p:nvSpPr>
            <p:cNvPr id="14" name="Ellipse 13"/>
            <p:cNvSpPr/>
            <p:nvPr/>
          </p:nvSpPr>
          <p:spPr>
            <a:xfrm>
              <a:off x="3078333" y="3598576"/>
              <a:ext cx="252268" cy="252268"/>
            </a:xfrm>
            <a:prstGeom prst="ellipse">
              <a:avLst/>
            </a:prstGeom>
            <a:solidFill>
              <a:srgbClr val="66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3</a:t>
              </a:r>
            </a:p>
          </p:txBody>
        </p:sp>
        <p:sp>
          <p:nvSpPr>
            <p:cNvPr id="15" name="Ellipse 14"/>
            <p:cNvSpPr/>
            <p:nvPr/>
          </p:nvSpPr>
          <p:spPr>
            <a:xfrm>
              <a:off x="2955361" y="4290588"/>
              <a:ext cx="252268" cy="252268"/>
            </a:xfrm>
            <a:prstGeom prst="ellipse">
              <a:avLst/>
            </a:prstGeom>
            <a:solidFill>
              <a:srgbClr val="FF7C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4</a:t>
              </a:r>
            </a:p>
          </p:txBody>
        </p:sp>
        <p:sp>
          <p:nvSpPr>
            <p:cNvPr id="16" name="Ellipse 15"/>
            <p:cNvSpPr/>
            <p:nvPr/>
          </p:nvSpPr>
          <p:spPr>
            <a:xfrm>
              <a:off x="3081495" y="4998612"/>
              <a:ext cx="252268" cy="252268"/>
            </a:xfrm>
            <a:prstGeom prst="ellipse">
              <a:avLst/>
            </a:prstGeom>
            <a:solidFill>
              <a:srgbClr val="66FF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5</a:t>
              </a:r>
            </a:p>
          </p:txBody>
        </p:sp>
        <p:sp>
          <p:nvSpPr>
            <p:cNvPr id="17" name="Ellipse 16"/>
            <p:cNvSpPr/>
            <p:nvPr/>
          </p:nvSpPr>
          <p:spPr>
            <a:xfrm>
              <a:off x="2955361" y="5691480"/>
              <a:ext cx="252268" cy="252268"/>
            </a:xfrm>
            <a:prstGeom prst="ellipse">
              <a:avLst/>
            </a:prstGeom>
            <a:solidFill>
              <a:srgbClr val="0066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Arial" pitchFamily="34" charset="0"/>
                  <a:cs typeface="Arial" pitchFamily="34" charset="0"/>
                </a:rPr>
                <a:t>6</a:t>
              </a:r>
            </a:p>
          </p:txBody>
        </p:sp>
      </p:grpSp>
    </p:spTree>
    <p:extLst>
      <p:ext uri="{BB962C8B-B14F-4D97-AF65-F5344CB8AC3E}">
        <p14:creationId xmlns:p14="http://schemas.microsoft.com/office/powerpoint/2010/main" val="3357331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150"/>
                                        </p:tgtEl>
                                        <p:attrNameLst>
                                          <p:attrName>style.visibility</p:attrName>
                                        </p:attrNameLst>
                                      </p:cBhvr>
                                      <p:to>
                                        <p:strVal val="visible"/>
                                      </p:to>
                                    </p:set>
                                    <p:animEffect transition="in" filter="fade">
                                      <p:cBhvr>
                                        <p:cTn id="16" dur="500"/>
                                        <p:tgtEl>
                                          <p:spTgt spid="615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Simulation Mode Example</a:t>
            </a:r>
            <a:br>
              <a:rPr lang="en-US" dirty="0" smtClean="0"/>
            </a:br>
            <a:r>
              <a:rPr lang="en-US" sz="2400" dirty="0" smtClean="0"/>
              <a:t>AC Circuit, Single Phase</a:t>
            </a:r>
            <a:endParaRPr lang="en-US" dirty="0"/>
          </a:p>
        </p:txBody>
      </p:sp>
      <p:sp>
        <p:nvSpPr>
          <p:cNvPr id="3" name="Inhaltsplatzhalter 2"/>
          <p:cNvSpPr>
            <a:spLocks noGrp="1"/>
          </p:cNvSpPr>
          <p:nvPr>
            <p:ph idx="1"/>
          </p:nvPr>
        </p:nvSpPr>
        <p:spPr/>
        <p:txBody>
          <a:bodyPr/>
          <a:lstStyle/>
          <a:p>
            <a:r>
              <a:rPr lang="en-US" dirty="0" smtClean="0"/>
              <a:t>Continuous, discrete, </a:t>
            </a:r>
            <a:r>
              <a:rPr lang="en-US" dirty="0" err="1" smtClean="0"/>
              <a:t>phasor</a:t>
            </a:r>
            <a:endParaRPr lang="en-US" dirty="0" smtClean="0"/>
          </a:p>
          <a:p>
            <a:r>
              <a:rPr lang="en-US" dirty="0" smtClean="0"/>
              <a:t>Compare results, speed</a:t>
            </a:r>
            <a:endParaRPr 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3717" y="585627"/>
            <a:ext cx="3894347" cy="345805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3230" r="6493"/>
          <a:stretch/>
        </p:blipFill>
        <p:spPr bwMode="auto">
          <a:xfrm>
            <a:off x="5113717" y="4286462"/>
            <a:ext cx="3894347" cy="214611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47" y="2759949"/>
            <a:ext cx="4558254" cy="3672628"/>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774185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animEffect transition="in" filter="fade">
                                      <p:cBhvr>
                                        <p:cTn id="7" dur="500"/>
                                        <p:tgtEl>
                                          <p:spTgt spid="71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7171"/>
                                        </p:tgtEl>
                                        <p:attrNameLst>
                                          <p:attrName>style.visibility</p:attrName>
                                        </p:attrNameLst>
                                      </p:cBhvr>
                                      <p:to>
                                        <p:strVal val="visible"/>
                                      </p:to>
                                    </p:set>
                                    <p:animEffect transition="in" filter="fade">
                                      <p:cBhvr>
                                        <p:cTn id="20" dur="500"/>
                                        <p:tgtEl>
                                          <p:spTgt spid="7171"/>
                                        </p:tgtEl>
                                      </p:cBhvr>
                                    </p:animEffect>
                                  </p:childTnLst>
                                </p:cTn>
                              </p:par>
                              <p:par>
                                <p:cTn id="21" presetID="10" presetClass="entr" presetSubtype="0" fill="hold" nodeType="withEffect">
                                  <p:stCondLst>
                                    <p:cond delay="0"/>
                                  </p:stCondLst>
                                  <p:childTnLst>
                                    <p:set>
                                      <p:cBhvr>
                                        <p:cTn id="22" dur="1" fill="hold">
                                          <p:stCondLst>
                                            <p:cond delay="0"/>
                                          </p:stCondLst>
                                        </p:cTn>
                                        <p:tgtEl>
                                          <p:spTgt spid="7173"/>
                                        </p:tgtEl>
                                        <p:attrNameLst>
                                          <p:attrName>style.visibility</p:attrName>
                                        </p:attrNameLst>
                                      </p:cBhvr>
                                      <p:to>
                                        <p:strVal val="visible"/>
                                      </p:to>
                                    </p:set>
                                    <p:animEffect transition="in" filter="fade">
                                      <p:cBhvr>
                                        <p:cTn id="23"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Synchronous Machine Example</a:t>
            </a:r>
            <a:endParaRPr lang="en-US" dirty="0"/>
          </a:p>
        </p:txBody>
      </p:sp>
      <p:sp>
        <p:nvSpPr>
          <p:cNvPr id="3" name="Inhaltsplatzhalter 2"/>
          <p:cNvSpPr>
            <a:spLocks noGrp="1"/>
          </p:cNvSpPr>
          <p:nvPr>
            <p:ph idx="1"/>
          </p:nvPr>
        </p:nvSpPr>
        <p:spPr/>
        <p:txBody>
          <a:bodyPr/>
          <a:lstStyle/>
          <a:p>
            <a:r>
              <a:rPr lang="en-US" dirty="0" smtClean="0"/>
              <a:t>Mechanical power as input</a:t>
            </a:r>
          </a:p>
          <a:p>
            <a:r>
              <a:rPr lang="en-US" dirty="0" smtClean="0"/>
              <a:t>Constant power AC load</a:t>
            </a:r>
          </a:p>
          <a:p>
            <a:r>
              <a:rPr lang="en-US" dirty="0" smtClean="0"/>
              <a:t>Use Load Flow to</a:t>
            </a:r>
            <a:br>
              <a:rPr lang="en-US" dirty="0" smtClean="0"/>
            </a:br>
            <a:r>
              <a:rPr lang="en-US" dirty="0" smtClean="0"/>
              <a:t>set initial conditions</a:t>
            </a:r>
            <a:endParaRPr lang="en-US" dirty="0"/>
          </a:p>
        </p:txBody>
      </p:sp>
      <p:pic>
        <p:nvPicPr>
          <p:cNvPr id="2050" name="Picture 2" descr="C:\Users\smiller\AppData\Local\Temp\SNAGHTML113effe.PNG"/>
          <p:cNvPicPr>
            <a:picLocks noChangeAspect="1" noChangeArrowheads="1"/>
          </p:cNvPicPr>
          <p:nvPr/>
        </p:nvPicPr>
        <p:blipFill rotWithShape="1">
          <a:blip r:embed="rId2">
            <a:extLst>
              <a:ext uri="{28A0092B-C50C-407E-A947-70E740481C1C}">
                <a14:useLocalDpi xmlns:a14="http://schemas.microsoft.com/office/drawing/2010/main" val="0"/>
              </a:ext>
            </a:extLst>
          </a:blip>
          <a:srcRect l="9064" t="29780" r="8283" b="11113"/>
          <a:stretch/>
        </p:blipFill>
        <p:spPr bwMode="auto">
          <a:xfrm>
            <a:off x="518160" y="3397250"/>
            <a:ext cx="4511040" cy="3068320"/>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8" name="Picture 10" descr="C:\Users\smiller\AppData\Local\Temp\SNAGHTML119094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3663" y="1007928"/>
            <a:ext cx="2543302" cy="335388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6" name="Picture 8" descr="C:\Users\smiller\AppData\Local\Temp\SNAGHTML118e0b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4125" y="3119120"/>
            <a:ext cx="2528429" cy="33464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483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fade">
                                      <p:cBhvr>
                                        <p:cTn id="24" dur="500"/>
                                        <p:tgtEl>
                                          <p:spTgt spid="2058"/>
                                        </p:tgtEl>
                                      </p:cBhvr>
                                    </p:animEffect>
                                  </p:childTnLst>
                                </p:cTn>
                              </p:par>
                              <p:par>
                                <p:cTn id="25" presetID="10" presetClass="entr" presetSubtype="0" fill="hold" nodeType="withEffect">
                                  <p:stCondLst>
                                    <p:cond delay="0"/>
                                  </p:stCondLst>
                                  <p:childTnLst>
                                    <p:set>
                                      <p:cBhvr>
                                        <p:cTn id="26" dur="1" fill="hold">
                                          <p:stCondLst>
                                            <p:cond delay="0"/>
                                          </p:stCondLst>
                                        </p:cTn>
                                        <p:tgtEl>
                                          <p:spTgt spid="2056"/>
                                        </p:tgtEl>
                                        <p:attrNameLst>
                                          <p:attrName>style.visibility</p:attrName>
                                        </p:attrNameLst>
                                      </p:cBhvr>
                                      <p:to>
                                        <p:strVal val="visible"/>
                                      </p:to>
                                    </p:set>
                                    <p:animEffect transition="in" filter="fade">
                                      <p:cBhvr>
                                        <p:cTn id="27"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052" y="2850015"/>
            <a:ext cx="3247396" cy="3337082"/>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2" name="Titel 1"/>
          <p:cNvSpPr>
            <a:spLocks noGrp="1"/>
          </p:cNvSpPr>
          <p:nvPr>
            <p:ph type="title"/>
          </p:nvPr>
        </p:nvSpPr>
        <p:spPr/>
        <p:txBody>
          <a:bodyPr/>
          <a:lstStyle/>
          <a:p>
            <a:r>
              <a:rPr lang="en-US" dirty="0" smtClean="0"/>
              <a:t>Power Electronics Example</a:t>
            </a:r>
            <a:br>
              <a:rPr lang="en-US" dirty="0" smtClean="0"/>
            </a:br>
            <a:r>
              <a:rPr lang="en-US" sz="2400" dirty="0" smtClean="0"/>
              <a:t>AC-AC Conversion</a:t>
            </a:r>
            <a:r>
              <a:rPr lang="en-US" dirty="0" smtClean="0"/>
              <a:t/>
            </a:r>
            <a:br>
              <a:rPr lang="en-US" dirty="0" smtClean="0"/>
            </a:br>
            <a:endParaRPr lang="en-US" dirty="0"/>
          </a:p>
        </p:txBody>
      </p:sp>
      <p:sp>
        <p:nvSpPr>
          <p:cNvPr id="3" name="Inhaltsplatzhalter 2"/>
          <p:cNvSpPr>
            <a:spLocks noGrp="1"/>
          </p:cNvSpPr>
          <p:nvPr>
            <p:ph idx="1"/>
          </p:nvPr>
        </p:nvSpPr>
        <p:spPr/>
        <p:txBody>
          <a:bodyPr/>
          <a:lstStyle/>
          <a:p>
            <a:r>
              <a:rPr lang="en-US" dirty="0"/>
              <a:t>VSCF </a:t>
            </a:r>
            <a:r>
              <a:rPr lang="en-US" dirty="0" smtClean="0"/>
              <a:t>Gen. with </a:t>
            </a:r>
            <a:r>
              <a:rPr lang="en-US" dirty="0" err="1" smtClean="0"/>
              <a:t>Cycloconverter</a:t>
            </a:r>
            <a:endParaRPr lang="en-US" dirty="0" smtClean="0"/>
          </a:p>
          <a:p>
            <a:pPr lvl="1"/>
            <a:r>
              <a:rPr lang="en-US" dirty="0" smtClean="0"/>
              <a:t>2 Universal Bridges per phase</a:t>
            </a:r>
          </a:p>
          <a:p>
            <a:pPr lvl="1"/>
            <a:r>
              <a:rPr lang="en-US" dirty="0" smtClean="0"/>
              <a:t>AC-AC conversion</a:t>
            </a:r>
          </a:p>
          <a:p>
            <a:endParaRPr lang="en-US" dirty="0" smtClean="0"/>
          </a:p>
          <a:p>
            <a:endParaRPr lang="en-US" dirty="0"/>
          </a:p>
        </p:txBody>
      </p:sp>
      <p:pic>
        <p:nvPicPr>
          <p:cNvPr id="5125" name="Picture 5" descr="C:\Users\smiller\AppData\Local\Temp\SNAGHTML17bb90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903" y="1474219"/>
            <a:ext cx="3281457" cy="505252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4" name="Gruppieren 3"/>
          <p:cNvGrpSpPr/>
          <p:nvPr/>
        </p:nvGrpSpPr>
        <p:grpSpPr>
          <a:xfrm>
            <a:off x="2564345" y="4518556"/>
            <a:ext cx="2637575" cy="2100193"/>
            <a:chOff x="2564345" y="4518556"/>
            <a:chExt cx="2637575" cy="2100193"/>
          </a:xfrm>
        </p:grpSpPr>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4345" y="4518556"/>
              <a:ext cx="2637575" cy="2100193"/>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5" name="Textfeld 4"/>
            <p:cNvSpPr txBox="1"/>
            <p:nvPr/>
          </p:nvSpPr>
          <p:spPr>
            <a:xfrm>
              <a:off x="4621174" y="4602480"/>
              <a:ext cx="470000" cy="40011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2000" b="1" dirty="0" smtClean="0">
                  <a:latin typeface="Arial" pitchFamily="34" charset="0"/>
                  <a:cs typeface="Arial" pitchFamily="34" charset="0"/>
                </a:rPr>
                <a:t>x3</a:t>
              </a:r>
              <a:endParaRPr lang="en-US" sz="2000" b="1" dirty="0">
                <a:latin typeface="Arial" pitchFamily="34" charset="0"/>
                <a:cs typeface="Arial" pitchFamily="34" charset="0"/>
              </a:endParaRPr>
            </a:p>
          </p:txBody>
        </p:sp>
      </p:grpSp>
    </p:spTree>
    <p:extLst>
      <p:ext uri="{BB962C8B-B14F-4D97-AF65-F5344CB8AC3E}">
        <p14:creationId xmlns:p14="http://schemas.microsoft.com/office/powerpoint/2010/main" val="3607333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left)">
                                      <p:cBhvr>
                                        <p:cTn id="20" dur="500"/>
                                        <p:tgtEl>
                                          <p:spTgt spid="3">
                                            <p:txEl>
                                              <p:pRg st="1" end="1"/>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left)">
                                      <p:cBhvr>
                                        <p:cTn id="23" dur="500"/>
                                        <p:tgtEl>
                                          <p:spTgt spid="3">
                                            <p:txEl>
                                              <p:pRg st="2" end="2"/>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5125"/>
                                        </p:tgtEl>
                                        <p:attrNameLst>
                                          <p:attrName>style.visibility</p:attrName>
                                        </p:attrNameLst>
                                      </p:cBhvr>
                                      <p:to>
                                        <p:strVal val="visible"/>
                                      </p:to>
                                    </p:set>
                                    <p:animEffect transition="in" filter="fade">
                                      <p:cBhvr>
                                        <p:cTn id="27"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Power Electronics Example</a:t>
            </a:r>
            <a:br>
              <a:rPr lang="en-US" dirty="0" smtClean="0"/>
            </a:br>
            <a:r>
              <a:rPr lang="en-US" sz="2400" dirty="0" smtClean="0"/>
              <a:t>AC-DC-AC PWM</a:t>
            </a:r>
            <a:r>
              <a:rPr lang="en-US" dirty="0" smtClean="0"/>
              <a:t/>
            </a:r>
            <a:br>
              <a:rPr lang="en-US" dirty="0" smtClean="0"/>
            </a:br>
            <a:endParaRPr lang="en-US" dirty="0"/>
          </a:p>
        </p:txBody>
      </p:sp>
      <p:sp>
        <p:nvSpPr>
          <p:cNvPr id="3" name="Inhaltsplatzhalter 2"/>
          <p:cNvSpPr>
            <a:spLocks noGrp="1"/>
          </p:cNvSpPr>
          <p:nvPr>
            <p:ph idx="1"/>
          </p:nvPr>
        </p:nvSpPr>
        <p:spPr/>
        <p:txBody>
          <a:bodyPr/>
          <a:lstStyle/>
          <a:p>
            <a:r>
              <a:rPr lang="en-US" dirty="0"/>
              <a:t>VSCF Generator </a:t>
            </a:r>
            <a:r>
              <a:rPr lang="en-US" dirty="0" smtClean="0"/>
              <a:t>with DC Link</a:t>
            </a:r>
          </a:p>
          <a:p>
            <a:r>
              <a:rPr lang="en-US" dirty="0" smtClean="0"/>
              <a:t>Rectifier, inverter</a:t>
            </a:r>
            <a:r>
              <a:rPr lang="en-US" dirty="0"/>
              <a:t> </a:t>
            </a:r>
            <a:r>
              <a:rPr lang="en-US" dirty="0" smtClean="0"/>
              <a:t>with PWM</a:t>
            </a:r>
          </a:p>
          <a:p>
            <a:r>
              <a:rPr lang="en-US" dirty="0" smtClean="0"/>
              <a:t>Diode measurements</a:t>
            </a:r>
          </a:p>
          <a:p>
            <a:endParaRPr lang="en-US" dirty="0" smtClean="0"/>
          </a:p>
          <a:p>
            <a:endParaRPr lang="en-US" dirty="0"/>
          </a:p>
        </p:txBody>
      </p:sp>
      <p:pic>
        <p:nvPicPr>
          <p:cNvPr id="4100" name="Picture 4" descr="C:\Users\smiller\AppData\Local\Temp\SNAGHTML1617ec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4864" y="509019"/>
            <a:ext cx="2961193" cy="314903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2" name="Picture 6" descr="C:\Users\smiller\AppData\Local\Temp\SNAGHTML161ae4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4943" y="3335080"/>
            <a:ext cx="2966719" cy="314350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885" y="2997573"/>
            <a:ext cx="3805284" cy="3310520"/>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410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882" y="5018593"/>
            <a:ext cx="4174222" cy="1655260"/>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75215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03"/>
                                        </p:tgtEl>
                                        <p:attrNameLst>
                                          <p:attrName>style.visibility</p:attrName>
                                        </p:attrNameLst>
                                      </p:cBhvr>
                                      <p:to>
                                        <p:strVal val="visible"/>
                                      </p:to>
                                    </p:set>
                                    <p:animEffect transition="in" filter="fade">
                                      <p:cBhvr>
                                        <p:cTn id="11" dur="500"/>
                                        <p:tgtEl>
                                          <p:spTgt spid="410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left)">
                                      <p:cBhvr>
                                        <p:cTn id="20" dur="500"/>
                                        <p:tgtEl>
                                          <p:spTgt spid="3">
                                            <p:txEl>
                                              <p:pRg st="1" end="1"/>
                                            </p:txEl>
                                          </p:spTgt>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left)">
                                      <p:cBhvr>
                                        <p:cTn id="24" dur="500"/>
                                        <p:tgtEl>
                                          <p:spTgt spid="3">
                                            <p:txEl>
                                              <p:pRg st="2" end="2"/>
                                            </p:txEl>
                                          </p:spTgt>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100"/>
                                        </p:tgtEl>
                                        <p:attrNameLst>
                                          <p:attrName>style.visibility</p:attrName>
                                        </p:attrNameLst>
                                      </p:cBhvr>
                                      <p:to>
                                        <p:strVal val="visible"/>
                                      </p:to>
                                    </p:set>
                                    <p:animEffect transition="in" filter="fade">
                                      <p:cBhvr>
                                        <p:cTn id="28" dur="500"/>
                                        <p:tgtEl>
                                          <p:spTgt spid="4100"/>
                                        </p:tgtEl>
                                      </p:cBhvr>
                                    </p:animEffect>
                                  </p:childTnLst>
                                </p:cTn>
                              </p:par>
                              <p:par>
                                <p:cTn id="29" presetID="10" presetClass="entr" presetSubtype="0" fill="hold" nodeType="withEffect">
                                  <p:stCondLst>
                                    <p:cond delay="0"/>
                                  </p:stCondLst>
                                  <p:childTnLst>
                                    <p:set>
                                      <p:cBhvr>
                                        <p:cTn id="30" dur="1" fill="hold">
                                          <p:stCondLst>
                                            <p:cond delay="0"/>
                                          </p:stCondLst>
                                        </p:cTn>
                                        <p:tgtEl>
                                          <p:spTgt spid="4102"/>
                                        </p:tgtEl>
                                        <p:attrNameLst>
                                          <p:attrName>style.visibility</p:attrName>
                                        </p:attrNameLst>
                                      </p:cBhvr>
                                      <p:to>
                                        <p:strVal val="visible"/>
                                      </p:to>
                                    </p:set>
                                    <p:animEffect transition="in" filter="fade">
                                      <p:cBhvr>
                                        <p:cTn id="31"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Agenda</a:t>
            </a:r>
            <a:endParaRPr lang="en-US" dirty="0"/>
          </a:p>
        </p:txBody>
      </p:sp>
      <p:sp>
        <p:nvSpPr>
          <p:cNvPr id="3" name="Inhaltsplatzhalter 2"/>
          <p:cNvSpPr>
            <a:spLocks noGrp="1"/>
          </p:cNvSpPr>
          <p:nvPr>
            <p:ph idx="1"/>
          </p:nvPr>
        </p:nvSpPr>
        <p:spPr/>
        <p:txBody>
          <a:bodyPr/>
          <a:lstStyle/>
          <a:p>
            <a:r>
              <a:rPr lang="en-US" dirty="0" smtClean="0"/>
              <a:t>Overview: Aircraft Power Network Model</a:t>
            </a:r>
          </a:p>
          <a:p>
            <a:pPr lvl="1"/>
            <a:r>
              <a:rPr lang="en-US" dirty="0" smtClean="0"/>
              <a:t>Simulation goals</a:t>
            </a:r>
          </a:p>
          <a:p>
            <a:pPr lvl="1"/>
            <a:r>
              <a:rPr lang="en-US" dirty="0"/>
              <a:t>D</a:t>
            </a:r>
            <a:r>
              <a:rPr lang="en-US" dirty="0" smtClean="0"/>
              <a:t>evelopment process</a:t>
            </a:r>
          </a:p>
          <a:p>
            <a:r>
              <a:rPr lang="en-US" dirty="0" smtClean="0"/>
              <a:t>Modeling</a:t>
            </a:r>
          </a:p>
          <a:p>
            <a:pPr lvl="1"/>
            <a:r>
              <a:rPr lang="en-US" dirty="0" smtClean="0"/>
              <a:t>Power generation and distribution</a:t>
            </a:r>
          </a:p>
          <a:p>
            <a:pPr lvl="1"/>
            <a:r>
              <a:rPr lang="en-US" dirty="0" smtClean="0"/>
              <a:t>Loads (AC, DC) and Battery Modeling</a:t>
            </a:r>
          </a:p>
          <a:p>
            <a:pPr lvl="1"/>
            <a:r>
              <a:rPr lang="en-US" dirty="0" smtClean="0"/>
              <a:t>Tuning abstract models</a:t>
            </a:r>
          </a:p>
          <a:p>
            <a:r>
              <a:rPr lang="en-US" dirty="0" smtClean="0"/>
              <a:t>Simulation</a:t>
            </a:r>
          </a:p>
          <a:p>
            <a:pPr lvl="1"/>
            <a:r>
              <a:rPr lang="en-US" dirty="0" smtClean="0"/>
              <a:t>Modes (</a:t>
            </a:r>
            <a:r>
              <a:rPr lang="en-US" dirty="0" err="1" smtClean="0"/>
              <a:t>phasor</a:t>
            </a:r>
            <a:r>
              <a:rPr lang="en-US" dirty="0" smtClean="0"/>
              <a:t>/discrete, parallel simulations)</a:t>
            </a:r>
          </a:p>
          <a:p>
            <a:pPr lvl="1"/>
            <a:r>
              <a:rPr lang="en-US" dirty="0" smtClean="0"/>
              <a:t>Harmonic analysis </a:t>
            </a:r>
          </a:p>
          <a:p>
            <a:pPr lvl="1"/>
            <a:r>
              <a:rPr lang="en-US" dirty="0" smtClean="0"/>
              <a:t>Report generation</a:t>
            </a:r>
            <a:endParaRPr lang="en-US" dirty="0"/>
          </a:p>
        </p:txBody>
      </p:sp>
    </p:spTree>
    <p:extLst>
      <p:ext uri="{BB962C8B-B14F-4D97-AF65-F5344CB8AC3E}">
        <p14:creationId xmlns:p14="http://schemas.microsoft.com/office/powerpoint/2010/main" val="2005014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Analyzing Power Quality Example</a:t>
            </a:r>
            <a:br>
              <a:rPr lang="en-US" dirty="0" smtClean="0"/>
            </a:br>
            <a:r>
              <a:rPr lang="en-US" sz="2400" dirty="0"/>
              <a:t>Calculating </a:t>
            </a:r>
            <a:r>
              <a:rPr lang="en-US" sz="2400" dirty="0" smtClean="0"/>
              <a:t>THD</a:t>
            </a:r>
            <a:endParaRPr lang="en-US" dirty="0"/>
          </a:p>
        </p:txBody>
      </p:sp>
      <p:sp>
        <p:nvSpPr>
          <p:cNvPr id="3" name="Inhaltsplatzhalter 2"/>
          <p:cNvSpPr>
            <a:spLocks noGrp="1"/>
          </p:cNvSpPr>
          <p:nvPr>
            <p:ph idx="1"/>
          </p:nvPr>
        </p:nvSpPr>
        <p:spPr/>
        <p:txBody>
          <a:bodyPr/>
          <a:lstStyle/>
          <a:p>
            <a:r>
              <a:rPr lang="en-US" dirty="0" smtClean="0"/>
              <a:t>Tools for calculating THD</a:t>
            </a:r>
          </a:p>
          <a:p>
            <a:pPr lvl="1"/>
            <a:r>
              <a:rPr lang="en-US" dirty="0" smtClean="0"/>
              <a:t>Interactive GUI</a:t>
            </a:r>
          </a:p>
          <a:p>
            <a:pPr lvl="1"/>
            <a:r>
              <a:rPr lang="en-US" dirty="0" smtClean="0"/>
              <a:t>Scripting function</a:t>
            </a:r>
          </a:p>
          <a:p>
            <a:pPr lvl="1"/>
            <a:r>
              <a:rPr lang="en-US" dirty="0" smtClean="0"/>
              <a:t>During simulation</a:t>
            </a:r>
            <a:br>
              <a:rPr lang="en-US" dirty="0" smtClean="0"/>
            </a:br>
            <a:endParaRPr lang="en-US" dirty="0" smtClean="0"/>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758" y="3341932"/>
            <a:ext cx="3871913" cy="1616075"/>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3076" name="Picture 4" descr="C:\Users\smiller\AppData\Local\Temp\SNAGHTML14d7bb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335" y="5253648"/>
            <a:ext cx="3362325" cy="12192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967" y="5258655"/>
            <a:ext cx="3414704" cy="1219201"/>
          </a:xfrm>
          <a:prstGeom prst="rect">
            <a:avLst/>
          </a:prstGeom>
          <a:noFill/>
          <a:ln w="19050">
            <a:solidFill>
              <a:srgbClr val="B2B2B2"/>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1026" name="Picture 2" descr="C:\Users\smiller\AppData\Local\Temp\SNAGHTML72c217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6335" y="1028700"/>
            <a:ext cx="3997552" cy="399170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739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left)">
                                      <p:cBhvr>
                                        <p:cTn id="25" dur="500"/>
                                        <p:tgtEl>
                                          <p:spTgt spid="3">
                                            <p:txEl>
                                              <p:pRg st="2" end="2"/>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076"/>
                                        </p:tgtEl>
                                        <p:attrNameLst>
                                          <p:attrName>style.visibility</p:attrName>
                                        </p:attrNameLst>
                                      </p:cBhvr>
                                      <p:to>
                                        <p:strVal val="visible"/>
                                      </p:to>
                                    </p:set>
                                    <p:animEffect transition="in" filter="fade">
                                      <p:cBhvr>
                                        <p:cTn id="29" dur="500"/>
                                        <p:tgtEl>
                                          <p:spTgt spid="307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wipe(left)">
                                      <p:cBhvr>
                                        <p:cTn id="34" dur="500"/>
                                        <p:tgtEl>
                                          <p:spTgt spid="3">
                                            <p:txEl>
                                              <p:pRg st="3" end="3"/>
                                            </p:txEl>
                                          </p:spTgt>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077"/>
                                        </p:tgtEl>
                                        <p:attrNameLst>
                                          <p:attrName>style.visibility</p:attrName>
                                        </p:attrNameLst>
                                      </p:cBhvr>
                                      <p:to>
                                        <p:strVal val="visible"/>
                                      </p:to>
                                    </p:set>
                                    <p:animEffect transition="in" filter="fade">
                                      <p:cBhvr>
                                        <p:cTn id="38"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r>
              <a:rPr lang="en-US"/>
              <a:t>Modeling the Mechanical System</a:t>
            </a:r>
            <a:br>
              <a:rPr lang="en-US"/>
            </a:br>
            <a:endParaRPr lang="de-DE" sz="2400"/>
          </a:p>
        </p:txBody>
      </p:sp>
      <p:sp>
        <p:nvSpPr>
          <p:cNvPr id="171011" name="Rectangle 3"/>
          <p:cNvSpPr>
            <a:spLocks noGrp="1" noChangeArrowheads="1"/>
          </p:cNvSpPr>
          <p:nvPr>
            <p:ph idx="1"/>
          </p:nvPr>
        </p:nvSpPr>
        <p:spPr/>
        <p:txBody>
          <a:bodyPr/>
          <a:lstStyle/>
          <a:p>
            <a:pPr>
              <a:buFont typeface="Wingdings" pitchFamily="2" charset="2"/>
              <a:buNone/>
            </a:pPr>
            <a:r>
              <a:rPr lang="de-DE"/>
              <a:t> </a:t>
            </a:r>
          </a:p>
        </p:txBody>
      </p:sp>
      <p:sp>
        <p:nvSpPr>
          <p:cNvPr id="171012" name="Rectangle 4"/>
          <p:cNvSpPr>
            <a:spLocks noChangeArrowheads="1"/>
          </p:cNvSpPr>
          <p:nvPr/>
        </p:nvSpPr>
        <p:spPr bwMode="auto">
          <a:xfrm>
            <a:off x="455613" y="1981200"/>
            <a:ext cx="8362950" cy="4419600"/>
          </a:xfrm>
          <a:prstGeom prst="rect">
            <a:avLst/>
          </a:prstGeom>
          <a:noFill/>
          <a:ln w="9525">
            <a:noFill/>
            <a:miter lim="800000"/>
            <a:headEnd/>
            <a:tailEnd/>
          </a:ln>
          <a:effectLst/>
        </p:spPr>
        <p:txBody>
          <a:bodyPr/>
          <a:lstStyle/>
          <a:p>
            <a:pPr marL="284163" indent="-284163">
              <a:lnSpc>
                <a:spcPct val="90000"/>
              </a:lnSpc>
              <a:spcBef>
                <a:spcPct val="20000"/>
              </a:spcBef>
              <a:buClr>
                <a:srgbClr val="215383"/>
              </a:buClr>
              <a:buSzPct val="75000"/>
              <a:buFont typeface="Wingdings" pitchFamily="2" charset="2"/>
              <a:buNone/>
            </a:pPr>
            <a:r>
              <a:rPr lang="en-US" sz="2200"/>
              <a:t> </a:t>
            </a:r>
            <a:endParaRPr lang="de-DE" sz="2200"/>
          </a:p>
        </p:txBody>
      </p:sp>
      <p:sp>
        <p:nvSpPr>
          <p:cNvPr id="171013" name="Text Box 5"/>
          <p:cNvSpPr txBox="1">
            <a:spLocks noChangeArrowheads="1"/>
          </p:cNvSpPr>
          <p:nvPr/>
        </p:nvSpPr>
        <p:spPr bwMode="auto">
          <a:xfrm>
            <a:off x="95250" y="4484688"/>
            <a:ext cx="4819650" cy="1676400"/>
          </a:xfrm>
          <a:prstGeom prst="rect">
            <a:avLst/>
          </a:prstGeom>
          <a:noFill/>
          <a:ln w="9525">
            <a:noFill/>
            <a:miter lim="800000"/>
            <a:headEnd/>
            <a:tailEnd/>
          </a:ln>
          <a:effectLst/>
        </p:spPr>
        <p:txBody>
          <a:bodyPr>
            <a:spAutoFit/>
          </a:bodyPr>
          <a:lstStyle/>
          <a:p>
            <a:r>
              <a:rPr lang="de-DE" sz="2400" b="1"/>
              <a:t>Problem</a:t>
            </a:r>
            <a:r>
              <a:rPr lang="en-US" sz="2400" b="1"/>
              <a:t>:</a:t>
            </a:r>
            <a:r>
              <a:rPr lang="en-US" sz="2800" b="1"/>
              <a:t> </a:t>
            </a:r>
            <a:r>
              <a:rPr lang="en-US" sz="2200"/>
              <a:t>Model the mechanical system within Simulink</a:t>
            </a:r>
            <a:endParaRPr lang="en-US" sz="2200" baseline="30000">
              <a:cs typeface="Arial" charset="0"/>
            </a:endParaRPr>
          </a:p>
          <a:p>
            <a:endParaRPr lang="en-US" sz="800" b="1"/>
          </a:p>
          <a:p>
            <a:r>
              <a:rPr lang="en-US" sz="2400" b="1"/>
              <a:t>Solution: </a:t>
            </a:r>
            <a:r>
              <a:rPr lang="en-US" sz="2200"/>
              <a:t>Use </a:t>
            </a:r>
            <a:r>
              <a:rPr lang="en-US" sz="2200">
                <a:solidFill>
                  <a:srgbClr val="0000FF"/>
                </a:solidFill>
              </a:rPr>
              <a:t>SimMechanics</a:t>
            </a:r>
            <a:r>
              <a:rPr lang="en-US" sz="2200"/>
              <a:t> </a:t>
            </a:r>
            <a:br>
              <a:rPr lang="en-US" sz="2200"/>
            </a:br>
            <a:r>
              <a:rPr lang="en-US" sz="2200"/>
              <a:t>to model the aileron</a:t>
            </a:r>
            <a:endParaRPr lang="de-DE" sz="2200"/>
          </a:p>
        </p:txBody>
      </p:sp>
      <p:sp>
        <p:nvSpPr>
          <p:cNvPr id="171014" name="Text Box 6"/>
          <p:cNvSpPr txBox="1">
            <a:spLocks noChangeArrowheads="1"/>
          </p:cNvSpPr>
          <p:nvPr/>
        </p:nvSpPr>
        <p:spPr bwMode="auto">
          <a:xfrm>
            <a:off x="95250" y="1709738"/>
            <a:ext cx="1165225" cy="457200"/>
          </a:xfrm>
          <a:prstGeom prst="rect">
            <a:avLst/>
          </a:prstGeom>
          <a:noFill/>
          <a:ln w="9525">
            <a:noFill/>
            <a:miter lim="800000"/>
            <a:headEnd/>
            <a:tailEnd/>
          </a:ln>
          <a:effectLst/>
        </p:spPr>
        <p:txBody>
          <a:bodyPr wrap="none">
            <a:spAutoFit/>
          </a:bodyPr>
          <a:lstStyle/>
          <a:p>
            <a:r>
              <a:rPr lang="en-US" sz="2400" b="1"/>
              <a:t>Model:</a:t>
            </a:r>
            <a:endParaRPr lang="de-DE" sz="2400" b="1"/>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21" y="4974844"/>
            <a:ext cx="4591870" cy="1425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descr="C:\SMILLER\TMW\Sharepoint\PhysMod_Web_Resources\Video_Slides\zRaw_Content\Other_Videos\20_Aileron\01_Aileron_Simple\Aileron_Mech_Simple\Aileron_Mech_Simple.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623879" y="2016257"/>
            <a:ext cx="4376167" cy="2223294"/>
          </a:xfrm>
          <a:prstGeom prst="rect">
            <a:avLst/>
          </a:prstGeom>
          <a:noFill/>
          <a:extLst>
            <a:ext uri="{909E8E84-426E-40DD-AFC4-6F175D3DCCD1}">
              <a14:hiddenFill xmlns:a14="http://schemas.microsoft.com/office/drawing/2010/main">
                <a:solidFill>
                  <a:srgbClr val="FFFFFF"/>
                </a:solidFill>
              </a14:hiddenFill>
            </a:ext>
          </a:extLst>
        </p:spPr>
      </p:pic>
      <p:sp>
        <p:nvSpPr>
          <p:cNvPr id="67" name="Zylinder 66"/>
          <p:cNvSpPr/>
          <p:nvPr/>
        </p:nvSpPr>
        <p:spPr bwMode="auto">
          <a:xfrm rot="16521435">
            <a:off x="1644551" y="3083694"/>
            <a:ext cx="162716" cy="969055"/>
          </a:xfrm>
          <a:prstGeom prst="can">
            <a:avLst/>
          </a:prstGeom>
          <a:solidFill>
            <a:srgbClr val="77777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68" name="Zylinder 67"/>
          <p:cNvSpPr/>
          <p:nvPr/>
        </p:nvSpPr>
        <p:spPr bwMode="auto">
          <a:xfrm rot="16521435">
            <a:off x="718857" y="2920624"/>
            <a:ext cx="260638" cy="1131440"/>
          </a:xfrm>
          <a:prstGeom prst="can">
            <a:avLst/>
          </a:prstGeom>
          <a:gradFill flip="none" rotWithShape="1">
            <a:gsLst>
              <a:gs pos="17000">
                <a:srgbClr val="336699"/>
              </a:gs>
              <a:gs pos="50000">
                <a:srgbClr val="7BA4E1"/>
              </a:gs>
              <a:gs pos="87000">
                <a:srgbClr val="336699"/>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grpSp>
        <p:nvGrpSpPr>
          <p:cNvPr id="2" name="Gruppieren 1"/>
          <p:cNvGrpSpPr/>
          <p:nvPr/>
        </p:nvGrpSpPr>
        <p:grpSpPr>
          <a:xfrm>
            <a:off x="1669314" y="3056007"/>
            <a:ext cx="2160811" cy="657064"/>
            <a:chOff x="1669314" y="3056007"/>
            <a:chExt cx="2160811" cy="657064"/>
          </a:xfrm>
          <a:scene3d>
            <a:camera prst="orthographicFront">
              <a:rot lat="900000" lon="0" rev="0"/>
            </a:camera>
            <a:lightRig rig="threePt" dir="t"/>
          </a:scene3d>
        </p:grpSpPr>
        <p:sp>
          <p:nvSpPr>
            <p:cNvPr id="65" name="Ellipse 64"/>
            <p:cNvSpPr/>
            <p:nvPr/>
          </p:nvSpPr>
          <p:spPr>
            <a:xfrm>
              <a:off x="1669314" y="3056007"/>
              <a:ext cx="1296150" cy="657064"/>
            </a:xfrm>
            <a:prstGeom prst="ellipse">
              <a:avLst/>
            </a:prstGeom>
            <a:solidFill>
              <a:schemeClr val="bg1">
                <a:lumMod val="65000"/>
              </a:schemeClr>
            </a:solidFill>
            <a:ln>
              <a:noFill/>
            </a:ln>
            <a:sp3d>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sp>
          <p:nvSpPr>
            <p:cNvPr id="66" name="Gleichschenkliges Dreieck 65"/>
            <p:cNvSpPr/>
            <p:nvPr/>
          </p:nvSpPr>
          <p:spPr>
            <a:xfrm rot="5400000">
              <a:off x="2871320" y="2735658"/>
              <a:ext cx="621460" cy="1296150"/>
            </a:xfrm>
            <a:prstGeom prst="triangle">
              <a:avLst/>
            </a:prstGeom>
            <a:solidFill>
              <a:schemeClr val="bg1">
                <a:lumMod val="65000"/>
              </a:schemeClr>
            </a:solidFill>
            <a:ln>
              <a:noFill/>
            </a:ln>
            <a:sp3d>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sp>
        <p:nvSpPr>
          <p:cNvPr id="62" name="Oval 44"/>
          <p:cNvSpPr>
            <a:spLocks noChangeArrowheads="1"/>
          </p:cNvSpPr>
          <p:nvPr/>
        </p:nvSpPr>
        <p:spPr bwMode="auto">
          <a:xfrm>
            <a:off x="2147368" y="3345716"/>
            <a:ext cx="180232" cy="180232"/>
          </a:xfrm>
          <a:prstGeom prst="ellipse">
            <a:avLst/>
          </a:prstGeom>
          <a:solidFill>
            <a:schemeClr val="tx1"/>
          </a:solidFill>
          <a:ln w="9525">
            <a:solidFill>
              <a:schemeClr val="tx1"/>
            </a:solidFill>
            <a:round/>
            <a:headEnd/>
            <a:tailEnd/>
          </a:ln>
          <a:effectLst/>
        </p:spPr>
        <p:txBody>
          <a:bodyPr wrap="none" anchor="ctr"/>
          <a:lstStyle/>
          <a:p>
            <a:pPr algn="ctr"/>
            <a:endParaRPr lang="de-DE"/>
          </a:p>
        </p:txBody>
      </p:sp>
      <p:sp>
        <p:nvSpPr>
          <p:cNvPr id="63" name="Oval 45"/>
          <p:cNvSpPr>
            <a:spLocks noChangeArrowheads="1"/>
          </p:cNvSpPr>
          <p:nvPr/>
        </p:nvSpPr>
        <p:spPr bwMode="auto">
          <a:xfrm rot="20581158">
            <a:off x="2130423" y="3601393"/>
            <a:ext cx="98425" cy="98425"/>
          </a:xfrm>
          <a:prstGeom prst="ellipse">
            <a:avLst/>
          </a:prstGeom>
          <a:solidFill>
            <a:schemeClr val="tx1"/>
          </a:solidFill>
          <a:ln w="9525">
            <a:solidFill>
              <a:schemeClr val="tx1"/>
            </a:solidFill>
            <a:round/>
            <a:headEnd/>
            <a:tailEnd/>
          </a:ln>
          <a:effectLst/>
        </p:spPr>
        <p:txBody>
          <a:bodyPr wrap="none" anchor="ctr"/>
          <a:lstStyle/>
          <a:p>
            <a:endParaRPr lang="de-DE"/>
          </a:p>
        </p:txBody>
      </p:sp>
      <p:sp>
        <p:nvSpPr>
          <p:cNvPr id="64" name="AutoShape 49"/>
          <p:cNvSpPr>
            <a:spLocks noChangeArrowheads="1"/>
          </p:cNvSpPr>
          <p:nvPr/>
        </p:nvSpPr>
        <p:spPr bwMode="auto">
          <a:xfrm rot="900000" flipH="1">
            <a:off x="1874105" y="3030252"/>
            <a:ext cx="763588" cy="758825"/>
          </a:xfrm>
          <a:custGeom>
            <a:avLst/>
            <a:gdLst>
              <a:gd name="G0" fmla="+- -2045579 0 0"/>
              <a:gd name="G1" fmla="+- 9510338 0 0"/>
              <a:gd name="G2" fmla="+- -2045579 0 9510338"/>
              <a:gd name="G3" fmla="+- 10800 0 0"/>
              <a:gd name="G4" fmla="+- 0 0 -2045579"/>
              <a:gd name="T0" fmla="*/ 360 256 1"/>
              <a:gd name="T1" fmla="*/ 0 256 1"/>
              <a:gd name="G5" fmla="+- G2 T0 T1"/>
              <a:gd name="G6" fmla="?: G2 G2 G5"/>
              <a:gd name="G7" fmla="+- 0 0 G6"/>
              <a:gd name="G8" fmla="+- 7765 0 0"/>
              <a:gd name="G9" fmla="+- 0 0 9510338"/>
              <a:gd name="G10" fmla="+- 7765 0 2700"/>
              <a:gd name="G11" fmla="cos G10 -2045579"/>
              <a:gd name="G12" fmla="sin G10 -2045579"/>
              <a:gd name="G13" fmla="cos 13500 -2045579"/>
              <a:gd name="G14" fmla="sin 13500 -2045579"/>
              <a:gd name="G15" fmla="+- G11 10800 0"/>
              <a:gd name="G16" fmla="+- G12 10800 0"/>
              <a:gd name="G17" fmla="+- G13 10800 0"/>
              <a:gd name="G18" fmla="+- G14 10800 0"/>
              <a:gd name="G19" fmla="*/ 7765 1 2"/>
              <a:gd name="G20" fmla="+- G19 5400 0"/>
              <a:gd name="G21" fmla="cos G20 -2045579"/>
              <a:gd name="G22" fmla="sin G20 -2045579"/>
              <a:gd name="G23" fmla="+- G21 10800 0"/>
              <a:gd name="G24" fmla="+- G12 G23 G22"/>
              <a:gd name="G25" fmla="+- G22 G23 G11"/>
              <a:gd name="G26" fmla="cos 10800 -2045579"/>
              <a:gd name="G27" fmla="sin 10800 -2045579"/>
              <a:gd name="G28" fmla="cos 7765 -2045579"/>
              <a:gd name="G29" fmla="sin 7765 -2045579"/>
              <a:gd name="G30" fmla="+- G26 10800 0"/>
              <a:gd name="G31" fmla="+- G27 10800 0"/>
              <a:gd name="G32" fmla="+- G28 10800 0"/>
              <a:gd name="G33" fmla="+- G29 10800 0"/>
              <a:gd name="G34" fmla="+- G19 5400 0"/>
              <a:gd name="G35" fmla="cos G34 9510338"/>
              <a:gd name="G36" fmla="sin G34 9510338"/>
              <a:gd name="G37" fmla="+/ 9510338 -2045579 2"/>
              <a:gd name="T2" fmla="*/ 180 256 1"/>
              <a:gd name="T3" fmla="*/ 0 256 1"/>
              <a:gd name="G38" fmla="+- G37 T2 T3"/>
              <a:gd name="G39" fmla="?: G2 G37 G38"/>
              <a:gd name="G40" fmla="cos 10800 G39"/>
              <a:gd name="G41" fmla="sin 10800 G39"/>
              <a:gd name="G42" fmla="cos 7765 G39"/>
              <a:gd name="G43" fmla="sin 7765 G39"/>
              <a:gd name="G44" fmla="+- G40 10800 0"/>
              <a:gd name="G45" fmla="+- G41 10800 0"/>
              <a:gd name="G46" fmla="+- G42 10800 0"/>
              <a:gd name="G47" fmla="+- G43 10800 0"/>
              <a:gd name="G48" fmla="+- G35 10800 0"/>
              <a:gd name="G49" fmla="+- G36 10800 0"/>
              <a:gd name="T4" fmla="*/ 4910 w 21600"/>
              <a:gd name="T5" fmla="*/ 1747 h 21600"/>
              <a:gd name="T6" fmla="*/ 3185 w 21600"/>
              <a:gd name="T7" fmla="*/ 16109 h 21600"/>
              <a:gd name="T8" fmla="*/ 6565 w 21600"/>
              <a:gd name="T9" fmla="*/ 4291 h 21600"/>
              <a:gd name="T10" fmla="*/ 22345 w 21600"/>
              <a:gd name="T11" fmla="*/ 3804 h 21600"/>
              <a:gd name="T12" fmla="*/ 20925 w 21600"/>
              <a:gd name="T13" fmla="*/ 9597 h 21600"/>
              <a:gd name="T14" fmla="*/ 15131 w 21600"/>
              <a:gd name="T15" fmla="*/ 8175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440" y="6776"/>
                </a:moveTo>
                <a:cubicBezTo>
                  <a:pt x="16033" y="4453"/>
                  <a:pt x="13515" y="3035"/>
                  <a:pt x="10800" y="3035"/>
                </a:cubicBezTo>
                <a:cubicBezTo>
                  <a:pt x="6511" y="3035"/>
                  <a:pt x="3035" y="6511"/>
                  <a:pt x="3035" y="10800"/>
                </a:cubicBezTo>
                <a:cubicBezTo>
                  <a:pt x="3034" y="12388"/>
                  <a:pt x="3521" y="13938"/>
                  <a:pt x="4430" y="15240"/>
                </a:cubicBezTo>
                <a:lnTo>
                  <a:pt x="1940" y="16976"/>
                </a:lnTo>
                <a:cubicBezTo>
                  <a:pt x="677" y="15164"/>
                  <a:pt x="0" y="13008"/>
                  <a:pt x="0" y="10800"/>
                </a:cubicBezTo>
                <a:cubicBezTo>
                  <a:pt x="0" y="4835"/>
                  <a:pt x="4835" y="0"/>
                  <a:pt x="10800" y="0"/>
                </a:cubicBezTo>
                <a:cubicBezTo>
                  <a:pt x="14576" y="-1"/>
                  <a:pt x="18079" y="1973"/>
                  <a:pt x="20036" y="5203"/>
                </a:cubicBezTo>
                <a:lnTo>
                  <a:pt x="22345" y="3804"/>
                </a:lnTo>
                <a:lnTo>
                  <a:pt x="20925" y="9597"/>
                </a:lnTo>
                <a:lnTo>
                  <a:pt x="15131" y="8175"/>
                </a:lnTo>
                <a:lnTo>
                  <a:pt x="17440" y="6776"/>
                </a:lnTo>
                <a:close/>
              </a:path>
            </a:pathLst>
          </a:custGeom>
          <a:solidFill>
            <a:schemeClr val="bg1"/>
          </a:solidFill>
          <a:ln w="19050">
            <a:solidFill>
              <a:schemeClr val="tx1"/>
            </a:solidFill>
            <a:miter lim="800000"/>
            <a:headEnd/>
            <a:tailEnd/>
          </a:ln>
          <a:effectLst/>
        </p:spPr>
        <p:txBody>
          <a:bodyPr wrap="none" anchor="ctr"/>
          <a:lstStyle/>
          <a:p>
            <a:pPr algn="ctr"/>
            <a:endParaRPr lang="de-DE"/>
          </a:p>
        </p:txBody>
      </p:sp>
      <p:grpSp>
        <p:nvGrpSpPr>
          <p:cNvPr id="78" name="Group 33"/>
          <p:cNvGrpSpPr>
            <a:grpSpLocks/>
          </p:cNvGrpSpPr>
          <p:nvPr/>
        </p:nvGrpSpPr>
        <p:grpSpPr bwMode="auto">
          <a:xfrm>
            <a:off x="2333625" y="2229699"/>
            <a:ext cx="2066925" cy="1233488"/>
            <a:chOff x="1545" y="1344"/>
            <a:chExt cx="1145" cy="666"/>
          </a:xfrm>
        </p:grpSpPr>
        <p:sp>
          <p:nvSpPr>
            <p:cNvPr id="79" name="Line 34"/>
            <p:cNvSpPr>
              <a:spLocks noChangeShapeType="1"/>
            </p:cNvSpPr>
            <p:nvPr/>
          </p:nvSpPr>
          <p:spPr bwMode="auto">
            <a:xfrm>
              <a:off x="1545" y="2010"/>
              <a:ext cx="1066" cy="0"/>
            </a:xfrm>
            <a:prstGeom prst="line">
              <a:avLst/>
            </a:prstGeom>
            <a:noFill/>
            <a:ln w="28575">
              <a:solidFill>
                <a:schemeClr val="tx1"/>
              </a:solidFill>
              <a:prstDash val="dash"/>
              <a:round/>
              <a:headEnd/>
              <a:tailEnd/>
            </a:ln>
            <a:effectLst/>
          </p:spPr>
          <p:txBody>
            <a:bodyPr/>
            <a:lstStyle/>
            <a:p>
              <a:endParaRPr lang="de-DE"/>
            </a:p>
          </p:txBody>
        </p:sp>
        <p:sp>
          <p:nvSpPr>
            <p:cNvPr id="80" name="Line 35"/>
            <p:cNvSpPr>
              <a:spLocks noChangeShapeType="1"/>
            </p:cNvSpPr>
            <p:nvPr/>
          </p:nvSpPr>
          <p:spPr bwMode="auto">
            <a:xfrm flipV="1">
              <a:off x="1550" y="1694"/>
              <a:ext cx="1072" cy="288"/>
            </a:xfrm>
            <a:prstGeom prst="line">
              <a:avLst/>
            </a:prstGeom>
            <a:noFill/>
            <a:ln w="28575">
              <a:solidFill>
                <a:schemeClr val="tx1"/>
              </a:solidFill>
              <a:prstDash val="dash"/>
              <a:round/>
              <a:headEnd/>
              <a:tailEnd/>
            </a:ln>
            <a:effectLst/>
          </p:spPr>
          <p:txBody>
            <a:bodyPr/>
            <a:lstStyle/>
            <a:p>
              <a:endParaRPr lang="de-DE"/>
            </a:p>
          </p:txBody>
        </p:sp>
        <p:grpSp>
          <p:nvGrpSpPr>
            <p:cNvPr id="81" name="Group 36"/>
            <p:cNvGrpSpPr>
              <a:grpSpLocks/>
            </p:cNvGrpSpPr>
            <p:nvPr/>
          </p:nvGrpSpPr>
          <p:grpSpPr bwMode="auto">
            <a:xfrm>
              <a:off x="2164" y="1344"/>
              <a:ext cx="526" cy="287"/>
              <a:chOff x="2290" y="1502"/>
              <a:chExt cx="526" cy="287"/>
            </a:xfrm>
          </p:grpSpPr>
          <p:sp>
            <p:nvSpPr>
              <p:cNvPr id="83" name="Text Box 37"/>
              <p:cNvSpPr txBox="1">
                <a:spLocks noChangeArrowheads="1"/>
              </p:cNvSpPr>
              <p:nvPr/>
            </p:nvSpPr>
            <p:spPr bwMode="auto">
              <a:xfrm>
                <a:off x="2290" y="1502"/>
                <a:ext cx="248" cy="247"/>
              </a:xfrm>
              <a:prstGeom prst="rect">
                <a:avLst/>
              </a:prstGeom>
              <a:noFill/>
              <a:ln w="9525">
                <a:noFill/>
                <a:miter lim="800000"/>
                <a:headEnd/>
                <a:tailEnd/>
              </a:ln>
              <a:effectLst/>
            </p:spPr>
            <p:txBody>
              <a:bodyPr>
                <a:spAutoFit/>
              </a:bodyPr>
              <a:lstStyle/>
              <a:p>
                <a:pPr>
                  <a:spcBef>
                    <a:spcPct val="50000"/>
                  </a:spcBef>
                </a:pPr>
                <a:r>
                  <a:rPr lang="el-GR" sz="2400" b="1">
                    <a:solidFill>
                      <a:srgbClr val="000000"/>
                    </a:solidFill>
                    <a:cs typeface="Arial" charset="0"/>
                  </a:rPr>
                  <a:t>θ</a:t>
                </a:r>
              </a:p>
            </p:txBody>
          </p:sp>
          <p:sp>
            <p:nvSpPr>
              <p:cNvPr id="84" name="Text Box 38"/>
              <p:cNvSpPr txBox="1">
                <a:spLocks noChangeArrowheads="1"/>
              </p:cNvSpPr>
              <p:nvPr/>
            </p:nvSpPr>
            <p:spPr bwMode="auto">
              <a:xfrm>
                <a:off x="2375" y="1624"/>
                <a:ext cx="441" cy="165"/>
              </a:xfrm>
              <a:prstGeom prst="rect">
                <a:avLst/>
              </a:prstGeom>
              <a:noFill/>
              <a:ln w="9525">
                <a:noFill/>
                <a:miter lim="800000"/>
                <a:headEnd/>
                <a:tailEnd/>
              </a:ln>
              <a:effectLst/>
            </p:spPr>
            <p:txBody>
              <a:bodyPr wrap="none">
                <a:spAutoFit/>
              </a:bodyPr>
              <a:lstStyle/>
              <a:p>
                <a:r>
                  <a:rPr lang="de-DE" sz="1400" b="1">
                    <a:solidFill>
                      <a:srgbClr val="000000"/>
                    </a:solidFill>
                  </a:rPr>
                  <a:t>Aileron</a:t>
                </a:r>
              </a:p>
            </p:txBody>
          </p:sp>
        </p:grpSp>
        <p:sp>
          <p:nvSpPr>
            <p:cNvPr id="82" name="Arc 39"/>
            <p:cNvSpPr>
              <a:spLocks/>
            </p:cNvSpPr>
            <p:nvPr/>
          </p:nvSpPr>
          <p:spPr bwMode="auto">
            <a:xfrm>
              <a:off x="2010" y="1724"/>
              <a:ext cx="576" cy="280"/>
            </a:xfrm>
            <a:custGeom>
              <a:avLst/>
              <a:gdLst>
                <a:gd name="G0" fmla="+- 0 0 0"/>
                <a:gd name="G1" fmla="+- 10504 0 0"/>
                <a:gd name="G2" fmla="+- 21600 0 0"/>
                <a:gd name="T0" fmla="*/ 18874 w 21600"/>
                <a:gd name="T1" fmla="*/ 0 h 10504"/>
                <a:gd name="T2" fmla="*/ 21600 w 21600"/>
                <a:gd name="T3" fmla="*/ 10504 h 10504"/>
                <a:gd name="T4" fmla="*/ 0 w 21600"/>
                <a:gd name="T5" fmla="*/ 10504 h 10504"/>
              </a:gdLst>
              <a:ahLst/>
              <a:cxnLst>
                <a:cxn ang="0">
                  <a:pos x="T0" y="T1"/>
                </a:cxn>
                <a:cxn ang="0">
                  <a:pos x="T2" y="T3"/>
                </a:cxn>
                <a:cxn ang="0">
                  <a:pos x="T4" y="T5"/>
                </a:cxn>
              </a:cxnLst>
              <a:rect l="0" t="0" r="r" b="b"/>
              <a:pathLst>
                <a:path w="21600" h="10504" fill="none" extrusionOk="0">
                  <a:moveTo>
                    <a:pt x="18873" y="0"/>
                  </a:moveTo>
                  <a:cubicBezTo>
                    <a:pt x="20661" y="3212"/>
                    <a:pt x="21600" y="6827"/>
                    <a:pt x="21600" y="10504"/>
                  </a:cubicBezTo>
                </a:path>
                <a:path w="21600" h="10504" stroke="0" extrusionOk="0">
                  <a:moveTo>
                    <a:pt x="18873" y="0"/>
                  </a:moveTo>
                  <a:cubicBezTo>
                    <a:pt x="20661" y="3212"/>
                    <a:pt x="21600" y="6827"/>
                    <a:pt x="21600" y="10504"/>
                  </a:cubicBezTo>
                  <a:lnTo>
                    <a:pt x="0" y="10504"/>
                  </a:lnTo>
                  <a:close/>
                </a:path>
              </a:pathLst>
            </a:custGeom>
            <a:noFill/>
            <a:ln w="44450">
              <a:solidFill>
                <a:schemeClr val="tx1"/>
              </a:solidFill>
              <a:round/>
              <a:headEnd type="triangle" w="med" len="med"/>
              <a:tailEnd/>
            </a:ln>
            <a:effectLst/>
          </p:spPr>
          <p:txBody>
            <a:bodyPr wrap="none" anchor="ctr"/>
            <a:lstStyle/>
            <a:p>
              <a:endParaRPr lang="de-DE"/>
            </a:p>
          </p:txBody>
        </p:sp>
      </p:grpSp>
      <p:grpSp>
        <p:nvGrpSpPr>
          <p:cNvPr id="86" name="Group 54"/>
          <p:cNvGrpSpPr>
            <a:grpSpLocks/>
          </p:cNvGrpSpPr>
          <p:nvPr/>
        </p:nvGrpSpPr>
        <p:grpSpPr bwMode="auto">
          <a:xfrm rot="-29948677">
            <a:off x="1971675" y="3427888"/>
            <a:ext cx="431800" cy="436563"/>
            <a:chOff x="5301" y="3009"/>
            <a:chExt cx="298" cy="488"/>
          </a:xfrm>
        </p:grpSpPr>
        <p:grpSp>
          <p:nvGrpSpPr>
            <p:cNvPr id="87" name="Group 55"/>
            <p:cNvGrpSpPr>
              <a:grpSpLocks/>
            </p:cNvGrpSpPr>
            <p:nvPr/>
          </p:nvGrpSpPr>
          <p:grpSpPr bwMode="auto">
            <a:xfrm>
              <a:off x="5301" y="3009"/>
              <a:ext cx="298" cy="488"/>
              <a:chOff x="5301" y="3009"/>
              <a:chExt cx="187" cy="306"/>
            </a:xfrm>
          </p:grpSpPr>
          <p:sp>
            <p:nvSpPr>
              <p:cNvPr id="89" name="AutoShape 56"/>
              <p:cNvSpPr>
                <a:spLocks noChangeArrowheads="1"/>
              </p:cNvSpPr>
              <p:nvPr/>
            </p:nvSpPr>
            <p:spPr bwMode="auto">
              <a:xfrm>
                <a:off x="5302" y="3009"/>
                <a:ext cx="186" cy="306"/>
              </a:xfrm>
              <a:custGeom>
                <a:avLst/>
                <a:gdLst>
                  <a:gd name="G0" fmla="+- 2348478 0 0"/>
                  <a:gd name="G1" fmla="+- -9782639 0 0"/>
                  <a:gd name="G2" fmla="+- 2348478 0 -9782639"/>
                  <a:gd name="G3" fmla="+- 10800 0 0"/>
                  <a:gd name="G4" fmla="+- 0 0 2348478"/>
                  <a:gd name="T0" fmla="*/ 360 256 1"/>
                  <a:gd name="T1" fmla="*/ 0 256 1"/>
                  <a:gd name="G5" fmla="+- G2 T0 T1"/>
                  <a:gd name="G6" fmla="?: G2 G2 G5"/>
                  <a:gd name="G7" fmla="+- 0 0 G6"/>
                  <a:gd name="G8" fmla="+- 7595 0 0"/>
                  <a:gd name="G9" fmla="+- 0 0 -9782639"/>
                  <a:gd name="G10" fmla="+- 7595 0 2700"/>
                  <a:gd name="G11" fmla="cos G10 2348478"/>
                  <a:gd name="G12" fmla="sin G10 2348478"/>
                  <a:gd name="G13" fmla="cos 13500 2348478"/>
                  <a:gd name="G14" fmla="sin 13500 2348478"/>
                  <a:gd name="G15" fmla="+- G11 10800 0"/>
                  <a:gd name="G16" fmla="+- G12 10800 0"/>
                  <a:gd name="G17" fmla="+- G13 10800 0"/>
                  <a:gd name="G18" fmla="+- G14 10800 0"/>
                  <a:gd name="G19" fmla="*/ 7595 1 2"/>
                  <a:gd name="G20" fmla="+- G19 5400 0"/>
                  <a:gd name="G21" fmla="cos G20 2348478"/>
                  <a:gd name="G22" fmla="sin G20 2348478"/>
                  <a:gd name="G23" fmla="+- G21 10800 0"/>
                  <a:gd name="G24" fmla="+- G12 G23 G22"/>
                  <a:gd name="G25" fmla="+- G22 G23 G11"/>
                  <a:gd name="G26" fmla="cos 10800 2348478"/>
                  <a:gd name="G27" fmla="sin 10800 2348478"/>
                  <a:gd name="G28" fmla="cos 7595 2348478"/>
                  <a:gd name="G29" fmla="sin 7595 2348478"/>
                  <a:gd name="G30" fmla="+- G26 10800 0"/>
                  <a:gd name="G31" fmla="+- G27 10800 0"/>
                  <a:gd name="G32" fmla="+- G28 10800 0"/>
                  <a:gd name="G33" fmla="+- G29 10800 0"/>
                  <a:gd name="G34" fmla="+- G19 5400 0"/>
                  <a:gd name="G35" fmla="cos G34 -9782639"/>
                  <a:gd name="G36" fmla="sin G34 -9782639"/>
                  <a:gd name="G37" fmla="+/ -9782639 2348478 2"/>
                  <a:gd name="T2" fmla="*/ 180 256 1"/>
                  <a:gd name="T3" fmla="*/ 0 256 1"/>
                  <a:gd name="G38" fmla="+- G37 T2 T3"/>
                  <a:gd name="G39" fmla="?: G2 G37 G38"/>
                  <a:gd name="G40" fmla="cos 10800 G39"/>
                  <a:gd name="G41" fmla="sin 10800 G39"/>
                  <a:gd name="G42" fmla="cos 7595 G39"/>
                  <a:gd name="G43" fmla="sin 7595 G39"/>
                  <a:gd name="G44" fmla="+- G40 10800 0"/>
                  <a:gd name="G45" fmla="+- G41 10800 0"/>
                  <a:gd name="G46" fmla="+- G42 10800 0"/>
                  <a:gd name="G47" fmla="+- G43 10800 0"/>
                  <a:gd name="G48" fmla="+- G35 10800 0"/>
                  <a:gd name="G49" fmla="+- G36 10800 0"/>
                  <a:gd name="T4" fmla="*/ 16726 w 21600"/>
                  <a:gd name="T5" fmla="*/ 1771 h 21600"/>
                  <a:gd name="T6" fmla="*/ 2893 w 21600"/>
                  <a:gd name="T7" fmla="*/ 6100 h 21600"/>
                  <a:gd name="T8" fmla="*/ 14967 w 21600"/>
                  <a:gd name="T9" fmla="*/ 4450 h 21600"/>
                  <a:gd name="T10" fmla="*/ 21744 w 21600"/>
                  <a:gd name="T11" fmla="*/ 18703 h 21600"/>
                  <a:gd name="T12" fmla="*/ 15737 w 21600"/>
                  <a:gd name="T13" fmla="*/ 19672 h 21600"/>
                  <a:gd name="T14" fmla="*/ 14768 w 21600"/>
                  <a:gd name="T15" fmla="*/ 13665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957" y="15246"/>
                    </a:moveTo>
                    <a:cubicBezTo>
                      <a:pt x="17891" y="13952"/>
                      <a:pt x="18395" y="12396"/>
                      <a:pt x="18395" y="10800"/>
                    </a:cubicBezTo>
                    <a:cubicBezTo>
                      <a:pt x="18395" y="6605"/>
                      <a:pt x="14994" y="3205"/>
                      <a:pt x="10800" y="3205"/>
                    </a:cubicBezTo>
                    <a:cubicBezTo>
                      <a:pt x="8121" y="3204"/>
                      <a:pt x="5640" y="4616"/>
                      <a:pt x="4271" y="6919"/>
                    </a:cubicBezTo>
                    <a:lnTo>
                      <a:pt x="1516" y="5281"/>
                    </a:lnTo>
                    <a:cubicBezTo>
                      <a:pt x="3462" y="2006"/>
                      <a:pt x="6990" y="-1"/>
                      <a:pt x="10800" y="0"/>
                    </a:cubicBezTo>
                    <a:cubicBezTo>
                      <a:pt x="16764" y="0"/>
                      <a:pt x="21600" y="4835"/>
                      <a:pt x="21600" y="10800"/>
                    </a:cubicBezTo>
                    <a:cubicBezTo>
                      <a:pt x="21600" y="13070"/>
                      <a:pt x="20884" y="15282"/>
                      <a:pt x="19555" y="17122"/>
                    </a:cubicBezTo>
                    <a:lnTo>
                      <a:pt x="21744" y="18703"/>
                    </a:lnTo>
                    <a:lnTo>
                      <a:pt x="15737" y="19672"/>
                    </a:lnTo>
                    <a:lnTo>
                      <a:pt x="14768" y="13665"/>
                    </a:lnTo>
                    <a:lnTo>
                      <a:pt x="16957" y="15246"/>
                    </a:lnTo>
                    <a:close/>
                  </a:path>
                </a:pathLst>
              </a:custGeom>
              <a:solidFill>
                <a:schemeClr val="bg1"/>
              </a:solidFill>
              <a:ln w="19050">
                <a:solidFill>
                  <a:schemeClr val="tx1"/>
                </a:solidFill>
                <a:miter lim="800000"/>
                <a:headEnd/>
                <a:tailEnd/>
              </a:ln>
              <a:effectLst/>
            </p:spPr>
            <p:txBody>
              <a:bodyPr wrap="none" anchor="ctr"/>
              <a:lstStyle/>
              <a:p>
                <a:endParaRPr lang="de-DE"/>
              </a:p>
            </p:txBody>
          </p:sp>
          <p:sp>
            <p:nvSpPr>
              <p:cNvPr id="90" name="AutoShape 57"/>
              <p:cNvSpPr>
                <a:spLocks noChangeArrowheads="1"/>
              </p:cNvSpPr>
              <p:nvPr/>
            </p:nvSpPr>
            <p:spPr bwMode="auto">
              <a:xfrm flipH="1">
                <a:off x="5301" y="3009"/>
                <a:ext cx="187" cy="306"/>
              </a:xfrm>
              <a:custGeom>
                <a:avLst/>
                <a:gdLst>
                  <a:gd name="G0" fmla="+- -2045579 0 0"/>
                  <a:gd name="G1" fmla="+- 9510338 0 0"/>
                  <a:gd name="G2" fmla="+- -2045579 0 9510338"/>
                  <a:gd name="G3" fmla="+- 10800 0 0"/>
                  <a:gd name="G4" fmla="+- 0 0 -2045579"/>
                  <a:gd name="T0" fmla="*/ 360 256 1"/>
                  <a:gd name="T1" fmla="*/ 0 256 1"/>
                  <a:gd name="G5" fmla="+- G2 T0 T1"/>
                  <a:gd name="G6" fmla="?: G2 G2 G5"/>
                  <a:gd name="G7" fmla="+- 0 0 G6"/>
                  <a:gd name="G8" fmla="+- 7765 0 0"/>
                  <a:gd name="G9" fmla="+- 0 0 9510338"/>
                  <a:gd name="G10" fmla="+- 7765 0 2700"/>
                  <a:gd name="G11" fmla="cos G10 -2045579"/>
                  <a:gd name="G12" fmla="sin G10 -2045579"/>
                  <a:gd name="G13" fmla="cos 13500 -2045579"/>
                  <a:gd name="G14" fmla="sin 13500 -2045579"/>
                  <a:gd name="G15" fmla="+- G11 10800 0"/>
                  <a:gd name="G16" fmla="+- G12 10800 0"/>
                  <a:gd name="G17" fmla="+- G13 10800 0"/>
                  <a:gd name="G18" fmla="+- G14 10800 0"/>
                  <a:gd name="G19" fmla="*/ 7765 1 2"/>
                  <a:gd name="G20" fmla="+- G19 5400 0"/>
                  <a:gd name="G21" fmla="cos G20 -2045579"/>
                  <a:gd name="G22" fmla="sin G20 -2045579"/>
                  <a:gd name="G23" fmla="+- G21 10800 0"/>
                  <a:gd name="G24" fmla="+- G12 G23 G22"/>
                  <a:gd name="G25" fmla="+- G22 G23 G11"/>
                  <a:gd name="G26" fmla="cos 10800 -2045579"/>
                  <a:gd name="G27" fmla="sin 10800 -2045579"/>
                  <a:gd name="G28" fmla="cos 7765 -2045579"/>
                  <a:gd name="G29" fmla="sin 7765 -2045579"/>
                  <a:gd name="G30" fmla="+- G26 10800 0"/>
                  <a:gd name="G31" fmla="+- G27 10800 0"/>
                  <a:gd name="G32" fmla="+- G28 10800 0"/>
                  <a:gd name="G33" fmla="+- G29 10800 0"/>
                  <a:gd name="G34" fmla="+- G19 5400 0"/>
                  <a:gd name="G35" fmla="cos G34 9510338"/>
                  <a:gd name="G36" fmla="sin G34 9510338"/>
                  <a:gd name="G37" fmla="+/ 9510338 -2045579 2"/>
                  <a:gd name="T2" fmla="*/ 180 256 1"/>
                  <a:gd name="T3" fmla="*/ 0 256 1"/>
                  <a:gd name="G38" fmla="+- G37 T2 T3"/>
                  <a:gd name="G39" fmla="?: G2 G37 G38"/>
                  <a:gd name="G40" fmla="cos 10800 G39"/>
                  <a:gd name="G41" fmla="sin 10800 G39"/>
                  <a:gd name="G42" fmla="cos 7765 G39"/>
                  <a:gd name="G43" fmla="sin 7765 G39"/>
                  <a:gd name="G44" fmla="+- G40 10800 0"/>
                  <a:gd name="G45" fmla="+- G41 10800 0"/>
                  <a:gd name="G46" fmla="+- G42 10800 0"/>
                  <a:gd name="G47" fmla="+- G43 10800 0"/>
                  <a:gd name="G48" fmla="+- G35 10800 0"/>
                  <a:gd name="G49" fmla="+- G36 10800 0"/>
                  <a:gd name="T4" fmla="*/ 4910 w 21600"/>
                  <a:gd name="T5" fmla="*/ 1747 h 21600"/>
                  <a:gd name="T6" fmla="*/ 3185 w 21600"/>
                  <a:gd name="T7" fmla="*/ 16109 h 21600"/>
                  <a:gd name="T8" fmla="*/ 6565 w 21600"/>
                  <a:gd name="T9" fmla="*/ 4291 h 21600"/>
                  <a:gd name="T10" fmla="*/ 22345 w 21600"/>
                  <a:gd name="T11" fmla="*/ 3804 h 21600"/>
                  <a:gd name="T12" fmla="*/ 20925 w 21600"/>
                  <a:gd name="T13" fmla="*/ 9597 h 21600"/>
                  <a:gd name="T14" fmla="*/ 15131 w 21600"/>
                  <a:gd name="T15" fmla="*/ 8175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440" y="6776"/>
                    </a:moveTo>
                    <a:cubicBezTo>
                      <a:pt x="16033" y="4453"/>
                      <a:pt x="13515" y="3035"/>
                      <a:pt x="10800" y="3035"/>
                    </a:cubicBezTo>
                    <a:cubicBezTo>
                      <a:pt x="6511" y="3035"/>
                      <a:pt x="3035" y="6511"/>
                      <a:pt x="3035" y="10800"/>
                    </a:cubicBezTo>
                    <a:cubicBezTo>
                      <a:pt x="3034" y="12388"/>
                      <a:pt x="3521" y="13938"/>
                      <a:pt x="4430" y="15240"/>
                    </a:cubicBezTo>
                    <a:lnTo>
                      <a:pt x="1940" y="16976"/>
                    </a:lnTo>
                    <a:cubicBezTo>
                      <a:pt x="677" y="15164"/>
                      <a:pt x="0" y="13008"/>
                      <a:pt x="0" y="10800"/>
                    </a:cubicBezTo>
                    <a:cubicBezTo>
                      <a:pt x="0" y="4835"/>
                      <a:pt x="4835" y="0"/>
                      <a:pt x="10800" y="0"/>
                    </a:cubicBezTo>
                    <a:cubicBezTo>
                      <a:pt x="14576" y="-1"/>
                      <a:pt x="18079" y="1973"/>
                      <a:pt x="20036" y="5203"/>
                    </a:cubicBezTo>
                    <a:lnTo>
                      <a:pt x="22345" y="3804"/>
                    </a:lnTo>
                    <a:lnTo>
                      <a:pt x="20925" y="9597"/>
                    </a:lnTo>
                    <a:lnTo>
                      <a:pt x="15131" y="8175"/>
                    </a:lnTo>
                    <a:lnTo>
                      <a:pt x="17440" y="6776"/>
                    </a:lnTo>
                    <a:close/>
                  </a:path>
                </a:pathLst>
              </a:custGeom>
              <a:solidFill>
                <a:schemeClr val="bg1"/>
              </a:solidFill>
              <a:ln w="19050">
                <a:solidFill>
                  <a:schemeClr val="tx1"/>
                </a:solidFill>
                <a:miter lim="800000"/>
                <a:headEnd/>
                <a:tailEnd/>
              </a:ln>
              <a:effectLst/>
            </p:spPr>
            <p:txBody>
              <a:bodyPr rot="10800000" wrap="none" anchor="ctr"/>
              <a:lstStyle/>
              <a:p>
                <a:pPr algn="ctr"/>
                <a:endParaRPr lang="de-DE"/>
              </a:p>
            </p:txBody>
          </p:sp>
        </p:grpSp>
        <p:sp>
          <p:nvSpPr>
            <p:cNvPr id="88" name="Rectangle 58"/>
            <p:cNvSpPr>
              <a:spLocks noChangeArrowheads="1"/>
            </p:cNvSpPr>
            <p:nvPr/>
          </p:nvSpPr>
          <p:spPr bwMode="auto">
            <a:xfrm rot="1590980">
              <a:off x="5539" y="3357"/>
              <a:ext cx="27" cy="44"/>
            </a:xfrm>
            <a:prstGeom prst="rect">
              <a:avLst/>
            </a:prstGeom>
            <a:solidFill>
              <a:schemeClr val="bg1"/>
            </a:solidFill>
            <a:ln w="9525">
              <a:noFill/>
              <a:miter lim="800000"/>
              <a:headEnd/>
              <a:tailEnd/>
            </a:ln>
            <a:effectLst/>
          </p:spPr>
          <p:txBody>
            <a:bodyPr wrap="none" anchor="ctr"/>
            <a:lstStyle/>
            <a:p>
              <a:endParaRPr lang="de-DE"/>
            </a:p>
          </p:txBody>
        </p:sp>
      </p:grpSp>
      <p:grpSp>
        <p:nvGrpSpPr>
          <p:cNvPr id="100" name="Group 66"/>
          <p:cNvGrpSpPr>
            <a:grpSpLocks/>
          </p:cNvGrpSpPr>
          <p:nvPr/>
        </p:nvGrpSpPr>
        <p:grpSpPr bwMode="auto">
          <a:xfrm rot="-30600000">
            <a:off x="165847" y="3279955"/>
            <a:ext cx="431800" cy="436563"/>
            <a:chOff x="5301" y="3009"/>
            <a:chExt cx="298" cy="488"/>
          </a:xfrm>
        </p:grpSpPr>
        <p:grpSp>
          <p:nvGrpSpPr>
            <p:cNvPr id="101" name="Group 67"/>
            <p:cNvGrpSpPr>
              <a:grpSpLocks/>
            </p:cNvGrpSpPr>
            <p:nvPr/>
          </p:nvGrpSpPr>
          <p:grpSpPr bwMode="auto">
            <a:xfrm>
              <a:off x="5301" y="3009"/>
              <a:ext cx="298" cy="488"/>
              <a:chOff x="5301" y="3009"/>
              <a:chExt cx="187" cy="306"/>
            </a:xfrm>
          </p:grpSpPr>
          <p:sp>
            <p:nvSpPr>
              <p:cNvPr id="103" name="AutoShape 68"/>
              <p:cNvSpPr>
                <a:spLocks noChangeArrowheads="1"/>
              </p:cNvSpPr>
              <p:nvPr/>
            </p:nvSpPr>
            <p:spPr bwMode="auto">
              <a:xfrm>
                <a:off x="5302" y="3009"/>
                <a:ext cx="186" cy="306"/>
              </a:xfrm>
              <a:custGeom>
                <a:avLst/>
                <a:gdLst>
                  <a:gd name="G0" fmla="+- 2348478 0 0"/>
                  <a:gd name="G1" fmla="+- -9782639 0 0"/>
                  <a:gd name="G2" fmla="+- 2348478 0 -9782639"/>
                  <a:gd name="G3" fmla="+- 10800 0 0"/>
                  <a:gd name="G4" fmla="+- 0 0 2348478"/>
                  <a:gd name="T0" fmla="*/ 360 256 1"/>
                  <a:gd name="T1" fmla="*/ 0 256 1"/>
                  <a:gd name="G5" fmla="+- G2 T0 T1"/>
                  <a:gd name="G6" fmla="?: G2 G2 G5"/>
                  <a:gd name="G7" fmla="+- 0 0 G6"/>
                  <a:gd name="G8" fmla="+- 7595 0 0"/>
                  <a:gd name="G9" fmla="+- 0 0 -9782639"/>
                  <a:gd name="G10" fmla="+- 7595 0 2700"/>
                  <a:gd name="G11" fmla="cos G10 2348478"/>
                  <a:gd name="G12" fmla="sin G10 2348478"/>
                  <a:gd name="G13" fmla="cos 13500 2348478"/>
                  <a:gd name="G14" fmla="sin 13500 2348478"/>
                  <a:gd name="G15" fmla="+- G11 10800 0"/>
                  <a:gd name="G16" fmla="+- G12 10800 0"/>
                  <a:gd name="G17" fmla="+- G13 10800 0"/>
                  <a:gd name="G18" fmla="+- G14 10800 0"/>
                  <a:gd name="G19" fmla="*/ 7595 1 2"/>
                  <a:gd name="G20" fmla="+- G19 5400 0"/>
                  <a:gd name="G21" fmla="cos G20 2348478"/>
                  <a:gd name="G22" fmla="sin G20 2348478"/>
                  <a:gd name="G23" fmla="+- G21 10800 0"/>
                  <a:gd name="G24" fmla="+- G12 G23 G22"/>
                  <a:gd name="G25" fmla="+- G22 G23 G11"/>
                  <a:gd name="G26" fmla="cos 10800 2348478"/>
                  <a:gd name="G27" fmla="sin 10800 2348478"/>
                  <a:gd name="G28" fmla="cos 7595 2348478"/>
                  <a:gd name="G29" fmla="sin 7595 2348478"/>
                  <a:gd name="G30" fmla="+- G26 10800 0"/>
                  <a:gd name="G31" fmla="+- G27 10800 0"/>
                  <a:gd name="G32" fmla="+- G28 10800 0"/>
                  <a:gd name="G33" fmla="+- G29 10800 0"/>
                  <a:gd name="G34" fmla="+- G19 5400 0"/>
                  <a:gd name="G35" fmla="cos G34 -9782639"/>
                  <a:gd name="G36" fmla="sin G34 -9782639"/>
                  <a:gd name="G37" fmla="+/ -9782639 2348478 2"/>
                  <a:gd name="T2" fmla="*/ 180 256 1"/>
                  <a:gd name="T3" fmla="*/ 0 256 1"/>
                  <a:gd name="G38" fmla="+- G37 T2 T3"/>
                  <a:gd name="G39" fmla="?: G2 G37 G38"/>
                  <a:gd name="G40" fmla="cos 10800 G39"/>
                  <a:gd name="G41" fmla="sin 10800 G39"/>
                  <a:gd name="G42" fmla="cos 7595 G39"/>
                  <a:gd name="G43" fmla="sin 7595 G39"/>
                  <a:gd name="G44" fmla="+- G40 10800 0"/>
                  <a:gd name="G45" fmla="+- G41 10800 0"/>
                  <a:gd name="G46" fmla="+- G42 10800 0"/>
                  <a:gd name="G47" fmla="+- G43 10800 0"/>
                  <a:gd name="G48" fmla="+- G35 10800 0"/>
                  <a:gd name="G49" fmla="+- G36 10800 0"/>
                  <a:gd name="T4" fmla="*/ 16726 w 21600"/>
                  <a:gd name="T5" fmla="*/ 1771 h 21600"/>
                  <a:gd name="T6" fmla="*/ 2893 w 21600"/>
                  <a:gd name="T7" fmla="*/ 6100 h 21600"/>
                  <a:gd name="T8" fmla="*/ 14967 w 21600"/>
                  <a:gd name="T9" fmla="*/ 4450 h 21600"/>
                  <a:gd name="T10" fmla="*/ 21744 w 21600"/>
                  <a:gd name="T11" fmla="*/ 18703 h 21600"/>
                  <a:gd name="T12" fmla="*/ 15737 w 21600"/>
                  <a:gd name="T13" fmla="*/ 19672 h 21600"/>
                  <a:gd name="T14" fmla="*/ 14768 w 21600"/>
                  <a:gd name="T15" fmla="*/ 13665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957" y="15246"/>
                    </a:moveTo>
                    <a:cubicBezTo>
                      <a:pt x="17891" y="13952"/>
                      <a:pt x="18395" y="12396"/>
                      <a:pt x="18395" y="10800"/>
                    </a:cubicBezTo>
                    <a:cubicBezTo>
                      <a:pt x="18395" y="6605"/>
                      <a:pt x="14994" y="3205"/>
                      <a:pt x="10800" y="3205"/>
                    </a:cubicBezTo>
                    <a:cubicBezTo>
                      <a:pt x="8121" y="3204"/>
                      <a:pt x="5640" y="4616"/>
                      <a:pt x="4271" y="6919"/>
                    </a:cubicBezTo>
                    <a:lnTo>
                      <a:pt x="1516" y="5281"/>
                    </a:lnTo>
                    <a:cubicBezTo>
                      <a:pt x="3462" y="2006"/>
                      <a:pt x="6990" y="-1"/>
                      <a:pt x="10800" y="0"/>
                    </a:cubicBezTo>
                    <a:cubicBezTo>
                      <a:pt x="16764" y="0"/>
                      <a:pt x="21600" y="4835"/>
                      <a:pt x="21600" y="10800"/>
                    </a:cubicBezTo>
                    <a:cubicBezTo>
                      <a:pt x="21600" y="13070"/>
                      <a:pt x="20884" y="15282"/>
                      <a:pt x="19555" y="17122"/>
                    </a:cubicBezTo>
                    <a:lnTo>
                      <a:pt x="21744" y="18703"/>
                    </a:lnTo>
                    <a:lnTo>
                      <a:pt x="15737" y="19672"/>
                    </a:lnTo>
                    <a:lnTo>
                      <a:pt x="14768" y="13665"/>
                    </a:lnTo>
                    <a:lnTo>
                      <a:pt x="16957" y="15246"/>
                    </a:lnTo>
                    <a:close/>
                  </a:path>
                </a:pathLst>
              </a:custGeom>
              <a:solidFill>
                <a:schemeClr val="bg1"/>
              </a:solidFill>
              <a:ln w="19050">
                <a:solidFill>
                  <a:schemeClr val="tx1"/>
                </a:solidFill>
                <a:miter lim="800000"/>
                <a:headEnd/>
                <a:tailEnd/>
              </a:ln>
              <a:effectLst/>
            </p:spPr>
            <p:txBody>
              <a:bodyPr wrap="none" anchor="ctr"/>
              <a:lstStyle/>
              <a:p>
                <a:endParaRPr lang="de-DE"/>
              </a:p>
            </p:txBody>
          </p:sp>
          <p:sp>
            <p:nvSpPr>
              <p:cNvPr id="104" name="AutoShape 69"/>
              <p:cNvSpPr>
                <a:spLocks noChangeArrowheads="1"/>
              </p:cNvSpPr>
              <p:nvPr/>
            </p:nvSpPr>
            <p:spPr bwMode="auto">
              <a:xfrm flipH="1">
                <a:off x="5301" y="3009"/>
                <a:ext cx="187" cy="306"/>
              </a:xfrm>
              <a:custGeom>
                <a:avLst/>
                <a:gdLst>
                  <a:gd name="G0" fmla="+- -2045579 0 0"/>
                  <a:gd name="G1" fmla="+- 9510338 0 0"/>
                  <a:gd name="G2" fmla="+- -2045579 0 9510338"/>
                  <a:gd name="G3" fmla="+- 10800 0 0"/>
                  <a:gd name="G4" fmla="+- 0 0 -2045579"/>
                  <a:gd name="T0" fmla="*/ 360 256 1"/>
                  <a:gd name="T1" fmla="*/ 0 256 1"/>
                  <a:gd name="G5" fmla="+- G2 T0 T1"/>
                  <a:gd name="G6" fmla="?: G2 G2 G5"/>
                  <a:gd name="G7" fmla="+- 0 0 G6"/>
                  <a:gd name="G8" fmla="+- 7765 0 0"/>
                  <a:gd name="G9" fmla="+- 0 0 9510338"/>
                  <a:gd name="G10" fmla="+- 7765 0 2700"/>
                  <a:gd name="G11" fmla="cos G10 -2045579"/>
                  <a:gd name="G12" fmla="sin G10 -2045579"/>
                  <a:gd name="G13" fmla="cos 13500 -2045579"/>
                  <a:gd name="G14" fmla="sin 13500 -2045579"/>
                  <a:gd name="G15" fmla="+- G11 10800 0"/>
                  <a:gd name="G16" fmla="+- G12 10800 0"/>
                  <a:gd name="G17" fmla="+- G13 10800 0"/>
                  <a:gd name="G18" fmla="+- G14 10800 0"/>
                  <a:gd name="G19" fmla="*/ 7765 1 2"/>
                  <a:gd name="G20" fmla="+- G19 5400 0"/>
                  <a:gd name="G21" fmla="cos G20 -2045579"/>
                  <a:gd name="G22" fmla="sin G20 -2045579"/>
                  <a:gd name="G23" fmla="+- G21 10800 0"/>
                  <a:gd name="G24" fmla="+- G12 G23 G22"/>
                  <a:gd name="G25" fmla="+- G22 G23 G11"/>
                  <a:gd name="G26" fmla="cos 10800 -2045579"/>
                  <a:gd name="G27" fmla="sin 10800 -2045579"/>
                  <a:gd name="G28" fmla="cos 7765 -2045579"/>
                  <a:gd name="G29" fmla="sin 7765 -2045579"/>
                  <a:gd name="G30" fmla="+- G26 10800 0"/>
                  <a:gd name="G31" fmla="+- G27 10800 0"/>
                  <a:gd name="G32" fmla="+- G28 10800 0"/>
                  <a:gd name="G33" fmla="+- G29 10800 0"/>
                  <a:gd name="G34" fmla="+- G19 5400 0"/>
                  <a:gd name="G35" fmla="cos G34 9510338"/>
                  <a:gd name="G36" fmla="sin G34 9510338"/>
                  <a:gd name="G37" fmla="+/ 9510338 -2045579 2"/>
                  <a:gd name="T2" fmla="*/ 180 256 1"/>
                  <a:gd name="T3" fmla="*/ 0 256 1"/>
                  <a:gd name="G38" fmla="+- G37 T2 T3"/>
                  <a:gd name="G39" fmla="?: G2 G37 G38"/>
                  <a:gd name="G40" fmla="cos 10800 G39"/>
                  <a:gd name="G41" fmla="sin 10800 G39"/>
                  <a:gd name="G42" fmla="cos 7765 G39"/>
                  <a:gd name="G43" fmla="sin 7765 G39"/>
                  <a:gd name="G44" fmla="+- G40 10800 0"/>
                  <a:gd name="G45" fmla="+- G41 10800 0"/>
                  <a:gd name="G46" fmla="+- G42 10800 0"/>
                  <a:gd name="G47" fmla="+- G43 10800 0"/>
                  <a:gd name="G48" fmla="+- G35 10800 0"/>
                  <a:gd name="G49" fmla="+- G36 10800 0"/>
                  <a:gd name="T4" fmla="*/ 4910 w 21600"/>
                  <a:gd name="T5" fmla="*/ 1747 h 21600"/>
                  <a:gd name="T6" fmla="*/ 3185 w 21600"/>
                  <a:gd name="T7" fmla="*/ 16109 h 21600"/>
                  <a:gd name="T8" fmla="*/ 6565 w 21600"/>
                  <a:gd name="T9" fmla="*/ 4291 h 21600"/>
                  <a:gd name="T10" fmla="*/ 22345 w 21600"/>
                  <a:gd name="T11" fmla="*/ 3804 h 21600"/>
                  <a:gd name="T12" fmla="*/ 20925 w 21600"/>
                  <a:gd name="T13" fmla="*/ 9597 h 21600"/>
                  <a:gd name="T14" fmla="*/ 15131 w 21600"/>
                  <a:gd name="T15" fmla="*/ 8175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440" y="6776"/>
                    </a:moveTo>
                    <a:cubicBezTo>
                      <a:pt x="16033" y="4453"/>
                      <a:pt x="13515" y="3035"/>
                      <a:pt x="10800" y="3035"/>
                    </a:cubicBezTo>
                    <a:cubicBezTo>
                      <a:pt x="6511" y="3035"/>
                      <a:pt x="3035" y="6511"/>
                      <a:pt x="3035" y="10800"/>
                    </a:cubicBezTo>
                    <a:cubicBezTo>
                      <a:pt x="3034" y="12388"/>
                      <a:pt x="3521" y="13938"/>
                      <a:pt x="4430" y="15240"/>
                    </a:cubicBezTo>
                    <a:lnTo>
                      <a:pt x="1940" y="16976"/>
                    </a:lnTo>
                    <a:cubicBezTo>
                      <a:pt x="677" y="15164"/>
                      <a:pt x="0" y="13008"/>
                      <a:pt x="0" y="10800"/>
                    </a:cubicBezTo>
                    <a:cubicBezTo>
                      <a:pt x="0" y="4835"/>
                      <a:pt x="4835" y="0"/>
                      <a:pt x="10800" y="0"/>
                    </a:cubicBezTo>
                    <a:cubicBezTo>
                      <a:pt x="14576" y="-1"/>
                      <a:pt x="18079" y="1973"/>
                      <a:pt x="20036" y="5203"/>
                    </a:cubicBezTo>
                    <a:lnTo>
                      <a:pt x="22345" y="3804"/>
                    </a:lnTo>
                    <a:lnTo>
                      <a:pt x="20925" y="9597"/>
                    </a:lnTo>
                    <a:lnTo>
                      <a:pt x="15131" y="8175"/>
                    </a:lnTo>
                    <a:lnTo>
                      <a:pt x="17440" y="6776"/>
                    </a:lnTo>
                    <a:close/>
                  </a:path>
                </a:pathLst>
              </a:custGeom>
              <a:solidFill>
                <a:schemeClr val="bg1"/>
              </a:solidFill>
              <a:ln w="19050">
                <a:solidFill>
                  <a:schemeClr val="tx1"/>
                </a:solidFill>
                <a:miter lim="800000"/>
                <a:headEnd/>
                <a:tailEnd/>
              </a:ln>
              <a:effectLst/>
            </p:spPr>
            <p:txBody>
              <a:bodyPr rot="10800000" wrap="none" anchor="ctr"/>
              <a:lstStyle/>
              <a:p>
                <a:pPr algn="ctr"/>
                <a:endParaRPr lang="de-DE"/>
              </a:p>
            </p:txBody>
          </p:sp>
        </p:grpSp>
        <p:sp>
          <p:nvSpPr>
            <p:cNvPr id="102" name="Rectangle 70"/>
            <p:cNvSpPr>
              <a:spLocks noChangeArrowheads="1"/>
            </p:cNvSpPr>
            <p:nvPr/>
          </p:nvSpPr>
          <p:spPr bwMode="auto">
            <a:xfrm rot="1590980">
              <a:off x="5539" y="3357"/>
              <a:ext cx="27" cy="44"/>
            </a:xfrm>
            <a:prstGeom prst="rect">
              <a:avLst/>
            </a:prstGeom>
            <a:solidFill>
              <a:schemeClr val="bg1"/>
            </a:solidFill>
            <a:ln w="9525">
              <a:noFill/>
              <a:miter lim="800000"/>
              <a:headEnd/>
              <a:tailEnd/>
            </a:ln>
            <a:effectLst/>
          </p:spPr>
          <p:txBody>
            <a:bodyPr wrap="none" anchor="ctr"/>
            <a:lstStyle/>
            <a:p>
              <a:endParaRPr lang="de-DE"/>
            </a:p>
          </p:txBody>
        </p:sp>
      </p:grpSp>
      <p:sp>
        <p:nvSpPr>
          <p:cNvPr id="105" name="AutoShape 63"/>
          <p:cNvSpPr>
            <a:spLocks noChangeArrowheads="1"/>
          </p:cNvSpPr>
          <p:nvPr/>
        </p:nvSpPr>
        <p:spPr bwMode="auto">
          <a:xfrm rot="296234">
            <a:off x="865188" y="3420324"/>
            <a:ext cx="895350" cy="206375"/>
          </a:xfrm>
          <a:prstGeom prst="leftRightArrow">
            <a:avLst>
              <a:gd name="adj1" fmla="val 50139"/>
              <a:gd name="adj2" fmla="val 105047"/>
            </a:avLst>
          </a:prstGeom>
          <a:solidFill>
            <a:schemeClr val="bg1"/>
          </a:solidFill>
          <a:ln w="19050" algn="ctr">
            <a:solidFill>
              <a:schemeClr val="tx1"/>
            </a:solidFill>
            <a:miter lim="800000"/>
            <a:headEnd/>
            <a:tailEnd/>
          </a:ln>
          <a:effectLst/>
        </p:spPr>
        <p:txBody>
          <a:bodyPr wrap="none" anchor="ctr"/>
          <a:lstStyle/>
          <a:p>
            <a:endParaRPr lang="de-DE"/>
          </a:p>
        </p:txBody>
      </p:sp>
      <p:sp>
        <p:nvSpPr>
          <p:cNvPr id="107" name="Oval 45"/>
          <p:cNvSpPr>
            <a:spLocks noChangeArrowheads="1"/>
          </p:cNvSpPr>
          <p:nvPr/>
        </p:nvSpPr>
        <p:spPr bwMode="auto">
          <a:xfrm rot="20581158">
            <a:off x="338137" y="3437131"/>
            <a:ext cx="98425" cy="98425"/>
          </a:xfrm>
          <a:prstGeom prst="ellipse">
            <a:avLst/>
          </a:prstGeom>
          <a:solidFill>
            <a:schemeClr val="tx1"/>
          </a:solidFill>
          <a:ln w="9525">
            <a:solidFill>
              <a:schemeClr val="tx1"/>
            </a:solidFill>
            <a:round/>
            <a:headEnd/>
            <a:tailEnd/>
          </a:ln>
          <a:effectLst/>
        </p:spPr>
        <p:txBody>
          <a:bodyPr wrap="none" anchor="ctr"/>
          <a:lstStyle/>
          <a:p>
            <a:endParaRPr lang="de-DE"/>
          </a:p>
        </p:txBody>
      </p:sp>
    </p:spTree>
    <p:extLst>
      <p:ext uri="{BB962C8B-B14F-4D97-AF65-F5344CB8AC3E}">
        <p14:creationId xmlns:p14="http://schemas.microsoft.com/office/powerpoint/2010/main" val="105120058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DC System</a:t>
            </a:r>
            <a:br>
              <a:rPr lang="de-DE" dirty="0" smtClean="0"/>
            </a:br>
            <a:r>
              <a:rPr lang="de-DE" sz="2400" dirty="0" err="1" smtClean="0"/>
              <a:t>Battery</a:t>
            </a:r>
            <a:endParaRPr lang="de-DE" dirty="0"/>
          </a:p>
        </p:txBody>
      </p:sp>
      <p:graphicFrame>
        <p:nvGraphicFramePr>
          <p:cNvPr id="164" name="Inhaltsplatzhalter 3"/>
          <p:cNvGraphicFramePr>
            <a:graphicFrameLocks noGrp="1"/>
          </p:cNvGraphicFramePr>
          <p:nvPr>
            <p:ph idx="1"/>
            <p:extLst>
              <p:ext uri="{D42A27DB-BD31-4B8C-83A1-F6EECF244321}">
                <p14:modId xmlns:p14="http://schemas.microsoft.com/office/powerpoint/2010/main" val="1935362870"/>
              </p:ext>
            </p:extLst>
          </p:nvPr>
        </p:nvGraphicFramePr>
        <p:xfrm>
          <a:off x="457200" y="2583097"/>
          <a:ext cx="8219256" cy="35052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754760"/>
                <a:gridCol w="4464496"/>
              </a:tblGrid>
              <a:tr h="340465">
                <a:tc>
                  <a:txBody>
                    <a:bodyPr/>
                    <a:lstStyle/>
                    <a:p>
                      <a:pPr algn="ctr"/>
                      <a:r>
                        <a:rPr lang="de-DE" sz="2000" dirty="0" smtClean="0"/>
                        <a:t>Challenge</a:t>
                      </a:r>
                      <a:endParaRPr lang="de-DE" sz="2000" dirty="0"/>
                    </a:p>
                  </a:txBody>
                  <a:tcPr anchor="ctr">
                    <a:solidFill>
                      <a:srgbClr val="336699"/>
                    </a:solidFill>
                  </a:tcPr>
                </a:tc>
                <a:tc>
                  <a:txBody>
                    <a:bodyPr/>
                    <a:lstStyle/>
                    <a:p>
                      <a:pPr algn="ctr"/>
                      <a:r>
                        <a:rPr lang="de-DE" sz="2000" dirty="0" err="1" smtClean="0"/>
                        <a:t>Capability</a:t>
                      </a:r>
                      <a:r>
                        <a:rPr lang="de-DE" sz="2000" dirty="0" smtClean="0"/>
                        <a:t> </a:t>
                      </a:r>
                      <a:r>
                        <a:rPr lang="de-DE" sz="2000" dirty="0" err="1" smtClean="0"/>
                        <a:t>or</a:t>
                      </a:r>
                      <a:r>
                        <a:rPr lang="de-DE" sz="2000" dirty="0" smtClean="0"/>
                        <a:t> </a:t>
                      </a:r>
                      <a:r>
                        <a:rPr lang="de-DE" sz="2000" dirty="0" err="1" smtClean="0"/>
                        <a:t>Strategy</a:t>
                      </a:r>
                      <a:endParaRPr lang="de-DE" sz="2000" dirty="0"/>
                    </a:p>
                  </a:txBody>
                  <a:tcPr anchor="ctr">
                    <a:solidFill>
                      <a:srgbClr val="336699"/>
                    </a:solidFill>
                  </a:tcPr>
                </a:tc>
              </a:tr>
              <a:tr h="587652">
                <a:tc>
                  <a:txBody>
                    <a:bodyPr/>
                    <a:lstStyle/>
                    <a:p>
                      <a:pPr marL="252000" indent="-457200"/>
                      <a:r>
                        <a:rPr lang="de-DE" dirty="0" smtClean="0"/>
                        <a:t>1. Hard</a:t>
                      </a:r>
                      <a:r>
                        <a:rPr lang="de-DE" baseline="0" dirty="0" smtClean="0"/>
                        <a:t> </a:t>
                      </a:r>
                      <a:r>
                        <a:rPr lang="de-DE" baseline="0" dirty="0" err="1" smtClean="0"/>
                        <a:t>to</a:t>
                      </a:r>
                      <a:r>
                        <a:rPr lang="de-DE" baseline="0" dirty="0" smtClean="0"/>
                        <a:t> </a:t>
                      </a:r>
                      <a:r>
                        <a:rPr lang="de-DE" baseline="0" dirty="0" err="1" smtClean="0"/>
                        <a:t>model</a:t>
                      </a:r>
                      <a:r>
                        <a:rPr lang="de-DE" baseline="0" dirty="0" smtClean="0"/>
                        <a:t> </a:t>
                      </a:r>
                      <a:r>
                        <a:rPr lang="de-DE" baseline="0" dirty="0" err="1" smtClean="0"/>
                        <a:t>exact</a:t>
                      </a:r>
                      <a:r>
                        <a:rPr lang="de-DE" baseline="0" dirty="0" smtClean="0"/>
                        <a:t> </a:t>
                      </a:r>
                      <a:r>
                        <a:rPr lang="de-DE" baseline="0" dirty="0" err="1" smtClean="0"/>
                        <a:t>electrochemical</a:t>
                      </a:r>
                      <a:r>
                        <a:rPr lang="de-DE" baseline="0" dirty="0" smtClean="0"/>
                        <a:t> </a:t>
                      </a:r>
                      <a:r>
                        <a:rPr lang="de-DE" baseline="0" dirty="0" err="1" smtClean="0"/>
                        <a:t>behavior</a:t>
                      </a:r>
                      <a:endParaRPr lang="de-DE" dirty="0"/>
                    </a:p>
                  </a:txBody>
                  <a:tcPr anchor="ctr">
                    <a:solidFill>
                      <a:srgbClr val="DDE5F0"/>
                    </a:solidFill>
                  </a:tcPr>
                </a:tc>
                <a:tc>
                  <a:txBody>
                    <a:bodyPr/>
                    <a:lstStyle/>
                    <a:p>
                      <a:r>
                        <a:rPr lang="de-DE" dirty="0" err="1" smtClean="0"/>
                        <a:t>Approximate</a:t>
                      </a:r>
                      <a:r>
                        <a:rPr lang="de-DE" dirty="0" smtClean="0"/>
                        <a:t> </a:t>
                      </a:r>
                      <a:r>
                        <a:rPr lang="de-DE" dirty="0" err="1" smtClean="0"/>
                        <a:t>behavior</a:t>
                      </a:r>
                      <a:r>
                        <a:rPr lang="de-DE" baseline="0" dirty="0" smtClean="0"/>
                        <a:t> </a:t>
                      </a:r>
                      <a:r>
                        <a:rPr lang="de-DE" baseline="0" dirty="0" err="1" smtClean="0"/>
                        <a:t>with</a:t>
                      </a:r>
                      <a:r>
                        <a:rPr lang="de-DE" baseline="0" dirty="0" smtClean="0"/>
                        <a:t> </a:t>
                      </a:r>
                      <a:r>
                        <a:rPr lang="de-DE" baseline="0" dirty="0" err="1" smtClean="0"/>
                        <a:t>simplified</a:t>
                      </a:r>
                      <a:r>
                        <a:rPr lang="de-DE" baseline="0" dirty="0" smtClean="0"/>
                        <a:t> </a:t>
                      </a:r>
                      <a:r>
                        <a:rPr lang="de-DE" baseline="0" dirty="0" err="1" smtClean="0"/>
                        <a:t>equations</a:t>
                      </a:r>
                      <a:r>
                        <a:rPr lang="de-DE" baseline="0" dirty="0" smtClean="0"/>
                        <a:t> </a:t>
                      </a:r>
                      <a:r>
                        <a:rPr lang="de-DE" baseline="0" dirty="0" err="1" smtClean="0"/>
                        <a:t>or</a:t>
                      </a:r>
                      <a:r>
                        <a:rPr lang="de-DE" baseline="0" dirty="0" smtClean="0"/>
                        <a:t> </a:t>
                      </a:r>
                      <a:r>
                        <a:rPr lang="de-DE" baseline="0" dirty="0" err="1" smtClean="0"/>
                        <a:t>equivalent</a:t>
                      </a:r>
                      <a:r>
                        <a:rPr lang="de-DE" baseline="0" dirty="0" smtClean="0"/>
                        <a:t> </a:t>
                      </a:r>
                      <a:r>
                        <a:rPr lang="de-DE" baseline="0" dirty="0" err="1" smtClean="0"/>
                        <a:t>circuits</a:t>
                      </a:r>
                      <a:endParaRPr lang="de-DE" dirty="0"/>
                    </a:p>
                  </a:txBody>
                  <a:tcPr anchor="ctr"/>
                </a:tc>
              </a:tr>
              <a:tr h="587652">
                <a:tc>
                  <a:txBody>
                    <a:bodyPr/>
                    <a:lstStyle/>
                    <a:p>
                      <a:pPr marL="252000" marR="0" indent="-457200" algn="l" defTabSz="914400" rtl="0" eaLnBrk="1" fontAlgn="auto" latinLnBrk="0" hangingPunct="1">
                        <a:lnSpc>
                          <a:spcPct val="100000"/>
                        </a:lnSpc>
                        <a:spcBef>
                          <a:spcPts val="0"/>
                        </a:spcBef>
                        <a:spcAft>
                          <a:spcPts val="0"/>
                        </a:spcAft>
                        <a:buClrTx/>
                        <a:buSzTx/>
                        <a:buFontTx/>
                        <a:buNone/>
                        <a:tabLst/>
                        <a:defRPr/>
                      </a:pPr>
                      <a:r>
                        <a:rPr lang="de-DE" dirty="0" smtClean="0"/>
                        <a:t>2. Multidomain, </a:t>
                      </a:r>
                      <a:r>
                        <a:rPr lang="de-DE" dirty="0" err="1" smtClean="0"/>
                        <a:t>nonlinear</a:t>
                      </a:r>
                      <a:r>
                        <a:rPr lang="de-DE" baseline="0" dirty="0" smtClean="0"/>
                        <a:t> </a:t>
                      </a:r>
                      <a:r>
                        <a:rPr lang="de-DE" baseline="0" dirty="0" err="1" smtClean="0"/>
                        <a:t>effects</a:t>
                      </a:r>
                      <a:r>
                        <a:rPr lang="de-DE" dirty="0" smtClean="0"/>
                        <a:t> </a:t>
                      </a:r>
                      <a:br>
                        <a:rPr lang="de-DE" dirty="0" smtClean="0"/>
                      </a:br>
                      <a:r>
                        <a:rPr lang="de-DE" dirty="0" err="1" smtClean="0"/>
                        <a:t>are</a:t>
                      </a:r>
                      <a:r>
                        <a:rPr lang="de-DE" dirty="0" smtClean="0"/>
                        <a:t> </a:t>
                      </a:r>
                      <a:r>
                        <a:rPr lang="de-DE" dirty="0" err="1" smtClean="0"/>
                        <a:t>challenging</a:t>
                      </a:r>
                      <a:r>
                        <a:rPr lang="de-DE" dirty="0" smtClean="0"/>
                        <a:t> </a:t>
                      </a:r>
                      <a:r>
                        <a:rPr lang="de-DE" dirty="0" err="1" smtClean="0"/>
                        <a:t>to</a:t>
                      </a:r>
                      <a:r>
                        <a:rPr lang="de-DE" dirty="0" smtClean="0"/>
                        <a:t> </a:t>
                      </a:r>
                      <a:r>
                        <a:rPr lang="de-DE" dirty="0" err="1" smtClean="0"/>
                        <a:t>model</a:t>
                      </a:r>
                      <a:endParaRPr lang="de-DE" dirty="0" smtClean="0"/>
                    </a:p>
                  </a:txBody>
                  <a:tcPr anchor="ctr">
                    <a:solidFill>
                      <a:srgbClr val="EFF2F8"/>
                    </a:solidFill>
                  </a:tcPr>
                </a:tc>
                <a:tc>
                  <a:txBody>
                    <a:bodyPr/>
                    <a:lstStyle/>
                    <a:p>
                      <a:r>
                        <a:rPr lang="de-DE" dirty="0" err="1" smtClean="0"/>
                        <a:t>Use</a:t>
                      </a:r>
                      <a:r>
                        <a:rPr lang="de-DE" baseline="0" dirty="0" smtClean="0"/>
                        <a:t> </a:t>
                      </a:r>
                      <a:r>
                        <a:rPr lang="de-DE" baseline="0" dirty="0" err="1" smtClean="0"/>
                        <a:t>physical</a:t>
                      </a:r>
                      <a:r>
                        <a:rPr lang="de-DE" baseline="0" dirty="0" smtClean="0"/>
                        <a:t> </a:t>
                      </a:r>
                      <a:r>
                        <a:rPr lang="de-DE" baseline="0" dirty="0" err="1" smtClean="0"/>
                        <a:t>modeling</a:t>
                      </a:r>
                      <a:r>
                        <a:rPr lang="de-DE" baseline="0" dirty="0" smtClean="0"/>
                        <a:t> </a:t>
                      </a:r>
                      <a:r>
                        <a:rPr lang="de-DE" baseline="0" dirty="0" err="1" smtClean="0"/>
                        <a:t>tools</a:t>
                      </a:r>
                      <a:r>
                        <a:rPr lang="de-DE" baseline="0" dirty="0" smtClean="0"/>
                        <a:t/>
                      </a:r>
                      <a:br>
                        <a:rPr lang="de-DE" baseline="0" dirty="0" smtClean="0"/>
                      </a:br>
                      <a:r>
                        <a:rPr lang="de-DE" baseline="0" dirty="0" err="1" smtClean="0"/>
                        <a:t>to</a:t>
                      </a:r>
                      <a:r>
                        <a:rPr lang="de-DE" baseline="0" dirty="0" smtClean="0"/>
                        <a:t> </a:t>
                      </a:r>
                      <a:r>
                        <a:rPr lang="de-DE" baseline="0" dirty="0" err="1" smtClean="0"/>
                        <a:t>define</a:t>
                      </a:r>
                      <a:r>
                        <a:rPr lang="de-DE" baseline="0" dirty="0" smtClean="0"/>
                        <a:t> </a:t>
                      </a:r>
                      <a:r>
                        <a:rPr lang="de-DE" baseline="0" dirty="0" err="1" smtClean="0"/>
                        <a:t>equations</a:t>
                      </a:r>
                      <a:r>
                        <a:rPr lang="de-DE" baseline="0" dirty="0" smtClean="0"/>
                        <a:t> </a:t>
                      </a:r>
                      <a:r>
                        <a:rPr lang="de-DE" baseline="0" dirty="0" err="1" smtClean="0"/>
                        <a:t>and</a:t>
                      </a:r>
                      <a:r>
                        <a:rPr lang="de-DE" baseline="0" dirty="0" smtClean="0"/>
                        <a:t> </a:t>
                      </a:r>
                      <a:r>
                        <a:rPr lang="de-DE" baseline="0" dirty="0" err="1" smtClean="0"/>
                        <a:t>components</a:t>
                      </a:r>
                      <a:endParaRPr lang="de-DE" dirty="0"/>
                    </a:p>
                  </a:txBody>
                  <a:tcPr anchor="ctr"/>
                </a:tc>
              </a:tr>
              <a:tr h="839503">
                <a:tc>
                  <a:txBody>
                    <a:bodyPr/>
                    <a:lstStyle/>
                    <a:p>
                      <a:pPr marL="252000" marR="0" indent="-457200" algn="l" defTabSz="914400" rtl="0" eaLnBrk="1" fontAlgn="auto" latinLnBrk="0" hangingPunct="1">
                        <a:lnSpc>
                          <a:spcPct val="100000"/>
                        </a:lnSpc>
                        <a:spcBef>
                          <a:spcPts val="0"/>
                        </a:spcBef>
                        <a:spcAft>
                          <a:spcPts val="0"/>
                        </a:spcAft>
                        <a:buClrTx/>
                        <a:buSzTx/>
                        <a:buFontTx/>
                        <a:buNone/>
                        <a:tabLst/>
                        <a:defRPr/>
                      </a:pPr>
                      <a:r>
                        <a:rPr lang="de-DE" dirty="0" smtClean="0"/>
                        <a:t>3. Model</a:t>
                      </a:r>
                      <a:r>
                        <a:rPr lang="de-DE" baseline="0" dirty="0" smtClean="0"/>
                        <a:t> must </a:t>
                      </a:r>
                      <a:r>
                        <a:rPr lang="de-DE" baseline="0" dirty="0" err="1" smtClean="0"/>
                        <a:t>simulate</a:t>
                      </a:r>
                      <a:r>
                        <a:rPr lang="de-DE" baseline="0" dirty="0" smtClean="0"/>
                        <a:t> </a:t>
                      </a:r>
                      <a:r>
                        <a:rPr lang="de-DE" baseline="0" dirty="0" err="1" smtClean="0"/>
                        <a:t>quickly</a:t>
                      </a:r>
                      <a:r>
                        <a:rPr lang="de-DE" dirty="0" smtClean="0"/>
                        <a:t/>
                      </a:r>
                      <a:br>
                        <a:rPr lang="de-DE" dirty="0" smtClean="0"/>
                      </a:br>
                      <a:r>
                        <a:rPr lang="de-DE" dirty="0" err="1" smtClean="0"/>
                        <a:t>to</a:t>
                      </a:r>
                      <a:r>
                        <a:rPr lang="de-DE" dirty="0" smtClean="0"/>
                        <a:t> </a:t>
                      </a:r>
                      <a:r>
                        <a:rPr lang="de-DE" dirty="0" err="1" smtClean="0"/>
                        <a:t>enable</a:t>
                      </a:r>
                      <a:r>
                        <a:rPr lang="de-DE" dirty="0" smtClean="0"/>
                        <a:t> extensive </a:t>
                      </a:r>
                      <a:r>
                        <a:rPr lang="de-DE" baseline="0" dirty="0" err="1" smtClean="0"/>
                        <a:t>testing</a:t>
                      </a:r>
                      <a:r>
                        <a:rPr lang="de-DE" baseline="0" dirty="0" smtClean="0"/>
                        <a:t> </a:t>
                      </a:r>
                      <a:br>
                        <a:rPr lang="de-DE" baseline="0" dirty="0" smtClean="0"/>
                      </a:br>
                      <a:r>
                        <a:rPr lang="de-DE" baseline="0" dirty="0" smtClean="0"/>
                        <a:t>(</a:t>
                      </a:r>
                      <a:r>
                        <a:rPr lang="de-DE" baseline="0" dirty="0" err="1" smtClean="0"/>
                        <a:t>drive</a:t>
                      </a:r>
                      <a:r>
                        <a:rPr lang="de-DE" baseline="0" dirty="0" smtClean="0"/>
                        <a:t> </a:t>
                      </a:r>
                      <a:r>
                        <a:rPr lang="de-DE" baseline="0" dirty="0" err="1" smtClean="0"/>
                        <a:t>cycles</a:t>
                      </a:r>
                      <a:r>
                        <a:rPr lang="de-DE" baseline="0" dirty="0" smtClean="0"/>
                        <a:t>, </a:t>
                      </a:r>
                      <a:r>
                        <a:rPr lang="de-DE" baseline="0" dirty="0" err="1" smtClean="0"/>
                        <a:t>temperatures</a:t>
                      </a:r>
                      <a:r>
                        <a:rPr lang="de-DE" baseline="0" dirty="0" smtClean="0"/>
                        <a:t>, etc.)</a:t>
                      </a:r>
                      <a:endParaRPr lang="de-DE" dirty="0" smtClean="0"/>
                    </a:p>
                  </a:txBody>
                  <a:tcPr anchor="ctr"/>
                </a:tc>
                <a:tc>
                  <a:txBody>
                    <a:bodyPr/>
                    <a:lstStyle/>
                    <a:p>
                      <a:r>
                        <a:rPr lang="de-DE" baseline="0" dirty="0" err="1" smtClean="0"/>
                        <a:t>Include</a:t>
                      </a:r>
                      <a:r>
                        <a:rPr lang="de-DE" baseline="0" dirty="0" smtClean="0"/>
                        <a:t>/</a:t>
                      </a:r>
                      <a:r>
                        <a:rPr lang="de-DE" baseline="0" dirty="0" err="1" smtClean="0"/>
                        <a:t>neglect</a:t>
                      </a:r>
                      <a:r>
                        <a:rPr lang="de-DE" baseline="0" dirty="0" smtClean="0"/>
                        <a:t> </a:t>
                      </a:r>
                      <a:r>
                        <a:rPr lang="de-DE" baseline="0" dirty="0" err="1" smtClean="0"/>
                        <a:t>effects</a:t>
                      </a:r>
                      <a:r>
                        <a:rPr lang="de-DE" baseline="0" dirty="0" smtClean="0"/>
                        <a:t> </a:t>
                      </a:r>
                      <a:r>
                        <a:rPr lang="de-DE" baseline="0" dirty="0" err="1" smtClean="0"/>
                        <a:t>as</a:t>
                      </a:r>
                      <a:r>
                        <a:rPr lang="de-DE" baseline="0" dirty="0" smtClean="0"/>
                        <a:t> </a:t>
                      </a:r>
                      <a:r>
                        <a:rPr lang="de-DE" baseline="0" dirty="0" err="1" smtClean="0"/>
                        <a:t>needed</a:t>
                      </a:r>
                      <a:r>
                        <a:rPr lang="de-DE" baseline="0" dirty="0" smtClean="0"/>
                        <a:t/>
                      </a:r>
                      <a:br>
                        <a:rPr lang="de-DE" baseline="0" dirty="0" smtClean="0"/>
                      </a:br>
                      <a:r>
                        <a:rPr lang="de-DE" baseline="0" dirty="0" err="1" smtClean="0"/>
                        <a:t>to</a:t>
                      </a:r>
                      <a:r>
                        <a:rPr lang="de-DE" baseline="0" dirty="0" smtClean="0"/>
                        <a:t> </a:t>
                      </a:r>
                      <a:r>
                        <a:rPr lang="de-DE" dirty="0" err="1" smtClean="0"/>
                        <a:t>balance</a:t>
                      </a:r>
                      <a:r>
                        <a:rPr lang="de-DE" dirty="0" smtClean="0"/>
                        <a:t> </a:t>
                      </a:r>
                      <a:r>
                        <a:rPr lang="de-DE" dirty="0" err="1" smtClean="0"/>
                        <a:t>tradeoff</a:t>
                      </a:r>
                      <a:r>
                        <a:rPr lang="de-DE" baseline="0" dirty="0" smtClean="0"/>
                        <a:t> </a:t>
                      </a:r>
                      <a:r>
                        <a:rPr lang="de-DE" baseline="0" dirty="0" err="1" smtClean="0"/>
                        <a:t>of</a:t>
                      </a:r>
                      <a:r>
                        <a:rPr lang="de-DE" baseline="0" dirty="0" smtClean="0"/>
                        <a:t> </a:t>
                      </a:r>
                      <a:r>
                        <a:rPr lang="de-DE" dirty="0" err="1" smtClean="0"/>
                        <a:t>model</a:t>
                      </a:r>
                      <a:r>
                        <a:rPr lang="de-DE" dirty="0" smtClean="0"/>
                        <a:t> </a:t>
                      </a:r>
                      <a:r>
                        <a:rPr lang="de-DE" dirty="0" err="1" smtClean="0"/>
                        <a:t>fidelity</a:t>
                      </a:r>
                      <a:r>
                        <a:rPr lang="de-DE" dirty="0" smtClean="0"/>
                        <a:t> </a:t>
                      </a:r>
                      <a:br>
                        <a:rPr lang="de-DE" dirty="0" smtClean="0"/>
                      </a:br>
                      <a:r>
                        <a:rPr lang="de-DE" dirty="0" err="1" smtClean="0"/>
                        <a:t>and</a:t>
                      </a:r>
                      <a:r>
                        <a:rPr lang="de-DE" baseline="0" dirty="0" smtClean="0"/>
                        <a:t> </a:t>
                      </a:r>
                      <a:r>
                        <a:rPr lang="de-DE" baseline="0" dirty="0" err="1" smtClean="0"/>
                        <a:t>simulation</a:t>
                      </a:r>
                      <a:r>
                        <a:rPr lang="de-DE" baseline="0" dirty="0" smtClean="0"/>
                        <a:t> </a:t>
                      </a:r>
                      <a:r>
                        <a:rPr lang="de-DE" baseline="0" dirty="0" err="1" smtClean="0"/>
                        <a:t>speed</a:t>
                      </a:r>
                      <a:endParaRPr lang="de-DE" dirty="0"/>
                    </a:p>
                  </a:txBody>
                  <a:tcPr anchor="ctr"/>
                </a:tc>
              </a:tr>
              <a:tr h="839503">
                <a:tc>
                  <a:txBody>
                    <a:bodyPr/>
                    <a:lstStyle/>
                    <a:p>
                      <a:pPr marL="252000" indent="-457200"/>
                      <a:r>
                        <a:rPr lang="de-DE" dirty="0" smtClean="0"/>
                        <a:t>4. Model</a:t>
                      </a:r>
                      <a:r>
                        <a:rPr lang="de-DE" baseline="0" dirty="0" smtClean="0"/>
                        <a:t> must </a:t>
                      </a:r>
                      <a:r>
                        <a:rPr lang="de-DE" baseline="0" dirty="0" err="1" smtClean="0"/>
                        <a:t>provide</a:t>
                      </a:r>
                      <a:r>
                        <a:rPr lang="de-DE" baseline="0" dirty="0" smtClean="0"/>
                        <a:t> </a:t>
                      </a:r>
                      <a:r>
                        <a:rPr lang="de-DE" baseline="0" dirty="0" err="1" smtClean="0"/>
                        <a:t>results</a:t>
                      </a:r>
                      <a:r>
                        <a:rPr lang="de-DE" baseline="0" dirty="0" smtClean="0"/>
                        <a:t> </a:t>
                      </a:r>
                      <a:r>
                        <a:rPr lang="de-DE" baseline="0" dirty="0" err="1" smtClean="0"/>
                        <a:t>that</a:t>
                      </a:r>
                      <a:r>
                        <a:rPr lang="de-DE" baseline="0" dirty="0" smtClean="0"/>
                        <a:t> </a:t>
                      </a:r>
                      <a:r>
                        <a:rPr lang="de-DE" baseline="0" dirty="0" err="1" smtClean="0"/>
                        <a:t>compare</a:t>
                      </a:r>
                      <a:r>
                        <a:rPr lang="de-DE" baseline="0" dirty="0" smtClean="0"/>
                        <a:t> </a:t>
                      </a:r>
                      <a:r>
                        <a:rPr lang="de-DE" baseline="0" dirty="0" err="1" smtClean="0"/>
                        <a:t>well</a:t>
                      </a:r>
                      <a:r>
                        <a:rPr lang="de-DE" baseline="0" dirty="0" smtClean="0"/>
                        <a:t> </a:t>
                      </a:r>
                      <a:r>
                        <a:rPr lang="de-DE" baseline="0" dirty="0" err="1" smtClean="0"/>
                        <a:t>to</a:t>
                      </a:r>
                      <a:r>
                        <a:rPr lang="de-DE" baseline="0" dirty="0" smtClean="0"/>
                        <a:t> </a:t>
                      </a:r>
                      <a:r>
                        <a:rPr lang="de-DE" baseline="0" dirty="0" err="1" smtClean="0"/>
                        <a:t>test</a:t>
                      </a:r>
                      <a:r>
                        <a:rPr lang="de-DE" baseline="0" dirty="0" smtClean="0"/>
                        <a:t> </a:t>
                      </a:r>
                      <a:r>
                        <a:rPr lang="de-DE" baseline="0" dirty="0" err="1" smtClean="0"/>
                        <a:t>data</a:t>
                      </a:r>
                      <a:endParaRPr lang="de-DE" dirty="0"/>
                    </a:p>
                  </a:txBody>
                  <a:tcPr anchor="ctr"/>
                </a:tc>
                <a:tc>
                  <a:txBody>
                    <a:bodyPr/>
                    <a:lstStyle/>
                    <a:p>
                      <a:r>
                        <a:rPr lang="de-DE" dirty="0" err="1" smtClean="0"/>
                        <a:t>Use</a:t>
                      </a:r>
                      <a:r>
                        <a:rPr lang="de-DE" dirty="0" smtClean="0"/>
                        <a:t> </a:t>
                      </a:r>
                      <a:r>
                        <a:rPr lang="de-DE" dirty="0" err="1" smtClean="0"/>
                        <a:t>optimization</a:t>
                      </a:r>
                      <a:r>
                        <a:rPr lang="de-DE" dirty="0" smtClean="0"/>
                        <a:t> </a:t>
                      </a:r>
                      <a:r>
                        <a:rPr lang="de-DE" dirty="0" err="1" smtClean="0"/>
                        <a:t>algorithms</a:t>
                      </a:r>
                      <a:r>
                        <a:rPr lang="de-DE" dirty="0" smtClean="0"/>
                        <a:t> </a:t>
                      </a:r>
                      <a:r>
                        <a:rPr lang="de-DE" baseline="0" dirty="0" err="1" smtClean="0"/>
                        <a:t>to</a:t>
                      </a:r>
                      <a:r>
                        <a:rPr lang="de-DE" baseline="0" dirty="0" smtClean="0"/>
                        <a:t> </a:t>
                      </a:r>
                      <a:r>
                        <a:rPr lang="de-DE" baseline="0" dirty="0" err="1" smtClean="0"/>
                        <a:t>automatically</a:t>
                      </a:r>
                      <a:r>
                        <a:rPr lang="de-DE" baseline="0" dirty="0" smtClean="0"/>
                        <a:t> tune </a:t>
                      </a:r>
                      <a:r>
                        <a:rPr lang="de-DE" baseline="0" dirty="0" err="1" smtClean="0"/>
                        <a:t>parameter</a:t>
                      </a:r>
                      <a:r>
                        <a:rPr lang="de-DE" baseline="0" dirty="0" smtClean="0"/>
                        <a:t> </a:t>
                      </a:r>
                      <a:r>
                        <a:rPr lang="de-DE" baseline="0" dirty="0" err="1" smtClean="0"/>
                        <a:t>values</a:t>
                      </a:r>
                      <a:r>
                        <a:rPr lang="de-DE" baseline="0" dirty="0" smtClean="0"/>
                        <a:t> </a:t>
                      </a:r>
                      <a:br>
                        <a:rPr lang="de-DE" baseline="0" dirty="0" smtClean="0"/>
                      </a:br>
                      <a:r>
                        <a:rPr lang="de-DE" baseline="0" dirty="0" err="1" smtClean="0"/>
                        <a:t>until</a:t>
                      </a:r>
                      <a:r>
                        <a:rPr lang="de-DE" baseline="0" dirty="0" smtClean="0"/>
                        <a:t> </a:t>
                      </a:r>
                      <a:r>
                        <a:rPr lang="de-DE" baseline="0" dirty="0" err="1" smtClean="0"/>
                        <a:t>simulation</a:t>
                      </a:r>
                      <a:r>
                        <a:rPr lang="de-DE" baseline="0" dirty="0" smtClean="0"/>
                        <a:t> </a:t>
                      </a:r>
                      <a:r>
                        <a:rPr lang="de-DE" baseline="0" dirty="0" err="1" smtClean="0"/>
                        <a:t>results</a:t>
                      </a:r>
                      <a:r>
                        <a:rPr lang="de-DE" baseline="0" dirty="0" smtClean="0"/>
                        <a:t> </a:t>
                      </a:r>
                      <a:r>
                        <a:rPr lang="de-DE" baseline="0" dirty="0" err="1" smtClean="0"/>
                        <a:t>match</a:t>
                      </a:r>
                      <a:r>
                        <a:rPr lang="de-DE" baseline="0" dirty="0" smtClean="0"/>
                        <a:t> </a:t>
                      </a:r>
                      <a:r>
                        <a:rPr lang="de-DE" baseline="0" dirty="0" err="1" smtClean="0"/>
                        <a:t>test</a:t>
                      </a:r>
                      <a:r>
                        <a:rPr lang="de-DE" baseline="0" dirty="0" smtClean="0"/>
                        <a:t> </a:t>
                      </a:r>
                      <a:r>
                        <a:rPr lang="de-DE" baseline="0" dirty="0" err="1" smtClean="0"/>
                        <a:t>data</a:t>
                      </a:r>
                      <a:endParaRPr lang="de-DE" dirty="0"/>
                    </a:p>
                  </a:txBody>
                  <a:tcPr anchor="ctr"/>
                </a:tc>
              </a:tr>
            </a:tbl>
          </a:graphicData>
        </a:graphic>
      </p:graphicFrame>
      <p:sp>
        <p:nvSpPr>
          <p:cNvPr id="167" name="Rechteck 166"/>
          <p:cNvSpPr/>
          <p:nvPr/>
        </p:nvSpPr>
        <p:spPr>
          <a:xfrm>
            <a:off x="539552" y="2991952"/>
            <a:ext cx="3600400" cy="621650"/>
          </a:xfrm>
          <a:prstGeom prst="rect">
            <a:avLst/>
          </a:prstGeom>
          <a:solidFill>
            <a:srgbClr val="DDE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smtClean="0">
              <a:latin typeface="Arial" pitchFamily="34" charset="0"/>
              <a:cs typeface="Arial" pitchFamily="34" charset="0"/>
            </a:endParaRPr>
          </a:p>
        </p:txBody>
      </p:sp>
      <p:sp>
        <p:nvSpPr>
          <p:cNvPr id="170" name="Rechteck 169"/>
          <p:cNvSpPr/>
          <p:nvPr/>
        </p:nvSpPr>
        <p:spPr>
          <a:xfrm>
            <a:off x="539552" y="4315566"/>
            <a:ext cx="3600400" cy="807825"/>
          </a:xfrm>
          <a:prstGeom prst="rect">
            <a:avLst/>
          </a:prstGeom>
          <a:solidFill>
            <a:srgbClr val="DDE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smtClean="0">
              <a:latin typeface="Arial" pitchFamily="34" charset="0"/>
              <a:cs typeface="Arial" pitchFamily="34" charset="0"/>
            </a:endParaRPr>
          </a:p>
        </p:txBody>
      </p:sp>
      <p:sp>
        <p:nvSpPr>
          <p:cNvPr id="171" name="Rechteck 170"/>
          <p:cNvSpPr/>
          <p:nvPr/>
        </p:nvSpPr>
        <p:spPr>
          <a:xfrm>
            <a:off x="4283967" y="2991952"/>
            <a:ext cx="4302471" cy="621650"/>
          </a:xfrm>
          <a:prstGeom prst="rect">
            <a:avLst/>
          </a:prstGeom>
          <a:solidFill>
            <a:srgbClr val="DDE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smtClean="0">
              <a:latin typeface="Arial" pitchFamily="34" charset="0"/>
              <a:cs typeface="Arial" pitchFamily="34" charset="0"/>
            </a:endParaRPr>
          </a:p>
        </p:txBody>
      </p:sp>
      <p:sp>
        <p:nvSpPr>
          <p:cNvPr id="188" name="Rechteck 187"/>
          <p:cNvSpPr/>
          <p:nvPr/>
        </p:nvSpPr>
        <p:spPr>
          <a:xfrm>
            <a:off x="4283967" y="4315565"/>
            <a:ext cx="4302471" cy="807825"/>
          </a:xfrm>
          <a:prstGeom prst="rect">
            <a:avLst/>
          </a:prstGeom>
          <a:solidFill>
            <a:srgbClr val="DDE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smtClean="0">
              <a:latin typeface="Arial" pitchFamily="34" charset="0"/>
              <a:cs typeface="Arial" pitchFamily="34" charset="0"/>
            </a:endParaRPr>
          </a:p>
        </p:txBody>
      </p:sp>
      <p:sp>
        <p:nvSpPr>
          <p:cNvPr id="189" name="Rechteck 188"/>
          <p:cNvSpPr/>
          <p:nvPr/>
        </p:nvSpPr>
        <p:spPr>
          <a:xfrm>
            <a:off x="539552" y="3640024"/>
            <a:ext cx="3600400" cy="621650"/>
          </a:xfrm>
          <a:prstGeom prst="rect">
            <a:avLst/>
          </a:prstGeom>
          <a:solidFill>
            <a:srgbClr val="EFF2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smtClean="0">
              <a:latin typeface="Arial" pitchFamily="34" charset="0"/>
              <a:cs typeface="Arial" pitchFamily="34" charset="0"/>
            </a:endParaRPr>
          </a:p>
        </p:txBody>
      </p:sp>
      <p:sp>
        <p:nvSpPr>
          <p:cNvPr id="190" name="Rechteck 189"/>
          <p:cNvSpPr/>
          <p:nvPr/>
        </p:nvSpPr>
        <p:spPr>
          <a:xfrm>
            <a:off x="539552" y="5224779"/>
            <a:ext cx="3600400" cy="830943"/>
          </a:xfrm>
          <a:prstGeom prst="rect">
            <a:avLst/>
          </a:prstGeom>
          <a:solidFill>
            <a:srgbClr val="EFF2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smtClean="0">
              <a:latin typeface="Arial" pitchFamily="34" charset="0"/>
              <a:cs typeface="Arial" pitchFamily="34" charset="0"/>
            </a:endParaRPr>
          </a:p>
        </p:txBody>
      </p:sp>
      <p:sp>
        <p:nvSpPr>
          <p:cNvPr id="191" name="Rechteck 190"/>
          <p:cNvSpPr/>
          <p:nvPr/>
        </p:nvSpPr>
        <p:spPr>
          <a:xfrm>
            <a:off x="4283967" y="3613602"/>
            <a:ext cx="4302471" cy="648072"/>
          </a:xfrm>
          <a:prstGeom prst="rect">
            <a:avLst/>
          </a:prstGeom>
          <a:solidFill>
            <a:srgbClr val="EFF2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smtClean="0">
              <a:latin typeface="Arial" pitchFamily="34" charset="0"/>
              <a:cs typeface="Arial" pitchFamily="34" charset="0"/>
            </a:endParaRPr>
          </a:p>
        </p:txBody>
      </p:sp>
      <p:sp>
        <p:nvSpPr>
          <p:cNvPr id="192" name="Rechteck 191"/>
          <p:cNvSpPr/>
          <p:nvPr/>
        </p:nvSpPr>
        <p:spPr>
          <a:xfrm>
            <a:off x="4283967" y="5224778"/>
            <a:ext cx="4302471" cy="827081"/>
          </a:xfrm>
          <a:prstGeom prst="rect">
            <a:avLst/>
          </a:prstGeom>
          <a:solidFill>
            <a:srgbClr val="EFF2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smtClean="0">
              <a:latin typeface="Arial" pitchFamily="34" charset="0"/>
              <a:cs typeface="Arial" pitchFamily="34" charset="0"/>
            </a:endParaRPr>
          </a:p>
        </p:txBody>
      </p:sp>
      <p:graphicFrame>
        <p:nvGraphicFramePr>
          <p:cNvPr id="193" name="Inhaltsplatzhalter 3"/>
          <p:cNvGraphicFramePr>
            <a:graphicFrameLocks/>
          </p:cNvGraphicFramePr>
          <p:nvPr>
            <p:extLst>
              <p:ext uri="{D42A27DB-BD31-4B8C-83A1-F6EECF244321}">
                <p14:modId xmlns:p14="http://schemas.microsoft.com/office/powerpoint/2010/main" val="1148949975"/>
              </p:ext>
            </p:extLst>
          </p:nvPr>
        </p:nvGraphicFramePr>
        <p:xfrm>
          <a:off x="457200" y="2587014"/>
          <a:ext cx="8219256" cy="3505200"/>
        </p:xfrm>
        <a:graphic>
          <a:graphicData uri="http://schemas.openxmlformats.org/drawingml/2006/table">
            <a:tbl>
              <a:tblPr firstRow="1" bandRow="1">
                <a:effectLst/>
                <a:tableStyleId>{5C22544A-7EE6-4342-B048-85BDC9FD1C3A}</a:tableStyleId>
              </a:tblPr>
              <a:tblGrid>
                <a:gridCol w="3754760"/>
                <a:gridCol w="4464496"/>
              </a:tblGrid>
              <a:tr h="360066">
                <a:tc>
                  <a:txBody>
                    <a:bodyPr/>
                    <a:lstStyle/>
                    <a:p>
                      <a:pPr algn="ctr"/>
                      <a:r>
                        <a:rPr lang="de-DE" sz="2000" dirty="0" smtClean="0"/>
                        <a:t>Challenge</a:t>
                      </a:r>
                      <a:endParaRPr lang="de-DE" sz="2000" dirty="0"/>
                    </a:p>
                  </a:txBody>
                  <a:tcPr anchor="ctr">
                    <a:solidFill>
                      <a:srgbClr val="336699"/>
                    </a:solidFill>
                  </a:tcPr>
                </a:tc>
                <a:tc>
                  <a:txBody>
                    <a:bodyPr/>
                    <a:lstStyle/>
                    <a:p>
                      <a:pPr algn="ctr"/>
                      <a:r>
                        <a:rPr lang="de-DE" sz="2000" dirty="0" err="1" smtClean="0"/>
                        <a:t>Capability</a:t>
                      </a:r>
                      <a:r>
                        <a:rPr lang="de-DE" sz="2000" dirty="0" smtClean="0"/>
                        <a:t> </a:t>
                      </a:r>
                      <a:r>
                        <a:rPr lang="de-DE" sz="2000" dirty="0" err="1" smtClean="0"/>
                        <a:t>or</a:t>
                      </a:r>
                      <a:r>
                        <a:rPr lang="de-DE" sz="2000" dirty="0" smtClean="0"/>
                        <a:t> </a:t>
                      </a:r>
                      <a:r>
                        <a:rPr lang="de-DE" sz="2000" dirty="0" err="1" smtClean="0"/>
                        <a:t>Strategy</a:t>
                      </a:r>
                      <a:endParaRPr lang="de-DE" sz="2000" dirty="0"/>
                    </a:p>
                  </a:txBody>
                  <a:tcPr anchor="ctr">
                    <a:solidFill>
                      <a:srgbClr val="336699"/>
                    </a:solidFill>
                  </a:tcPr>
                </a:tc>
              </a:tr>
              <a:tr h="581645">
                <a:tc>
                  <a:txBody>
                    <a:bodyPr/>
                    <a:lstStyle/>
                    <a:p>
                      <a:pPr marL="252000" indent="-457200"/>
                      <a:r>
                        <a:rPr lang="de-DE" dirty="0" smtClean="0"/>
                        <a:t>1. Hard</a:t>
                      </a:r>
                      <a:r>
                        <a:rPr lang="de-DE" baseline="0" dirty="0" smtClean="0"/>
                        <a:t> </a:t>
                      </a:r>
                      <a:r>
                        <a:rPr lang="de-DE" baseline="0" dirty="0" err="1" smtClean="0"/>
                        <a:t>to</a:t>
                      </a:r>
                      <a:r>
                        <a:rPr lang="de-DE" baseline="0" dirty="0" smtClean="0"/>
                        <a:t> </a:t>
                      </a:r>
                      <a:r>
                        <a:rPr lang="de-DE" baseline="0" dirty="0" err="1" smtClean="0"/>
                        <a:t>model</a:t>
                      </a:r>
                      <a:r>
                        <a:rPr lang="de-DE" baseline="0" dirty="0" smtClean="0"/>
                        <a:t> </a:t>
                      </a:r>
                      <a:r>
                        <a:rPr lang="de-DE" baseline="0" dirty="0" err="1" smtClean="0"/>
                        <a:t>exact</a:t>
                      </a:r>
                      <a:r>
                        <a:rPr lang="de-DE" baseline="0" dirty="0" smtClean="0"/>
                        <a:t> </a:t>
                      </a:r>
                      <a:r>
                        <a:rPr lang="de-DE" baseline="0" dirty="0" err="1" smtClean="0"/>
                        <a:t>electrochemical</a:t>
                      </a:r>
                      <a:r>
                        <a:rPr lang="de-DE" baseline="0" dirty="0" smtClean="0"/>
                        <a:t> </a:t>
                      </a:r>
                      <a:r>
                        <a:rPr lang="de-DE" baseline="0" dirty="0" err="1" smtClean="0"/>
                        <a:t>behavior</a:t>
                      </a:r>
                      <a:endParaRPr lang="de-DE" dirty="0"/>
                    </a:p>
                  </a:txBody>
                  <a:tcPr anchor="ctr">
                    <a:solidFill>
                      <a:srgbClr val="DDE5F0"/>
                    </a:solidFill>
                  </a:tcPr>
                </a:tc>
                <a:tc>
                  <a:txBody>
                    <a:bodyPr/>
                    <a:lstStyle/>
                    <a:p>
                      <a:r>
                        <a:rPr lang="de-DE" dirty="0" err="1" smtClean="0"/>
                        <a:t>Approximate</a:t>
                      </a:r>
                      <a:r>
                        <a:rPr lang="de-DE" dirty="0" smtClean="0"/>
                        <a:t> </a:t>
                      </a:r>
                      <a:r>
                        <a:rPr lang="de-DE" dirty="0" err="1" smtClean="0"/>
                        <a:t>behavior</a:t>
                      </a:r>
                      <a:r>
                        <a:rPr lang="de-DE" baseline="0" dirty="0" smtClean="0"/>
                        <a:t> </a:t>
                      </a:r>
                      <a:r>
                        <a:rPr lang="de-DE" baseline="0" dirty="0" err="1" smtClean="0"/>
                        <a:t>with</a:t>
                      </a:r>
                      <a:r>
                        <a:rPr lang="de-DE" baseline="0" dirty="0" smtClean="0"/>
                        <a:t> </a:t>
                      </a:r>
                      <a:r>
                        <a:rPr lang="de-DE" baseline="0" dirty="0" err="1" smtClean="0"/>
                        <a:t>simplified</a:t>
                      </a:r>
                      <a:r>
                        <a:rPr lang="de-DE" baseline="0" dirty="0" smtClean="0"/>
                        <a:t> </a:t>
                      </a:r>
                      <a:r>
                        <a:rPr lang="de-DE" baseline="0" dirty="0" err="1" smtClean="0"/>
                        <a:t>equations</a:t>
                      </a:r>
                      <a:r>
                        <a:rPr lang="de-DE" baseline="0" dirty="0" smtClean="0"/>
                        <a:t> </a:t>
                      </a:r>
                      <a:r>
                        <a:rPr lang="de-DE" baseline="0" dirty="0" err="1" smtClean="0"/>
                        <a:t>or</a:t>
                      </a:r>
                      <a:r>
                        <a:rPr lang="de-DE" baseline="0" dirty="0" smtClean="0"/>
                        <a:t> </a:t>
                      </a:r>
                      <a:r>
                        <a:rPr lang="de-DE" baseline="0" dirty="0" err="1" smtClean="0"/>
                        <a:t>equivalent</a:t>
                      </a:r>
                      <a:r>
                        <a:rPr lang="de-DE" baseline="0" dirty="0" smtClean="0"/>
                        <a:t> </a:t>
                      </a:r>
                      <a:r>
                        <a:rPr lang="de-DE" baseline="0" dirty="0" err="1" smtClean="0"/>
                        <a:t>circuits</a:t>
                      </a:r>
                      <a:endParaRPr lang="de-DE" dirty="0"/>
                    </a:p>
                  </a:txBody>
                  <a:tcPr anchor="ctr"/>
                </a:tc>
              </a:tr>
              <a:tr h="581645">
                <a:tc>
                  <a:txBody>
                    <a:bodyPr/>
                    <a:lstStyle/>
                    <a:p>
                      <a:pPr marL="252000" marR="0" indent="-457200" algn="l" defTabSz="914400" rtl="0" eaLnBrk="1" fontAlgn="auto" latinLnBrk="0" hangingPunct="1">
                        <a:lnSpc>
                          <a:spcPct val="100000"/>
                        </a:lnSpc>
                        <a:spcBef>
                          <a:spcPts val="0"/>
                        </a:spcBef>
                        <a:spcAft>
                          <a:spcPts val="0"/>
                        </a:spcAft>
                        <a:buClrTx/>
                        <a:buSzTx/>
                        <a:buFontTx/>
                        <a:buNone/>
                        <a:tabLst/>
                        <a:defRPr/>
                      </a:pPr>
                      <a:r>
                        <a:rPr lang="de-DE" dirty="0" smtClean="0"/>
                        <a:t>2. Multidomain, </a:t>
                      </a:r>
                      <a:r>
                        <a:rPr lang="de-DE" dirty="0" err="1" smtClean="0"/>
                        <a:t>nonlinear</a:t>
                      </a:r>
                      <a:r>
                        <a:rPr lang="de-DE" baseline="0" dirty="0" smtClean="0"/>
                        <a:t> </a:t>
                      </a:r>
                      <a:r>
                        <a:rPr lang="de-DE" baseline="0" dirty="0" err="1" smtClean="0"/>
                        <a:t>effects</a:t>
                      </a:r>
                      <a:r>
                        <a:rPr lang="de-DE" dirty="0" smtClean="0"/>
                        <a:t> </a:t>
                      </a:r>
                      <a:br>
                        <a:rPr lang="de-DE" dirty="0" smtClean="0"/>
                      </a:br>
                      <a:r>
                        <a:rPr lang="de-DE" dirty="0" err="1" smtClean="0"/>
                        <a:t>are</a:t>
                      </a:r>
                      <a:r>
                        <a:rPr lang="de-DE" dirty="0" smtClean="0"/>
                        <a:t> </a:t>
                      </a:r>
                      <a:r>
                        <a:rPr lang="de-DE" dirty="0" err="1" smtClean="0"/>
                        <a:t>challenging</a:t>
                      </a:r>
                      <a:r>
                        <a:rPr lang="de-DE" dirty="0" smtClean="0"/>
                        <a:t> </a:t>
                      </a:r>
                      <a:r>
                        <a:rPr lang="de-DE" dirty="0" err="1" smtClean="0"/>
                        <a:t>to</a:t>
                      </a:r>
                      <a:r>
                        <a:rPr lang="de-DE" dirty="0" smtClean="0"/>
                        <a:t> </a:t>
                      </a:r>
                      <a:r>
                        <a:rPr lang="de-DE" dirty="0" err="1" smtClean="0"/>
                        <a:t>model</a:t>
                      </a:r>
                      <a:endParaRPr lang="de-DE" dirty="0" smtClean="0"/>
                    </a:p>
                  </a:txBody>
                  <a:tcPr anchor="ctr">
                    <a:solidFill>
                      <a:srgbClr val="EFF2F8"/>
                    </a:solidFill>
                  </a:tcPr>
                </a:tc>
                <a:tc>
                  <a:txBody>
                    <a:bodyPr/>
                    <a:lstStyle/>
                    <a:p>
                      <a:r>
                        <a:rPr lang="de-DE" dirty="0" err="1" smtClean="0"/>
                        <a:t>Use</a:t>
                      </a:r>
                      <a:r>
                        <a:rPr lang="de-DE" baseline="0" dirty="0" smtClean="0"/>
                        <a:t> </a:t>
                      </a:r>
                      <a:r>
                        <a:rPr lang="de-DE" baseline="0" dirty="0" err="1" smtClean="0"/>
                        <a:t>physical</a:t>
                      </a:r>
                      <a:r>
                        <a:rPr lang="de-DE" baseline="0" dirty="0" smtClean="0"/>
                        <a:t> </a:t>
                      </a:r>
                      <a:r>
                        <a:rPr lang="de-DE" baseline="0" dirty="0" err="1" smtClean="0"/>
                        <a:t>modeling</a:t>
                      </a:r>
                      <a:r>
                        <a:rPr lang="de-DE" baseline="0" dirty="0" smtClean="0"/>
                        <a:t> </a:t>
                      </a:r>
                      <a:r>
                        <a:rPr lang="de-DE" baseline="0" dirty="0" err="1" smtClean="0"/>
                        <a:t>tools</a:t>
                      </a:r>
                      <a:r>
                        <a:rPr lang="de-DE" baseline="0" dirty="0" smtClean="0"/>
                        <a:t/>
                      </a:r>
                      <a:br>
                        <a:rPr lang="de-DE" baseline="0" dirty="0" smtClean="0"/>
                      </a:br>
                      <a:r>
                        <a:rPr lang="de-DE" baseline="0" dirty="0" err="1" smtClean="0"/>
                        <a:t>to</a:t>
                      </a:r>
                      <a:r>
                        <a:rPr lang="de-DE" baseline="0" dirty="0" smtClean="0"/>
                        <a:t> </a:t>
                      </a:r>
                      <a:r>
                        <a:rPr lang="de-DE" baseline="0" dirty="0" err="1" smtClean="0"/>
                        <a:t>define</a:t>
                      </a:r>
                      <a:r>
                        <a:rPr lang="de-DE" baseline="0" dirty="0" smtClean="0"/>
                        <a:t> </a:t>
                      </a:r>
                      <a:r>
                        <a:rPr lang="de-DE" baseline="0" dirty="0" err="1" smtClean="0"/>
                        <a:t>equations</a:t>
                      </a:r>
                      <a:r>
                        <a:rPr lang="de-DE" baseline="0" dirty="0" smtClean="0"/>
                        <a:t> </a:t>
                      </a:r>
                      <a:r>
                        <a:rPr lang="de-DE" baseline="0" dirty="0" err="1" smtClean="0"/>
                        <a:t>and</a:t>
                      </a:r>
                      <a:r>
                        <a:rPr lang="de-DE" baseline="0" dirty="0" smtClean="0"/>
                        <a:t> </a:t>
                      </a:r>
                      <a:r>
                        <a:rPr lang="de-DE" baseline="0" dirty="0" err="1" smtClean="0"/>
                        <a:t>components</a:t>
                      </a:r>
                      <a:endParaRPr lang="de-DE" dirty="0"/>
                    </a:p>
                  </a:txBody>
                  <a:tcPr anchor="ctr"/>
                </a:tc>
              </a:tr>
              <a:tr h="830921">
                <a:tc>
                  <a:txBody>
                    <a:bodyPr/>
                    <a:lstStyle/>
                    <a:p>
                      <a:pPr marL="252000" marR="0" indent="-457200" algn="l" defTabSz="914400" rtl="0" eaLnBrk="1" fontAlgn="auto" latinLnBrk="0" hangingPunct="1">
                        <a:lnSpc>
                          <a:spcPct val="100000"/>
                        </a:lnSpc>
                        <a:spcBef>
                          <a:spcPts val="0"/>
                        </a:spcBef>
                        <a:spcAft>
                          <a:spcPts val="0"/>
                        </a:spcAft>
                        <a:buClrTx/>
                        <a:buSzTx/>
                        <a:buFontTx/>
                        <a:buNone/>
                        <a:tabLst/>
                        <a:defRPr/>
                      </a:pPr>
                      <a:r>
                        <a:rPr lang="de-DE" dirty="0" smtClean="0"/>
                        <a:t>3. Model</a:t>
                      </a:r>
                      <a:r>
                        <a:rPr lang="de-DE" baseline="0" dirty="0" smtClean="0"/>
                        <a:t> must </a:t>
                      </a:r>
                      <a:r>
                        <a:rPr lang="de-DE" baseline="0" dirty="0" err="1" smtClean="0"/>
                        <a:t>simulate</a:t>
                      </a:r>
                      <a:r>
                        <a:rPr lang="de-DE" baseline="0" dirty="0" smtClean="0"/>
                        <a:t> </a:t>
                      </a:r>
                      <a:r>
                        <a:rPr lang="de-DE" baseline="0" dirty="0" err="1" smtClean="0"/>
                        <a:t>quickly</a:t>
                      </a:r>
                      <a:r>
                        <a:rPr lang="de-DE" dirty="0" smtClean="0"/>
                        <a:t/>
                      </a:r>
                      <a:br>
                        <a:rPr lang="de-DE" dirty="0" smtClean="0"/>
                      </a:br>
                      <a:r>
                        <a:rPr lang="de-DE" dirty="0" err="1" smtClean="0"/>
                        <a:t>to</a:t>
                      </a:r>
                      <a:r>
                        <a:rPr lang="de-DE" dirty="0" smtClean="0"/>
                        <a:t> </a:t>
                      </a:r>
                      <a:r>
                        <a:rPr lang="de-DE" dirty="0" err="1" smtClean="0"/>
                        <a:t>enable</a:t>
                      </a:r>
                      <a:r>
                        <a:rPr lang="de-DE" dirty="0" smtClean="0"/>
                        <a:t> extensive </a:t>
                      </a:r>
                      <a:r>
                        <a:rPr lang="de-DE" baseline="0" dirty="0" err="1" smtClean="0"/>
                        <a:t>testing</a:t>
                      </a:r>
                      <a:r>
                        <a:rPr lang="de-DE" baseline="0" dirty="0" smtClean="0"/>
                        <a:t> </a:t>
                      </a:r>
                      <a:br>
                        <a:rPr lang="de-DE" baseline="0" dirty="0" smtClean="0"/>
                      </a:br>
                      <a:r>
                        <a:rPr lang="de-DE" baseline="0" dirty="0" smtClean="0"/>
                        <a:t>(</a:t>
                      </a:r>
                      <a:r>
                        <a:rPr lang="de-DE" baseline="0" dirty="0" err="1" smtClean="0"/>
                        <a:t>drive</a:t>
                      </a:r>
                      <a:r>
                        <a:rPr lang="de-DE" baseline="0" dirty="0" smtClean="0"/>
                        <a:t> </a:t>
                      </a:r>
                      <a:r>
                        <a:rPr lang="de-DE" baseline="0" dirty="0" err="1" smtClean="0"/>
                        <a:t>cycles</a:t>
                      </a:r>
                      <a:r>
                        <a:rPr lang="de-DE" baseline="0" dirty="0" smtClean="0"/>
                        <a:t>, </a:t>
                      </a:r>
                      <a:r>
                        <a:rPr lang="de-DE" baseline="0" dirty="0" err="1" smtClean="0"/>
                        <a:t>temperatures</a:t>
                      </a:r>
                      <a:r>
                        <a:rPr lang="de-DE" baseline="0" dirty="0" smtClean="0"/>
                        <a:t>, etc.)</a:t>
                      </a:r>
                      <a:endParaRPr lang="de-DE" dirty="0" smtClean="0"/>
                    </a:p>
                  </a:txBody>
                  <a:tcPr anchor="ctr"/>
                </a:tc>
                <a:tc>
                  <a:txBody>
                    <a:bodyPr/>
                    <a:lstStyle/>
                    <a:p>
                      <a:r>
                        <a:rPr lang="de-DE" baseline="0" dirty="0" err="1" smtClean="0"/>
                        <a:t>Include</a:t>
                      </a:r>
                      <a:r>
                        <a:rPr lang="de-DE" baseline="0" dirty="0" smtClean="0"/>
                        <a:t>/</a:t>
                      </a:r>
                      <a:r>
                        <a:rPr lang="de-DE" baseline="0" dirty="0" err="1" smtClean="0"/>
                        <a:t>neglect</a:t>
                      </a:r>
                      <a:r>
                        <a:rPr lang="de-DE" baseline="0" dirty="0" smtClean="0"/>
                        <a:t> </a:t>
                      </a:r>
                      <a:r>
                        <a:rPr lang="de-DE" baseline="0" dirty="0" err="1" smtClean="0"/>
                        <a:t>effects</a:t>
                      </a:r>
                      <a:r>
                        <a:rPr lang="de-DE" baseline="0" dirty="0" smtClean="0"/>
                        <a:t> </a:t>
                      </a:r>
                      <a:r>
                        <a:rPr lang="de-DE" baseline="0" dirty="0" err="1" smtClean="0"/>
                        <a:t>as</a:t>
                      </a:r>
                      <a:r>
                        <a:rPr lang="de-DE" baseline="0" dirty="0" smtClean="0"/>
                        <a:t> </a:t>
                      </a:r>
                      <a:r>
                        <a:rPr lang="de-DE" baseline="0" dirty="0" err="1" smtClean="0"/>
                        <a:t>needed</a:t>
                      </a:r>
                      <a:r>
                        <a:rPr lang="de-DE" baseline="0" dirty="0" smtClean="0"/>
                        <a:t/>
                      </a:r>
                      <a:br>
                        <a:rPr lang="de-DE" baseline="0" dirty="0" smtClean="0"/>
                      </a:br>
                      <a:r>
                        <a:rPr lang="de-DE" baseline="0" dirty="0" err="1" smtClean="0"/>
                        <a:t>to</a:t>
                      </a:r>
                      <a:r>
                        <a:rPr lang="de-DE" baseline="0" dirty="0" smtClean="0"/>
                        <a:t> </a:t>
                      </a:r>
                      <a:r>
                        <a:rPr lang="de-DE" dirty="0" err="1" smtClean="0"/>
                        <a:t>balance</a:t>
                      </a:r>
                      <a:r>
                        <a:rPr lang="de-DE" dirty="0" smtClean="0"/>
                        <a:t> </a:t>
                      </a:r>
                      <a:r>
                        <a:rPr lang="de-DE" dirty="0" err="1" smtClean="0"/>
                        <a:t>tradeoff</a:t>
                      </a:r>
                      <a:r>
                        <a:rPr lang="de-DE" baseline="0" dirty="0" smtClean="0"/>
                        <a:t> </a:t>
                      </a:r>
                      <a:r>
                        <a:rPr lang="de-DE" baseline="0" dirty="0" err="1" smtClean="0"/>
                        <a:t>of</a:t>
                      </a:r>
                      <a:r>
                        <a:rPr lang="de-DE" baseline="0" dirty="0" smtClean="0"/>
                        <a:t> </a:t>
                      </a:r>
                      <a:r>
                        <a:rPr lang="de-DE" dirty="0" err="1" smtClean="0"/>
                        <a:t>model</a:t>
                      </a:r>
                      <a:r>
                        <a:rPr lang="de-DE" dirty="0" smtClean="0"/>
                        <a:t> </a:t>
                      </a:r>
                      <a:r>
                        <a:rPr lang="de-DE" dirty="0" err="1" smtClean="0"/>
                        <a:t>fidelity</a:t>
                      </a:r>
                      <a:r>
                        <a:rPr lang="de-DE" dirty="0" smtClean="0"/>
                        <a:t> </a:t>
                      </a:r>
                      <a:br>
                        <a:rPr lang="de-DE" dirty="0" smtClean="0"/>
                      </a:br>
                      <a:r>
                        <a:rPr lang="de-DE" dirty="0" err="1" smtClean="0"/>
                        <a:t>and</a:t>
                      </a:r>
                      <a:r>
                        <a:rPr lang="de-DE" baseline="0" dirty="0" smtClean="0"/>
                        <a:t> </a:t>
                      </a:r>
                      <a:r>
                        <a:rPr lang="de-DE" baseline="0" dirty="0" err="1" smtClean="0"/>
                        <a:t>simulation</a:t>
                      </a:r>
                      <a:r>
                        <a:rPr lang="de-DE" baseline="0" dirty="0" smtClean="0"/>
                        <a:t> </a:t>
                      </a:r>
                      <a:r>
                        <a:rPr lang="de-DE" baseline="0" dirty="0" err="1" smtClean="0"/>
                        <a:t>speed</a:t>
                      </a:r>
                      <a:endParaRPr lang="de-DE" dirty="0"/>
                    </a:p>
                  </a:txBody>
                  <a:tcPr anchor="ctr"/>
                </a:tc>
              </a:tr>
              <a:tr h="830921">
                <a:tc>
                  <a:txBody>
                    <a:bodyPr/>
                    <a:lstStyle/>
                    <a:p>
                      <a:pPr marL="252000" indent="-457200"/>
                      <a:r>
                        <a:rPr lang="de-DE" dirty="0" smtClean="0"/>
                        <a:t>4. Model</a:t>
                      </a:r>
                      <a:r>
                        <a:rPr lang="de-DE" baseline="0" dirty="0" smtClean="0"/>
                        <a:t> must </a:t>
                      </a:r>
                      <a:r>
                        <a:rPr lang="de-DE" baseline="0" dirty="0" err="1" smtClean="0"/>
                        <a:t>provide</a:t>
                      </a:r>
                      <a:r>
                        <a:rPr lang="de-DE" baseline="0" dirty="0" smtClean="0"/>
                        <a:t> </a:t>
                      </a:r>
                      <a:r>
                        <a:rPr lang="de-DE" baseline="0" dirty="0" err="1" smtClean="0"/>
                        <a:t>results</a:t>
                      </a:r>
                      <a:r>
                        <a:rPr lang="de-DE" baseline="0" dirty="0" smtClean="0"/>
                        <a:t> </a:t>
                      </a:r>
                      <a:r>
                        <a:rPr lang="de-DE" baseline="0" dirty="0" err="1" smtClean="0"/>
                        <a:t>that</a:t>
                      </a:r>
                      <a:r>
                        <a:rPr lang="de-DE" baseline="0" dirty="0" smtClean="0"/>
                        <a:t> </a:t>
                      </a:r>
                      <a:r>
                        <a:rPr lang="de-DE" baseline="0" dirty="0" err="1" smtClean="0"/>
                        <a:t>compare</a:t>
                      </a:r>
                      <a:r>
                        <a:rPr lang="de-DE" baseline="0" dirty="0" smtClean="0"/>
                        <a:t> </a:t>
                      </a:r>
                      <a:r>
                        <a:rPr lang="de-DE" baseline="0" dirty="0" err="1" smtClean="0"/>
                        <a:t>well</a:t>
                      </a:r>
                      <a:r>
                        <a:rPr lang="de-DE" baseline="0" dirty="0" smtClean="0"/>
                        <a:t> </a:t>
                      </a:r>
                      <a:r>
                        <a:rPr lang="de-DE" baseline="0" dirty="0" err="1" smtClean="0"/>
                        <a:t>to</a:t>
                      </a:r>
                      <a:r>
                        <a:rPr lang="de-DE" baseline="0" dirty="0" smtClean="0"/>
                        <a:t> </a:t>
                      </a:r>
                      <a:r>
                        <a:rPr lang="de-DE" baseline="0" dirty="0" err="1" smtClean="0"/>
                        <a:t>test</a:t>
                      </a:r>
                      <a:r>
                        <a:rPr lang="de-DE" baseline="0" dirty="0" smtClean="0"/>
                        <a:t> </a:t>
                      </a:r>
                      <a:r>
                        <a:rPr lang="de-DE" baseline="0" dirty="0" err="1" smtClean="0"/>
                        <a:t>data</a:t>
                      </a:r>
                      <a:endParaRPr lang="de-DE" dirty="0"/>
                    </a:p>
                  </a:txBody>
                  <a:tcPr anchor="ctr"/>
                </a:tc>
                <a:tc>
                  <a:txBody>
                    <a:bodyPr/>
                    <a:lstStyle/>
                    <a:p>
                      <a:r>
                        <a:rPr lang="de-DE" dirty="0" err="1" smtClean="0"/>
                        <a:t>Use</a:t>
                      </a:r>
                      <a:r>
                        <a:rPr lang="de-DE" dirty="0" smtClean="0"/>
                        <a:t> </a:t>
                      </a:r>
                      <a:r>
                        <a:rPr lang="de-DE" dirty="0" err="1" smtClean="0"/>
                        <a:t>optimization</a:t>
                      </a:r>
                      <a:r>
                        <a:rPr lang="de-DE" dirty="0" smtClean="0"/>
                        <a:t> </a:t>
                      </a:r>
                      <a:r>
                        <a:rPr lang="de-DE" dirty="0" err="1" smtClean="0"/>
                        <a:t>algorithms</a:t>
                      </a:r>
                      <a:r>
                        <a:rPr lang="de-DE" dirty="0" smtClean="0"/>
                        <a:t> </a:t>
                      </a:r>
                      <a:r>
                        <a:rPr lang="de-DE" baseline="0" dirty="0" err="1" smtClean="0"/>
                        <a:t>to</a:t>
                      </a:r>
                      <a:r>
                        <a:rPr lang="de-DE" baseline="0" dirty="0" smtClean="0"/>
                        <a:t> </a:t>
                      </a:r>
                      <a:r>
                        <a:rPr lang="de-DE" baseline="0" dirty="0" err="1" smtClean="0"/>
                        <a:t>automatically</a:t>
                      </a:r>
                      <a:r>
                        <a:rPr lang="de-DE" baseline="0" dirty="0" smtClean="0"/>
                        <a:t> tune </a:t>
                      </a:r>
                      <a:r>
                        <a:rPr lang="de-DE" baseline="0" dirty="0" err="1" smtClean="0"/>
                        <a:t>parameter</a:t>
                      </a:r>
                      <a:r>
                        <a:rPr lang="de-DE" baseline="0" dirty="0" smtClean="0"/>
                        <a:t> </a:t>
                      </a:r>
                      <a:r>
                        <a:rPr lang="de-DE" baseline="0" dirty="0" err="1" smtClean="0"/>
                        <a:t>values</a:t>
                      </a:r>
                      <a:r>
                        <a:rPr lang="de-DE" baseline="0" dirty="0" smtClean="0"/>
                        <a:t> </a:t>
                      </a:r>
                      <a:br>
                        <a:rPr lang="de-DE" baseline="0" dirty="0" smtClean="0"/>
                      </a:br>
                      <a:r>
                        <a:rPr lang="de-DE" baseline="0" dirty="0" err="1" smtClean="0"/>
                        <a:t>until</a:t>
                      </a:r>
                      <a:r>
                        <a:rPr lang="de-DE" baseline="0" dirty="0" smtClean="0"/>
                        <a:t> </a:t>
                      </a:r>
                      <a:r>
                        <a:rPr lang="de-DE" baseline="0" dirty="0" err="1" smtClean="0"/>
                        <a:t>simulation</a:t>
                      </a:r>
                      <a:r>
                        <a:rPr lang="de-DE" baseline="0" dirty="0" smtClean="0"/>
                        <a:t> </a:t>
                      </a:r>
                      <a:r>
                        <a:rPr lang="de-DE" baseline="0" dirty="0" err="1" smtClean="0"/>
                        <a:t>results</a:t>
                      </a:r>
                      <a:r>
                        <a:rPr lang="de-DE" baseline="0" dirty="0" smtClean="0"/>
                        <a:t> </a:t>
                      </a:r>
                      <a:r>
                        <a:rPr lang="de-DE" baseline="0" dirty="0" err="1" smtClean="0"/>
                        <a:t>match</a:t>
                      </a:r>
                      <a:r>
                        <a:rPr lang="de-DE" baseline="0" dirty="0" smtClean="0"/>
                        <a:t> </a:t>
                      </a:r>
                      <a:r>
                        <a:rPr lang="de-DE" baseline="0" dirty="0" err="1" smtClean="0"/>
                        <a:t>test</a:t>
                      </a:r>
                      <a:r>
                        <a:rPr lang="de-DE" baseline="0" dirty="0" smtClean="0"/>
                        <a:t> </a:t>
                      </a:r>
                      <a:r>
                        <a:rPr lang="de-DE" baseline="0" dirty="0" err="1" smtClean="0"/>
                        <a:t>data</a:t>
                      </a:r>
                      <a:endParaRPr lang="de-DE" dirty="0"/>
                    </a:p>
                  </a:txBody>
                  <a:tcPr anchor="ctr"/>
                </a:tc>
              </a:tr>
            </a:tbl>
          </a:graphicData>
        </a:graphic>
      </p:graphicFrame>
      <p:sp>
        <p:nvSpPr>
          <p:cNvPr id="194" name="Textfeld 193"/>
          <p:cNvSpPr txBox="1"/>
          <p:nvPr/>
        </p:nvSpPr>
        <p:spPr>
          <a:xfrm>
            <a:off x="7992366" y="5237874"/>
            <a:ext cx="1188146" cy="523220"/>
          </a:xfrm>
          <a:prstGeom prst="rect">
            <a:avLst/>
          </a:prstGeom>
          <a:noFill/>
        </p:spPr>
        <p:txBody>
          <a:bodyPr wrap="none" rtlCol="0">
            <a:spAutoFit/>
          </a:bodyPr>
          <a:lstStyle/>
          <a:p>
            <a:pPr algn="ctr"/>
            <a:r>
              <a:rPr lang="de-DE" sz="1400" b="1" dirty="0" smtClean="0">
                <a:latin typeface="Arial" pitchFamily="34" charset="0"/>
                <a:cs typeface="Arial" pitchFamily="34" charset="0"/>
              </a:rPr>
              <a:t>Tuning</a:t>
            </a:r>
            <a:br>
              <a:rPr lang="de-DE" sz="1400" b="1" dirty="0" smtClean="0">
                <a:latin typeface="Arial" pitchFamily="34" charset="0"/>
                <a:cs typeface="Arial" pitchFamily="34" charset="0"/>
              </a:rPr>
            </a:br>
            <a:r>
              <a:rPr lang="de-DE" sz="1400" b="1" dirty="0" err="1" smtClean="0">
                <a:latin typeface="Arial" pitchFamily="34" charset="0"/>
                <a:cs typeface="Arial" pitchFamily="34" charset="0"/>
              </a:rPr>
              <a:t>Capabilities</a:t>
            </a:r>
            <a:endParaRPr lang="de-DE" sz="1400" b="1" dirty="0">
              <a:latin typeface="Arial" pitchFamily="34" charset="0"/>
              <a:cs typeface="Arial" pitchFamily="34" charset="0"/>
            </a:endParaRPr>
          </a:p>
        </p:txBody>
      </p:sp>
      <p:sp>
        <p:nvSpPr>
          <p:cNvPr id="195" name="Geschweifte Klammer rechts 194"/>
          <p:cNvSpPr/>
          <p:nvPr/>
        </p:nvSpPr>
        <p:spPr>
          <a:xfrm>
            <a:off x="8028384" y="3009409"/>
            <a:ext cx="216024" cy="2113981"/>
          </a:xfrm>
          <a:prstGeom prst="rightBrace">
            <a:avLst>
              <a:gd name="adj1" fmla="val 45766"/>
              <a:gd name="adj2" fmla="val 2243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96" name="Textfeld 195"/>
          <p:cNvSpPr txBox="1"/>
          <p:nvPr/>
        </p:nvSpPr>
        <p:spPr>
          <a:xfrm>
            <a:off x="8167677" y="3200463"/>
            <a:ext cx="968535" cy="523220"/>
          </a:xfrm>
          <a:prstGeom prst="rect">
            <a:avLst/>
          </a:prstGeom>
          <a:noFill/>
        </p:spPr>
        <p:txBody>
          <a:bodyPr wrap="none" rtlCol="0">
            <a:spAutoFit/>
          </a:bodyPr>
          <a:lstStyle/>
          <a:p>
            <a:pPr algn="ctr"/>
            <a:r>
              <a:rPr lang="de-DE" sz="1400" b="1" dirty="0" smtClean="0">
                <a:latin typeface="Arial" pitchFamily="34" charset="0"/>
                <a:cs typeface="Arial" pitchFamily="34" charset="0"/>
              </a:rPr>
              <a:t>Modeling</a:t>
            </a:r>
            <a:br>
              <a:rPr lang="de-DE" sz="1400" b="1" dirty="0" smtClean="0">
                <a:latin typeface="Arial" pitchFamily="34" charset="0"/>
                <a:cs typeface="Arial" pitchFamily="34" charset="0"/>
              </a:rPr>
            </a:br>
            <a:r>
              <a:rPr lang="de-DE" sz="1400" b="1" dirty="0" err="1" smtClean="0">
                <a:latin typeface="Arial" pitchFamily="34" charset="0"/>
                <a:cs typeface="Arial" pitchFamily="34" charset="0"/>
              </a:rPr>
              <a:t>Methods</a:t>
            </a:r>
            <a:endParaRPr lang="de-DE" sz="1400" b="1" dirty="0">
              <a:latin typeface="Arial" pitchFamily="34" charset="0"/>
              <a:cs typeface="Arial" pitchFamily="34" charset="0"/>
            </a:endParaRPr>
          </a:p>
        </p:txBody>
      </p:sp>
      <p:grpSp>
        <p:nvGrpSpPr>
          <p:cNvPr id="32" name="Gruppieren 31"/>
          <p:cNvGrpSpPr/>
          <p:nvPr/>
        </p:nvGrpSpPr>
        <p:grpSpPr>
          <a:xfrm>
            <a:off x="2771800" y="382562"/>
            <a:ext cx="2871970" cy="1981990"/>
            <a:chOff x="5129548" y="382562"/>
            <a:chExt cx="2871970" cy="1981990"/>
          </a:xfrm>
        </p:grpSpPr>
        <p:sp>
          <p:nvSpPr>
            <p:cNvPr id="138" name="Freihandform 137"/>
            <p:cNvSpPr/>
            <p:nvPr/>
          </p:nvSpPr>
          <p:spPr>
            <a:xfrm>
              <a:off x="6216567" y="1444539"/>
              <a:ext cx="632986" cy="504553"/>
            </a:xfrm>
            <a:custGeom>
              <a:avLst/>
              <a:gdLst>
                <a:gd name="connsiteX0" fmla="*/ 74814 w 490451"/>
                <a:gd name="connsiteY0" fmla="*/ 0 h 2709949"/>
                <a:gd name="connsiteX1" fmla="*/ 490451 w 490451"/>
                <a:gd name="connsiteY1" fmla="*/ 0 h 2709949"/>
                <a:gd name="connsiteX2" fmla="*/ 490451 w 490451"/>
                <a:gd name="connsiteY2" fmla="*/ 2709949 h 2709949"/>
                <a:gd name="connsiteX3" fmla="*/ 0 w 490451"/>
                <a:gd name="connsiteY3" fmla="*/ 2709949 h 2709949"/>
                <a:gd name="connsiteX0" fmla="*/ 118386 w 490451"/>
                <a:gd name="connsiteY0" fmla="*/ 1 h 2709951"/>
                <a:gd name="connsiteX1" fmla="*/ 490451 w 490451"/>
                <a:gd name="connsiteY1" fmla="*/ 2 h 2709951"/>
                <a:gd name="connsiteX2" fmla="*/ 490451 w 490451"/>
                <a:gd name="connsiteY2" fmla="*/ 2709951 h 2709951"/>
                <a:gd name="connsiteX3" fmla="*/ 0 w 490451"/>
                <a:gd name="connsiteY3" fmla="*/ 2709951 h 2709951"/>
                <a:gd name="connsiteX0" fmla="*/ 1 w 372066"/>
                <a:gd name="connsiteY0" fmla="*/ -1 h 2786119"/>
                <a:gd name="connsiteX1" fmla="*/ 372066 w 372066"/>
                <a:gd name="connsiteY1" fmla="*/ 0 h 2786119"/>
                <a:gd name="connsiteX2" fmla="*/ 372066 w 372066"/>
                <a:gd name="connsiteY2" fmla="*/ 2709949 h 2786119"/>
                <a:gd name="connsiteX3" fmla="*/ 0 w 372066"/>
                <a:gd name="connsiteY3" fmla="*/ 2786119 h 2786119"/>
                <a:gd name="connsiteX0" fmla="*/ 1 w 372066"/>
                <a:gd name="connsiteY0" fmla="*/ 1 h 2786121"/>
                <a:gd name="connsiteX1" fmla="*/ 372066 w 372066"/>
                <a:gd name="connsiteY1" fmla="*/ 2 h 2786121"/>
                <a:gd name="connsiteX2" fmla="*/ 372066 w 372066"/>
                <a:gd name="connsiteY2" fmla="*/ 2786119 h 2786121"/>
                <a:gd name="connsiteX3" fmla="*/ 0 w 372066"/>
                <a:gd name="connsiteY3" fmla="*/ 2786121 h 2786121"/>
              </a:gdLst>
              <a:ahLst/>
              <a:cxnLst>
                <a:cxn ang="0">
                  <a:pos x="connsiteX0" y="connsiteY0"/>
                </a:cxn>
                <a:cxn ang="0">
                  <a:pos x="connsiteX1" y="connsiteY1"/>
                </a:cxn>
                <a:cxn ang="0">
                  <a:pos x="connsiteX2" y="connsiteY2"/>
                </a:cxn>
                <a:cxn ang="0">
                  <a:pos x="connsiteX3" y="connsiteY3"/>
                </a:cxn>
              </a:cxnLst>
              <a:rect l="l" t="t" r="r" b="b"/>
              <a:pathLst>
                <a:path w="372066" h="2786121">
                  <a:moveTo>
                    <a:pt x="1" y="1"/>
                  </a:moveTo>
                  <a:lnTo>
                    <a:pt x="372066" y="2"/>
                  </a:lnTo>
                  <a:lnTo>
                    <a:pt x="372066" y="2786119"/>
                  </a:lnTo>
                  <a:lnTo>
                    <a:pt x="0" y="2786121"/>
                  </a:ln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nvGrpSpPr>
            <p:cNvPr id="133" name="Gruppieren 85"/>
            <p:cNvGrpSpPr/>
            <p:nvPr/>
          </p:nvGrpSpPr>
          <p:grpSpPr>
            <a:xfrm>
              <a:off x="5387470" y="1278428"/>
              <a:ext cx="954168" cy="827786"/>
              <a:chOff x="2262634" y="4531229"/>
              <a:chExt cx="576410" cy="500063"/>
            </a:xfrm>
          </p:grpSpPr>
          <p:sp>
            <p:nvSpPr>
              <p:cNvPr id="134" name="Rechteck 133"/>
              <p:cNvSpPr/>
              <p:nvPr/>
            </p:nvSpPr>
            <p:spPr>
              <a:xfrm rot="5400000">
                <a:off x="2257945" y="4535918"/>
                <a:ext cx="500063" cy="49068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5" name="Rechteck 134"/>
              <p:cNvSpPr/>
              <p:nvPr/>
            </p:nvSpPr>
            <p:spPr>
              <a:xfrm rot="5400000">
                <a:off x="2734117" y="4859691"/>
                <a:ext cx="84020" cy="125835"/>
              </a:xfrm>
              <a:prstGeom prst="rect">
                <a:avLst/>
              </a:prstGeom>
              <a:solidFill>
                <a:srgbClr val="A50021"/>
              </a:solid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7" name="Rechteck 136"/>
              <p:cNvSpPr/>
              <p:nvPr/>
            </p:nvSpPr>
            <p:spPr>
              <a:xfrm rot="5400000">
                <a:off x="2734117" y="4572083"/>
                <a:ext cx="84020" cy="12583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74" name="Textfeld 173"/>
            <p:cNvSpPr txBox="1"/>
            <p:nvPr/>
          </p:nvSpPr>
          <p:spPr>
            <a:xfrm>
              <a:off x="5329030" y="782672"/>
              <a:ext cx="979755" cy="369332"/>
            </a:xfrm>
            <a:prstGeom prst="rect">
              <a:avLst/>
            </a:prstGeom>
            <a:noFill/>
          </p:spPr>
          <p:txBody>
            <a:bodyPr wrap="none" rtlCol="0">
              <a:spAutoFit/>
            </a:bodyPr>
            <a:lstStyle/>
            <a:p>
              <a:r>
                <a:rPr lang="de-DE" b="1" dirty="0" err="1" smtClean="0"/>
                <a:t>Battery</a:t>
              </a:r>
              <a:endParaRPr lang="de-DE" b="1" dirty="0"/>
            </a:p>
          </p:txBody>
        </p:sp>
        <p:sp>
          <p:nvSpPr>
            <p:cNvPr id="178" name="Abgerundetes Rechteck 177"/>
            <p:cNvSpPr/>
            <p:nvPr/>
          </p:nvSpPr>
          <p:spPr>
            <a:xfrm>
              <a:off x="5129548" y="809567"/>
              <a:ext cx="1323109" cy="1447062"/>
            </a:xfrm>
            <a:prstGeom prst="roundRect">
              <a:avLst/>
            </a:prstGeom>
            <a:noFill/>
            <a:ln>
              <a:solidFill>
                <a:srgbClr val="66006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29" name="Gruppieren 28"/>
            <p:cNvGrpSpPr/>
            <p:nvPr/>
          </p:nvGrpSpPr>
          <p:grpSpPr>
            <a:xfrm>
              <a:off x="6849553" y="418899"/>
              <a:ext cx="1151965" cy="1945653"/>
              <a:chOff x="7289902" y="583187"/>
              <a:chExt cx="1151965" cy="1945653"/>
            </a:xfrm>
          </p:grpSpPr>
          <p:grpSp>
            <p:nvGrpSpPr>
              <p:cNvPr id="198" name="Gruppieren 197"/>
              <p:cNvGrpSpPr/>
              <p:nvPr/>
            </p:nvGrpSpPr>
            <p:grpSpPr>
              <a:xfrm rot="16200000">
                <a:off x="7306291" y="2087120"/>
                <a:ext cx="432000" cy="451440"/>
                <a:chOff x="5173200" y="2235540"/>
                <a:chExt cx="432000" cy="451440"/>
              </a:xfrm>
            </p:grpSpPr>
            <p:cxnSp>
              <p:nvCxnSpPr>
                <p:cNvPr id="228" name="Gerade Verbindung 22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9" name="Gruppieren 228"/>
                <p:cNvGrpSpPr/>
                <p:nvPr/>
              </p:nvGrpSpPr>
              <p:grpSpPr>
                <a:xfrm>
                  <a:off x="5173200" y="2415540"/>
                  <a:ext cx="432000" cy="91440"/>
                  <a:chOff x="6327600" y="1889760"/>
                  <a:chExt cx="756000" cy="91440"/>
                </a:xfrm>
              </p:grpSpPr>
              <p:cxnSp>
                <p:nvCxnSpPr>
                  <p:cNvPr id="231" name="Gerade Verbindung 23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Gerade Verbindung 23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0" name="Gerade Verbindung 22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9" name="Gruppieren 198"/>
              <p:cNvGrpSpPr/>
              <p:nvPr/>
            </p:nvGrpSpPr>
            <p:grpSpPr>
              <a:xfrm rot="16200000">
                <a:off x="7306291" y="1583016"/>
                <a:ext cx="432000" cy="451440"/>
                <a:chOff x="5173200" y="2235540"/>
                <a:chExt cx="432000" cy="451440"/>
              </a:xfrm>
            </p:grpSpPr>
            <p:cxnSp>
              <p:nvCxnSpPr>
                <p:cNvPr id="223" name="Gerade Verbindung 22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4" name="Gruppieren 223"/>
                <p:cNvGrpSpPr/>
                <p:nvPr/>
              </p:nvGrpSpPr>
              <p:grpSpPr>
                <a:xfrm>
                  <a:off x="5173200" y="2415540"/>
                  <a:ext cx="432000" cy="91440"/>
                  <a:chOff x="6327600" y="1889760"/>
                  <a:chExt cx="756000" cy="91440"/>
                </a:xfrm>
              </p:grpSpPr>
              <p:cxnSp>
                <p:nvCxnSpPr>
                  <p:cNvPr id="226" name="Gerade Verbindung 22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Gerade Verbindung 22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5" name="Gerade Verbindung 22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0" name="Gruppieren 199"/>
              <p:cNvGrpSpPr/>
              <p:nvPr/>
            </p:nvGrpSpPr>
            <p:grpSpPr>
              <a:xfrm rot="16200000">
                <a:off x="7306291" y="1079008"/>
                <a:ext cx="432000" cy="451440"/>
                <a:chOff x="5173200" y="2235540"/>
                <a:chExt cx="432000" cy="451440"/>
              </a:xfrm>
            </p:grpSpPr>
            <p:cxnSp>
              <p:nvCxnSpPr>
                <p:cNvPr id="218" name="Gerade Verbindung 21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9" name="Gruppieren 218"/>
                <p:cNvGrpSpPr/>
                <p:nvPr/>
              </p:nvGrpSpPr>
              <p:grpSpPr>
                <a:xfrm>
                  <a:off x="5173200" y="2415540"/>
                  <a:ext cx="432000" cy="91440"/>
                  <a:chOff x="6327600" y="1889760"/>
                  <a:chExt cx="756000" cy="91440"/>
                </a:xfrm>
              </p:grpSpPr>
              <p:cxnSp>
                <p:nvCxnSpPr>
                  <p:cNvPr id="221" name="Gerade Verbindung 22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Gerade Verbindung 22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0" name="Gerade Verbindung 21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3" name="Abgerundetes Rechteck 202"/>
              <p:cNvSpPr/>
              <p:nvPr/>
            </p:nvSpPr>
            <p:spPr>
              <a:xfrm>
                <a:off x="7721867" y="2096840"/>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DC3</a:t>
                </a:r>
              </a:p>
            </p:txBody>
          </p:sp>
          <p:sp>
            <p:nvSpPr>
              <p:cNvPr id="204" name="Abgerundetes Rechteck 203"/>
              <p:cNvSpPr/>
              <p:nvPr/>
            </p:nvSpPr>
            <p:spPr>
              <a:xfrm>
                <a:off x="7721867" y="1592736"/>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DC2</a:t>
                </a:r>
              </a:p>
            </p:txBody>
          </p:sp>
          <p:sp>
            <p:nvSpPr>
              <p:cNvPr id="205" name="Abgerundetes Rechteck 204"/>
              <p:cNvSpPr/>
              <p:nvPr/>
            </p:nvSpPr>
            <p:spPr>
              <a:xfrm>
                <a:off x="7721867" y="1088728"/>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DC1</a:t>
                </a:r>
              </a:p>
            </p:txBody>
          </p:sp>
          <p:cxnSp>
            <p:nvCxnSpPr>
              <p:cNvPr id="208" name="Gerade Verbindung 207"/>
              <p:cNvCxnSpPr>
                <a:endCxn id="209" idx="1"/>
              </p:cNvCxnSpPr>
              <p:nvPr/>
            </p:nvCxnSpPr>
            <p:spPr>
              <a:xfrm flipH="1" flipV="1">
                <a:off x="7289902" y="583187"/>
                <a:ext cx="6669" cy="1843762"/>
              </a:xfrm>
              <a:prstGeom prst="line">
                <a:avLst/>
              </a:prstGeom>
              <a:ln w="76200">
                <a:solidFill>
                  <a:srgbClr val="336699"/>
                </a:solidFill>
              </a:ln>
            </p:spPr>
            <p:style>
              <a:lnRef idx="1">
                <a:schemeClr val="accent1"/>
              </a:lnRef>
              <a:fillRef idx="0">
                <a:schemeClr val="accent1"/>
              </a:fillRef>
              <a:effectRef idx="0">
                <a:schemeClr val="accent1"/>
              </a:effectRef>
              <a:fontRef idx="minor">
                <a:schemeClr val="tx1"/>
              </a:fontRef>
            </p:style>
          </p:cxnSp>
        </p:grpSp>
        <p:sp>
          <p:nvSpPr>
            <p:cNvPr id="209" name="Textfeld 208"/>
            <p:cNvSpPr txBox="1"/>
            <p:nvPr/>
          </p:nvSpPr>
          <p:spPr>
            <a:xfrm>
              <a:off x="6849553" y="382562"/>
              <a:ext cx="1112805" cy="400110"/>
            </a:xfrm>
            <a:prstGeom prst="rect">
              <a:avLst/>
            </a:prstGeom>
            <a:noFill/>
          </p:spPr>
          <p:txBody>
            <a:bodyPr wrap="none" rtlCol="0">
              <a:spAutoFit/>
            </a:bodyPr>
            <a:lstStyle/>
            <a:p>
              <a:r>
                <a:rPr lang="en-US" sz="2000" b="1" dirty="0" smtClean="0">
                  <a:solidFill>
                    <a:srgbClr val="336699"/>
                  </a:solidFill>
                  <a:latin typeface="Arial" pitchFamily="34" charset="0"/>
                  <a:cs typeface="Arial" pitchFamily="34" charset="0"/>
                </a:rPr>
                <a:t>DC Bus</a:t>
              </a:r>
              <a:endParaRPr lang="en-US" sz="2000" b="1" dirty="0">
                <a:solidFill>
                  <a:srgbClr val="336699"/>
                </a:solidFill>
                <a:latin typeface="Arial" pitchFamily="34" charset="0"/>
                <a:cs typeface="Arial" pitchFamily="34" charset="0"/>
              </a:endParaRPr>
            </a:p>
          </p:txBody>
        </p:sp>
      </p:grpSp>
    </p:spTree>
    <p:extLst>
      <p:ext uri="{BB962C8B-B14F-4D97-AF65-F5344CB8AC3E}">
        <p14:creationId xmlns:p14="http://schemas.microsoft.com/office/powerpoint/2010/main" val="3602741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9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500"/>
                                  </p:stCondLst>
                                  <p:childTnLst>
                                    <p:set>
                                      <p:cBhvr>
                                        <p:cTn id="15" dur="1" fill="hold">
                                          <p:stCondLst>
                                            <p:cond delay="0"/>
                                          </p:stCondLst>
                                        </p:cTn>
                                        <p:tgtEl>
                                          <p:spTgt spid="164"/>
                                        </p:tgtEl>
                                        <p:attrNameLst>
                                          <p:attrName>style.visibility</p:attrName>
                                        </p:attrNameLst>
                                      </p:cBhvr>
                                      <p:to>
                                        <p:strVal val="visible"/>
                                      </p:to>
                                    </p:set>
                                    <p:animEffect transition="in" filter="fade">
                                      <p:cBhvr>
                                        <p:cTn id="16" dur="250"/>
                                        <p:tgtEl>
                                          <p:spTgt spid="164"/>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167"/>
                                        </p:tgtEl>
                                        <p:attrNameLst>
                                          <p:attrName>style.visibility</p:attrName>
                                        </p:attrNameLst>
                                      </p:cBhvr>
                                      <p:to>
                                        <p:strVal val="visible"/>
                                      </p:to>
                                    </p:set>
                                    <p:animEffect transition="in" filter="fade">
                                      <p:cBhvr>
                                        <p:cTn id="19" dur="500"/>
                                        <p:tgtEl>
                                          <p:spTgt spid="167"/>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171"/>
                                        </p:tgtEl>
                                        <p:attrNameLst>
                                          <p:attrName>style.visibility</p:attrName>
                                        </p:attrNameLst>
                                      </p:cBhvr>
                                      <p:to>
                                        <p:strVal val="visible"/>
                                      </p:to>
                                    </p:set>
                                    <p:animEffect transition="in" filter="fade">
                                      <p:cBhvr>
                                        <p:cTn id="22" dur="500"/>
                                        <p:tgtEl>
                                          <p:spTgt spid="171"/>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189"/>
                                        </p:tgtEl>
                                        <p:attrNameLst>
                                          <p:attrName>style.visibility</p:attrName>
                                        </p:attrNameLst>
                                      </p:cBhvr>
                                      <p:to>
                                        <p:strVal val="visible"/>
                                      </p:to>
                                    </p:set>
                                    <p:animEffect transition="in" filter="fade">
                                      <p:cBhvr>
                                        <p:cTn id="25" dur="500"/>
                                        <p:tgtEl>
                                          <p:spTgt spid="189"/>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191"/>
                                        </p:tgtEl>
                                        <p:attrNameLst>
                                          <p:attrName>style.visibility</p:attrName>
                                        </p:attrNameLst>
                                      </p:cBhvr>
                                      <p:to>
                                        <p:strVal val="visible"/>
                                      </p:to>
                                    </p:set>
                                    <p:animEffect transition="in" filter="fade">
                                      <p:cBhvr>
                                        <p:cTn id="28" dur="500"/>
                                        <p:tgtEl>
                                          <p:spTgt spid="191"/>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70"/>
                                        </p:tgtEl>
                                        <p:attrNameLst>
                                          <p:attrName>style.visibility</p:attrName>
                                        </p:attrNameLst>
                                      </p:cBhvr>
                                      <p:to>
                                        <p:strVal val="visible"/>
                                      </p:to>
                                    </p:set>
                                    <p:animEffect transition="in" filter="fade">
                                      <p:cBhvr>
                                        <p:cTn id="31" dur="500"/>
                                        <p:tgtEl>
                                          <p:spTgt spid="170"/>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188"/>
                                        </p:tgtEl>
                                        <p:attrNameLst>
                                          <p:attrName>style.visibility</p:attrName>
                                        </p:attrNameLst>
                                      </p:cBhvr>
                                      <p:to>
                                        <p:strVal val="visible"/>
                                      </p:to>
                                    </p:set>
                                    <p:animEffect transition="in" filter="fade">
                                      <p:cBhvr>
                                        <p:cTn id="34" dur="500"/>
                                        <p:tgtEl>
                                          <p:spTgt spid="188"/>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190"/>
                                        </p:tgtEl>
                                        <p:attrNameLst>
                                          <p:attrName>style.visibility</p:attrName>
                                        </p:attrNameLst>
                                      </p:cBhvr>
                                      <p:to>
                                        <p:strVal val="visible"/>
                                      </p:to>
                                    </p:set>
                                    <p:animEffect transition="in" filter="fade">
                                      <p:cBhvr>
                                        <p:cTn id="37" dur="500"/>
                                        <p:tgtEl>
                                          <p:spTgt spid="190"/>
                                        </p:tgtEl>
                                      </p:cBhvr>
                                    </p:animEffect>
                                  </p:childTnLst>
                                </p:cTn>
                              </p:par>
                              <p:par>
                                <p:cTn id="38" presetID="10" presetClass="entr" presetSubtype="0" fill="hold" grpId="1" nodeType="withEffect">
                                  <p:stCondLst>
                                    <p:cond delay="0"/>
                                  </p:stCondLst>
                                  <p:childTnLst>
                                    <p:set>
                                      <p:cBhvr>
                                        <p:cTn id="39" dur="1" fill="hold">
                                          <p:stCondLst>
                                            <p:cond delay="0"/>
                                          </p:stCondLst>
                                        </p:cTn>
                                        <p:tgtEl>
                                          <p:spTgt spid="192"/>
                                        </p:tgtEl>
                                        <p:attrNameLst>
                                          <p:attrName>style.visibility</p:attrName>
                                        </p:attrNameLst>
                                      </p:cBhvr>
                                      <p:to>
                                        <p:strVal val="visible"/>
                                      </p:to>
                                    </p:set>
                                    <p:animEffect transition="in" filter="fade">
                                      <p:cBhvr>
                                        <p:cTn id="40" dur="500"/>
                                        <p:tgtEl>
                                          <p:spTgt spid="19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167"/>
                                        </p:tgtEl>
                                      </p:cBhvr>
                                    </p:animEffect>
                                    <p:set>
                                      <p:cBhvr>
                                        <p:cTn id="45" dur="1" fill="hold">
                                          <p:stCondLst>
                                            <p:cond delay="499"/>
                                          </p:stCondLst>
                                        </p:cTn>
                                        <p:tgtEl>
                                          <p:spTgt spid="16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171"/>
                                        </p:tgtEl>
                                      </p:cBhvr>
                                    </p:animEffect>
                                    <p:set>
                                      <p:cBhvr>
                                        <p:cTn id="50" dur="1" fill="hold">
                                          <p:stCondLst>
                                            <p:cond delay="499"/>
                                          </p:stCondLst>
                                        </p:cTn>
                                        <p:tgtEl>
                                          <p:spTgt spid="17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0" nodeType="clickEffect">
                                  <p:stCondLst>
                                    <p:cond delay="0"/>
                                  </p:stCondLst>
                                  <p:childTnLst>
                                    <p:animEffect transition="out" filter="fade">
                                      <p:cBhvr>
                                        <p:cTn id="54" dur="500"/>
                                        <p:tgtEl>
                                          <p:spTgt spid="189"/>
                                        </p:tgtEl>
                                      </p:cBhvr>
                                    </p:animEffect>
                                    <p:set>
                                      <p:cBhvr>
                                        <p:cTn id="55" dur="1" fill="hold">
                                          <p:stCondLst>
                                            <p:cond delay="499"/>
                                          </p:stCondLst>
                                        </p:cTn>
                                        <p:tgtEl>
                                          <p:spTgt spid="18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0" nodeType="clickEffect">
                                  <p:stCondLst>
                                    <p:cond delay="0"/>
                                  </p:stCondLst>
                                  <p:childTnLst>
                                    <p:animEffect transition="out" filter="fade">
                                      <p:cBhvr>
                                        <p:cTn id="59" dur="500"/>
                                        <p:tgtEl>
                                          <p:spTgt spid="191"/>
                                        </p:tgtEl>
                                      </p:cBhvr>
                                    </p:animEffect>
                                    <p:set>
                                      <p:cBhvr>
                                        <p:cTn id="60" dur="1" fill="hold">
                                          <p:stCondLst>
                                            <p:cond delay="499"/>
                                          </p:stCondLst>
                                        </p:cTn>
                                        <p:tgtEl>
                                          <p:spTgt spid="19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0" nodeType="clickEffect">
                                  <p:stCondLst>
                                    <p:cond delay="0"/>
                                  </p:stCondLst>
                                  <p:childTnLst>
                                    <p:animEffect transition="out" filter="fade">
                                      <p:cBhvr>
                                        <p:cTn id="64" dur="500"/>
                                        <p:tgtEl>
                                          <p:spTgt spid="170"/>
                                        </p:tgtEl>
                                      </p:cBhvr>
                                    </p:animEffect>
                                    <p:set>
                                      <p:cBhvr>
                                        <p:cTn id="65" dur="1" fill="hold">
                                          <p:stCondLst>
                                            <p:cond delay="499"/>
                                          </p:stCondLst>
                                        </p:cTn>
                                        <p:tgtEl>
                                          <p:spTgt spid="170"/>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0" nodeType="clickEffect">
                                  <p:stCondLst>
                                    <p:cond delay="0"/>
                                  </p:stCondLst>
                                  <p:childTnLst>
                                    <p:animEffect transition="out" filter="fade">
                                      <p:cBhvr>
                                        <p:cTn id="69" dur="500"/>
                                        <p:tgtEl>
                                          <p:spTgt spid="188"/>
                                        </p:tgtEl>
                                      </p:cBhvr>
                                    </p:animEffect>
                                    <p:set>
                                      <p:cBhvr>
                                        <p:cTn id="70" dur="1" fill="hold">
                                          <p:stCondLst>
                                            <p:cond delay="499"/>
                                          </p:stCondLst>
                                        </p:cTn>
                                        <p:tgtEl>
                                          <p:spTgt spid="18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0" nodeType="clickEffect">
                                  <p:stCondLst>
                                    <p:cond delay="0"/>
                                  </p:stCondLst>
                                  <p:childTnLst>
                                    <p:animEffect transition="out" filter="fade">
                                      <p:cBhvr>
                                        <p:cTn id="74" dur="500"/>
                                        <p:tgtEl>
                                          <p:spTgt spid="190"/>
                                        </p:tgtEl>
                                      </p:cBhvr>
                                    </p:animEffect>
                                    <p:set>
                                      <p:cBhvr>
                                        <p:cTn id="75" dur="1" fill="hold">
                                          <p:stCondLst>
                                            <p:cond delay="499"/>
                                          </p:stCondLst>
                                        </p:cTn>
                                        <p:tgtEl>
                                          <p:spTgt spid="190"/>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0" nodeType="clickEffect">
                                  <p:stCondLst>
                                    <p:cond delay="0"/>
                                  </p:stCondLst>
                                  <p:childTnLst>
                                    <p:animEffect transition="out" filter="fade">
                                      <p:cBhvr>
                                        <p:cTn id="79" dur="500"/>
                                        <p:tgtEl>
                                          <p:spTgt spid="192"/>
                                        </p:tgtEl>
                                      </p:cBhvr>
                                    </p:animEffect>
                                    <p:set>
                                      <p:cBhvr>
                                        <p:cTn id="80" dur="1" fill="hold">
                                          <p:stCondLst>
                                            <p:cond delay="499"/>
                                          </p:stCondLst>
                                        </p:cTn>
                                        <p:tgtEl>
                                          <p:spTgt spid="192"/>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94"/>
                                        </p:tgtEl>
                                        <p:attrNameLst>
                                          <p:attrName>style.visibility</p:attrName>
                                        </p:attrNameLst>
                                      </p:cBhvr>
                                      <p:to>
                                        <p:strVal val="visible"/>
                                      </p:to>
                                    </p:set>
                                    <p:animEffect transition="in" filter="fade">
                                      <p:cBhvr>
                                        <p:cTn id="85" dur="500"/>
                                        <p:tgtEl>
                                          <p:spTgt spid="19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95"/>
                                        </p:tgtEl>
                                        <p:attrNameLst>
                                          <p:attrName>style.visibility</p:attrName>
                                        </p:attrNameLst>
                                      </p:cBhvr>
                                      <p:to>
                                        <p:strVal val="visible"/>
                                      </p:to>
                                    </p:set>
                                    <p:animEffect transition="in" filter="fade">
                                      <p:cBhvr>
                                        <p:cTn id="88" dur="500"/>
                                        <p:tgtEl>
                                          <p:spTgt spid="19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96"/>
                                        </p:tgtEl>
                                        <p:attrNameLst>
                                          <p:attrName>style.visibility</p:attrName>
                                        </p:attrNameLst>
                                      </p:cBhvr>
                                      <p:to>
                                        <p:strVal val="visible"/>
                                      </p:to>
                                    </p:set>
                                    <p:animEffect transition="in" filter="fade">
                                      <p:cBhvr>
                                        <p:cTn id="91"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167" grpId="1" animBg="1"/>
      <p:bldP spid="170" grpId="0" animBg="1"/>
      <p:bldP spid="170" grpId="1" animBg="1"/>
      <p:bldP spid="171" grpId="0" animBg="1"/>
      <p:bldP spid="171" grpId="1" animBg="1"/>
      <p:bldP spid="188" grpId="0" animBg="1"/>
      <p:bldP spid="188" grpId="1" animBg="1"/>
      <p:bldP spid="189" grpId="0" animBg="1"/>
      <p:bldP spid="189" grpId="1" animBg="1"/>
      <p:bldP spid="190" grpId="0" animBg="1"/>
      <p:bldP spid="190" grpId="1" animBg="1"/>
      <p:bldP spid="191" grpId="0" animBg="1"/>
      <p:bldP spid="191" grpId="1" animBg="1"/>
      <p:bldP spid="192" grpId="0" animBg="1"/>
      <p:bldP spid="192" grpId="1" animBg="1"/>
      <p:bldP spid="194" grpId="0"/>
      <p:bldP spid="195" grpId="0" animBg="1"/>
      <p:bldP spid="19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Aircraft </a:t>
            </a:r>
            <a:r>
              <a:rPr lang="en-US" dirty="0" smtClean="0"/>
              <a:t>Power </a:t>
            </a:r>
            <a:r>
              <a:rPr lang="en-US" dirty="0"/>
              <a:t>Network</a:t>
            </a:r>
            <a:r>
              <a:rPr lang="en-US" dirty="0" smtClean="0"/>
              <a:t/>
            </a:r>
            <a:br>
              <a:rPr lang="en-US" dirty="0" smtClean="0"/>
            </a:br>
            <a:r>
              <a:rPr lang="en-US" sz="2400" dirty="0" smtClean="0">
                <a:solidFill>
                  <a:srgbClr val="808080"/>
                </a:solidFill>
                <a:latin typeface="+mj-lt"/>
              </a:rPr>
              <a:t>Simulation Goals</a:t>
            </a:r>
            <a:endParaRPr lang="en-US" sz="2400" dirty="0">
              <a:solidFill>
                <a:srgbClr val="808080"/>
              </a:solidFill>
              <a:latin typeface="+mj-lt"/>
            </a:endParaRPr>
          </a:p>
        </p:txBody>
      </p:sp>
      <p:sp>
        <p:nvSpPr>
          <p:cNvPr id="3" name="Inhaltsplatzhalter 2"/>
          <p:cNvSpPr>
            <a:spLocks noGrp="1"/>
          </p:cNvSpPr>
          <p:nvPr>
            <p:ph idx="1"/>
          </p:nvPr>
        </p:nvSpPr>
        <p:spPr/>
        <p:txBody>
          <a:bodyPr/>
          <a:lstStyle/>
          <a:p>
            <a:r>
              <a:rPr lang="en-US" dirty="0" smtClean="0"/>
              <a:t>Determine power requirements</a:t>
            </a:r>
            <a:endParaRPr lang="en-US" dirty="0"/>
          </a:p>
          <a:p>
            <a:pPr lvl="1"/>
            <a:r>
              <a:rPr lang="en-US" dirty="0" smtClean="0"/>
              <a:t>Generator, loads, battery</a:t>
            </a:r>
          </a:p>
          <a:p>
            <a:pPr lvl="1"/>
            <a:r>
              <a:rPr lang="en-US" dirty="0" smtClean="0"/>
              <a:t>Power lines</a:t>
            </a:r>
            <a:endParaRPr lang="en-US" dirty="0"/>
          </a:p>
          <a:p>
            <a:pPr lvl="2"/>
            <a:endParaRPr lang="en-US" dirty="0"/>
          </a:p>
          <a:p>
            <a:r>
              <a:rPr lang="en-US" dirty="0" smtClean="0"/>
              <a:t>Analyze system interactions</a:t>
            </a:r>
          </a:p>
          <a:p>
            <a:pPr lvl="1"/>
            <a:r>
              <a:rPr lang="en-US" dirty="0" smtClean="0"/>
              <a:t>Electrical, mechanical,</a:t>
            </a:r>
            <a:br>
              <a:rPr lang="en-US" dirty="0" smtClean="0"/>
            </a:br>
            <a:r>
              <a:rPr lang="en-US" dirty="0" smtClean="0"/>
              <a:t>hydraulic, thermal, etc.</a:t>
            </a:r>
            <a:endParaRPr lang="en-US" dirty="0"/>
          </a:p>
          <a:p>
            <a:pPr lvl="2"/>
            <a:endParaRPr lang="en-US" dirty="0"/>
          </a:p>
          <a:p>
            <a:r>
              <a:rPr lang="en-US" dirty="0" smtClean="0"/>
              <a:t>Perform harmonic analysis</a:t>
            </a:r>
          </a:p>
          <a:p>
            <a:pPr lvl="1"/>
            <a:r>
              <a:rPr lang="en-US" dirty="0" smtClean="0"/>
              <a:t>Varying conditions</a:t>
            </a:r>
          </a:p>
          <a:p>
            <a:pPr lvl="1"/>
            <a:r>
              <a:rPr lang="en-US" dirty="0" smtClean="0"/>
              <a:t>Voltage and current at </a:t>
            </a:r>
            <a:br>
              <a:rPr lang="en-US" dirty="0" smtClean="0"/>
            </a:br>
            <a:r>
              <a:rPr lang="en-US" dirty="0" smtClean="0"/>
              <a:t>different nodes in network</a:t>
            </a:r>
          </a:p>
          <a:p>
            <a:pPr lvl="1"/>
            <a:endParaRPr lang="en-US" dirty="0"/>
          </a:p>
        </p:txBody>
      </p:sp>
      <p:grpSp>
        <p:nvGrpSpPr>
          <p:cNvPr id="5" name="Gruppieren 4"/>
          <p:cNvGrpSpPr/>
          <p:nvPr/>
        </p:nvGrpSpPr>
        <p:grpSpPr>
          <a:xfrm>
            <a:off x="7053494" y="5813950"/>
            <a:ext cx="1502187" cy="432000"/>
            <a:chOff x="6541714" y="6149230"/>
            <a:chExt cx="1502187" cy="432000"/>
          </a:xfrm>
        </p:grpSpPr>
        <p:grpSp>
          <p:nvGrpSpPr>
            <p:cNvPr id="6" name="Gruppieren 5"/>
            <p:cNvGrpSpPr/>
            <p:nvPr/>
          </p:nvGrpSpPr>
          <p:grpSpPr>
            <a:xfrm rot="16200000">
              <a:off x="6551434" y="6139510"/>
              <a:ext cx="432000" cy="451440"/>
              <a:chOff x="5173200" y="2235540"/>
              <a:chExt cx="432000" cy="451440"/>
            </a:xfrm>
          </p:grpSpPr>
          <p:cxnSp>
            <p:nvCxnSpPr>
              <p:cNvPr id="8" name="Gerade Verbindung 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uppieren 8"/>
              <p:cNvGrpSpPr/>
              <p:nvPr/>
            </p:nvGrpSpPr>
            <p:grpSpPr>
              <a:xfrm>
                <a:off x="5173200" y="2415540"/>
                <a:ext cx="432000" cy="91440"/>
                <a:chOff x="6327600" y="1889760"/>
                <a:chExt cx="756000" cy="91440"/>
              </a:xfrm>
            </p:grpSpPr>
            <p:cxnSp>
              <p:nvCxnSpPr>
                <p:cNvPr id="11" name="Gerade Verbindung 1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 name="Gerade Verbindung 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Textfeld 6"/>
            <p:cNvSpPr txBox="1"/>
            <p:nvPr/>
          </p:nvSpPr>
          <p:spPr>
            <a:xfrm>
              <a:off x="6961553" y="6164849"/>
              <a:ext cx="1082348" cy="400110"/>
            </a:xfrm>
            <a:prstGeom prst="rect">
              <a:avLst/>
            </a:prstGeom>
            <a:noFill/>
          </p:spPr>
          <p:txBody>
            <a:bodyPr wrap="none" rtlCol="0">
              <a:spAutoFit/>
            </a:bodyPr>
            <a:lstStyle/>
            <a:p>
              <a:r>
                <a:rPr lang="en-US" sz="2000" dirty="0" smtClean="0">
                  <a:latin typeface="Arial" pitchFamily="34" charset="0"/>
                  <a:cs typeface="Arial" pitchFamily="34" charset="0"/>
                </a:rPr>
                <a:t>Breaker</a:t>
              </a:r>
              <a:endParaRPr lang="en-US" sz="2000" dirty="0">
                <a:latin typeface="Arial" pitchFamily="34" charset="0"/>
                <a:cs typeface="Arial" pitchFamily="34" charset="0"/>
              </a:endParaRPr>
            </a:p>
          </p:txBody>
        </p:sp>
      </p:grpSp>
      <p:grpSp>
        <p:nvGrpSpPr>
          <p:cNvPr id="13" name="Gruppieren 12"/>
          <p:cNvGrpSpPr/>
          <p:nvPr/>
        </p:nvGrpSpPr>
        <p:grpSpPr>
          <a:xfrm>
            <a:off x="4824957" y="3434835"/>
            <a:ext cx="1638590" cy="2771451"/>
            <a:chOff x="4313177" y="3770115"/>
            <a:chExt cx="1638590" cy="2771451"/>
          </a:xfrm>
        </p:grpSpPr>
        <p:grpSp>
          <p:nvGrpSpPr>
            <p:cNvPr id="14" name="Gruppieren 13"/>
            <p:cNvGrpSpPr/>
            <p:nvPr/>
          </p:nvGrpSpPr>
          <p:grpSpPr>
            <a:xfrm rot="16200000">
              <a:off x="5410574" y="4608498"/>
              <a:ext cx="432000" cy="451440"/>
              <a:chOff x="6489600" y="1709760"/>
              <a:chExt cx="432000" cy="451440"/>
            </a:xfrm>
            <a:solidFill>
              <a:srgbClr val="DDDDDD"/>
            </a:solidFill>
          </p:grpSpPr>
          <p:cxnSp>
            <p:nvCxnSpPr>
              <p:cNvPr id="39" name="Gerade Verbindung 38"/>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40" name="Gruppieren 39"/>
              <p:cNvGrpSpPr/>
              <p:nvPr/>
            </p:nvGrpSpPr>
            <p:grpSpPr>
              <a:xfrm>
                <a:off x="6489600" y="1889760"/>
                <a:ext cx="432000" cy="91440"/>
                <a:chOff x="6327600" y="1889760"/>
                <a:chExt cx="756000" cy="91440"/>
              </a:xfrm>
              <a:grpFill/>
            </p:grpSpPr>
            <p:cxnSp>
              <p:nvCxnSpPr>
                <p:cNvPr id="42" name="Gerade Verbindung 41"/>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41" name="Gerade Verbindung 40"/>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sp>
          <p:nvSpPr>
            <p:cNvPr id="15" name="Abgerundetes Rechteck 14"/>
            <p:cNvSpPr/>
            <p:nvPr/>
          </p:nvSpPr>
          <p:spPr>
            <a:xfrm>
              <a:off x="4550634" y="4607418"/>
              <a:ext cx="900000" cy="468000"/>
            </a:xfrm>
            <a:prstGeom prst="roundRect">
              <a:avLst/>
            </a:prstGeom>
            <a:solidFill>
              <a:srgbClr val="DDDDDD"/>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969696"/>
                  </a:solidFill>
                  <a:latin typeface="Arial" pitchFamily="34" charset="0"/>
                  <a:cs typeface="Arial" pitchFamily="34" charset="0"/>
                </a:rPr>
                <a:t>GEN</a:t>
              </a:r>
            </a:p>
          </p:txBody>
        </p:sp>
        <p:grpSp>
          <p:nvGrpSpPr>
            <p:cNvPr id="16" name="Gruppieren 15"/>
            <p:cNvGrpSpPr/>
            <p:nvPr/>
          </p:nvGrpSpPr>
          <p:grpSpPr>
            <a:xfrm rot="16200000">
              <a:off x="5410574" y="3862128"/>
              <a:ext cx="432000" cy="451440"/>
              <a:chOff x="6489600" y="1709760"/>
              <a:chExt cx="432000" cy="451440"/>
            </a:xfrm>
            <a:solidFill>
              <a:srgbClr val="DDDDDD"/>
            </a:solidFill>
          </p:grpSpPr>
          <p:cxnSp>
            <p:nvCxnSpPr>
              <p:cNvPr id="34" name="Gerade Verbindung 33"/>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35" name="Gruppieren 34"/>
              <p:cNvGrpSpPr/>
              <p:nvPr/>
            </p:nvGrpSpPr>
            <p:grpSpPr>
              <a:xfrm>
                <a:off x="6489600" y="1889760"/>
                <a:ext cx="432000" cy="91440"/>
                <a:chOff x="6327600" y="1889760"/>
                <a:chExt cx="756000" cy="91440"/>
              </a:xfrm>
              <a:grpFill/>
            </p:grpSpPr>
            <p:cxnSp>
              <p:nvCxnSpPr>
                <p:cNvPr id="37" name="Gerade Verbindung 36"/>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36" name="Gerade Verbindung 35"/>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nvGrpSpPr>
            <p:cNvPr id="17" name="Gruppieren 16"/>
            <p:cNvGrpSpPr/>
            <p:nvPr/>
          </p:nvGrpSpPr>
          <p:grpSpPr>
            <a:xfrm rot="16200000">
              <a:off x="5410574" y="5184290"/>
              <a:ext cx="432000" cy="451440"/>
              <a:chOff x="6489600" y="1709760"/>
              <a:chExt cx="432000" cy="451440"/>
            </a:xfrm>
            <a:solidFill>
              <a:srgbClr val="DDDDDD"/>
            </a:solidFill>
          </p:grpSpPr>
          <p:cxnSp>
            <p:nvCxnSpPr>
              <p:cNvPr id="29" name="Gerade Verbindung 28"/>
              <p:cNvCxnSpPr/>
              <p:nvPr/>
            </p:nvCxnSpPr>
            <p:spPr>
              <a:xfrm>
                <a:off x="6705600" y="170976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nvGrpSpPr>
              <p:cNvPr id="30" name="Gruppieren 29"/>
              <p:cNvGrpSpPr/>
              <p:nvPr/>
            </p:nvGrpSpPr>
            <p:grpSpPr>
              <a:xfrm>
                <a:off x="6489600" y="1889760"/>
                <a:ext cx="432000" cy="91440"/>
                <a:chOff x="6327600" y="1889760"/>
                <a:chExt cx="756000" cy="91440"/>
              </a:xfrm>
              <a:grpFill/>
            </p:grpSpPr>
            <p:cxnSp>
              <p:nvCxnSpPr>
                <p:cNvPr id="32" name="Gerade Verbindung 31"/>
                <p:cNvCxnSpPr/>
                <p:nvPr/>
              </p:nvCxnSpPr>
              <p:spPr>
                <a:xfrm>
                  <a:off x="6327600" y="188976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nvCxnSpPr>
              <p:spPr>
                <a:xfrm>
                  <a:off x="6327600" y="1981200"/>
                  <a:ext cx="756000" cy="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cxnSp>
            <p:nvCxnSpPr>
              <p:cNvPr id="31" name="Gerade Verbindung 30"/>
              <p:cNvCxnSpPr/>
              <p:nvPr/>
            </p:nvCxnSpPr>
            <p:spPr>
              <a:xfrm>
                <a:off x="6705600" y="1981200"/>
                <a:ext cx="0" cy="1800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sp>
          <p:nvSpPr>
            <p:cNvPr id="18" name="Abgerundetes Rechteck 17"/>
            <p:cNvSpPr/>
            <p:nvPr/>
          </p:nvSpPr>
          <p:spPr>
            <a:xfrm>
              <a:off x="4550634" y="3861048"/>
              <a:ext cx="900000" cy="468000"/>
            </a:xfrm>
            <a:prstGeom prst="roundRect">
              <a:avLst/>
            </a:prstGeom>
            <a:solidFill>
              <a:srgbClr val="DDDDDD"/>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969696"/>
                  </a:solidFill>
                  <a:latin typeface="Arial" pitchFamily="34" charset="0"/>
                  <a:cs typeface="Arial" pitchFamily="34" charset="0"/>
                </a:rPr>
                <a:t>APU</a:t>
              </a:r>
            </a:p>
          </p:txBody>
        </p:sp>
        <p:grpSp>
          <p:nvGrpSpPr>
            <p:cNvPr id="19" name="Gruppieren 18"/>
            <p:cNvGrpSpPr/>
            <p:nvPr/>
          </p:nvGrpSpPr>
          <p:grpSpPr>
            <a:xfrm>
              <a:off x="4765024" y="5253518"/>
              <a:ext cx="656160" cy="312986"/>
              <a:chOff x="2483768" y="5151120"/>
              <a:chExt cx="1325880" cy="632440"/>
            </a:xfrm>
          </p:grpSpPr>
          <p:grpSp>
            <p:nvGrpSpPr>
              <p:cNvPr id="23" name="Gruppieren 22"/>
              <p:cNvGrpSpPr/>
              <p:nvPr/>
            </p:nvGrpSpPr>
            <p:grpSpPr>
              <a:xfrm>
                <a:off x="2483768" y="5151120"/>
                <a:ext cx="914400" cy="632440"/>
                <a:chOff x="2483768" y="3973272"/>
                <a:chExt cx="914400" cy="1810288"/>
              </a:xfrm>
            </p:grpSpPr>
            <p:cxnSp>
              <p:nvCxnSpPr>
                <p:cNvPr id="27" name="Gerade Verbindung 26"/>
                <p:cNvCxnSpPr/>
                <p:nvPr/>
              </p:nvCxnSpPr>
              <p:spPr>
                <a:xfrm>
                  <a:off x="2483768" y="3973272"/>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nvCxnSpPr>
              <p:spPr>
                <a:xfrm flipV="1">
                  <a:off x="2483768" y="4869160"/>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nvGrpSpPr>
              <p:cNvPr id="24" name="Gruppieren 23"/>
              <p:cNvGrpSpPr/>
              <p:nvPr/>
            </p:nvGrpSpPr>
            <p:grpSpPr>
              <a:xfrm>
                <a:off x="2895248" y="5151120"/>
                <a:ext cx="914400" cy="632440"/>
                <a:chOff x="2483768" y="3973272"/>
                <a:chExt cx="914400" cy="1810288"/>
              </a:xfrm>
            </p:grpSpPr>
            <p:cxnSp>
              <p:nvCxnSpPr>
                <p:cNvPr id="25" name="Gerade Verbindung 24"/>
                <p:cNvCxnSpPr/>
                <p:nvPr/>
              </p:nvCxnSpPr>
              <p:spPr>
                <a:xfrm>
                  <a:off x="2483768" y="3973272"/>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a:xfrm flipV="1">
                  <a:off x="2483768" y="4869160"/>
                  <a:ext cx="914400" cy="914400"/>
                </a:xfrm>
                <a:prstGeom prst="line">
                  <a:avLst/>
                </a:prstGeom>
                <a:grpFill/>
                <a:ln w="38100">
                  <a:solidFill>
                    <a:srgbClr val="C0C0C0"/>
                  </a:solidFill>
                </a:ln>
              </p:spPr>
              <p:style>
                <a:lnRef idx="1">
                  <a:schemeClr val="accent1"/>
                </a:lnRef>
                <a:fillRef idx="0">
                  <a:schemeClr val="accent1"/>
                </a:fillRef>
                <a:effectRef idx="0">
                  <a:schemeClr val="accent1"/>
                </a:effectRef>
                <a:fontRef idx="minor">
                  <a:schemeClr val="tx1"/>
                </a:fontRef>
              </p:style>
            </p:cxnSp>
          </p:grpSp>
        </p:grpSp>
        <p:sp>
          <p:nvSpPr>
            <p:cNvPr id="20" name="Textfeld 19"/>
            <p:cNvSpPr txBox="1"/>
            <p:nvPr/>
          </p:nvSpPr>
          <p:spPr>
            <a:xfrm>
              <a:off x="4651429" y="5626010"/>
              <a:ext cx="891591" cy="523220"/>
            </a:xfrm>
            <a:prstGeom prst="rect">
              <a:avLst/>
            </a:prstGeom>
            <a:noFill/>
          </p:spPr>
          <p:txBody>
            <a:bodyPr wrap="none" rtlCol="0">
              <a:spAutoFit/>
            </a:bodyPr>
            <a:lstStyle/>
            <a:p>
              <a:pPr algn="ctr"/>
              <a:r>
                <a:rPr lang="en-US" sz="1400" b="1" dirty="0" smtClean="0">
                  <a:solidFill>
                    <a:srgbClr val="969696"/>
                  </a:solidFill>
                  <a:latin typeface="Arial" pitchFamily="34" charset="0"/>
                  <a:cs typeface="Arial" pitchFamily="34" charset="0"/>
                </a:rPr>
                <a:t>External</a:t>
              </a:r>
              <a:br>
                <a:rPr lang="en-US" sz="1400" b="1" dirty="0" smtClean="0">
                  <a:solidFill>
                    <a:srgbClr val="969696"/>
                  </a:solidFill>
                  <a:latin typeface="Arial" pitchFamily="34" charset="0"/>
                  <a:cs typeface="Arial" pitchFamily="34" charset="0"/>
                </a:rPr>
              </a:br>
              <a:r>
                <a:rPr lang="en-US" sz="1400" b="1" dirty="0" smtClean="0">
                  <a:solidFill>
                    <a:srgbClr val="969696"/>
                  </a:solidFill>
                  <a:latin typeface="Arial" pitchFamily="34" charset="0"/>
                  <a:cs typeface="Arial" pitchFamily="34" charset="0"/>
                </a:rPr>
                <a:t>Power</a:t>
              </a:r>
              <a:endParaRPr lang="en-US" sz="1400" b="1" dirty="0">
                <a:solidFill>
                  <a:srgbClr val="969696"/>
                </a:solidFill>
                <a:latin typeface="Arial" pitchFamily="34" charset="0"/>
                <a:cs typeface="Arial" pitchFamily="34" charset="0"/>
              </a:endParaRPr>
            </a:p>
          </p:txBody>
        </p:sp>
        <p:sp>
          <p:nvSpPr>
            <p:cNvPr id="21" name="Rechteck 20"/>
            <p:cNvSpPr/>
            <p:nvPr/>
          </p:nvSpPr>
          <p:spPr>
            <a:xfrm>
              <a:off x="4463716" y="3770115"/>
              <a:ext cx="1337512" cy="2394734"/>
            </a:xfrm>
            <a:prstGeom prst="rect">
              <a:avLst/>
            </a:prstGeom>
            <a:noFill/>
            <a:ln w="28575">
              <a:solidFill>
                <a:srgbClr val="C0C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2" name="Textfeld 21"/>
            <p:cNvSpPr txBox="1"/>
            <p:nvPr/>
          </p:nvSpPr>
          <p:spPr>
            <a:xfrm>
              <a:off x="4313177" y="6141456"/>
              <a:ext cx="1638590" cy="400110"/>
            </a:xfrm>
            <a:prstGeom prst="rect">
              <a:avLst/>
            </a:prstGeom>
            <a:noFill/>
          </p:spPr>
          <p:txBody>
            <a:bodyPr wrap="none" rtlCol="0">
              <a:spAutoFit/>
            </a:bodyPr>
            <a:lstStyle/>
            <a:p>
              <a:pPr algn="ctr"/>
              <a:r>
                <a:rPr lang="en-US" sz="2000" dirty="0" smtClean="0">
                  <a:latin typeface="Arial" pitchFamily="34" charset="0"/>
                  <a:cs typeface="Arial" pitchFamily="34" charset="0"/>
                </a:rPr>
                <a:t>Not modeled</a:t>
              </a:r>
              <a:endParaRPr lang="en-US" sz="2000" dirty="0">
                <a:latin typeface="Arial" pitchFamily="34" charset="0"/>
                <a:cs typeface="Arial" pitchFamily="34" charset="0"/>
              </a:endParaRPr>
            </a:p>
          </p:txBody>
        </p:sp>
      </p:grpSp>
      <p:grpSp>
        <p:nvGrpSpPr>
          <p:cNvPr id="44" name="Gruppieren 43"/>
          <p:cNvGrpSpPr/>
          <p:nvPr/>
        </p:nvGrpSpPr>
        <p:grpSpPr>
          <a:xfrm>
            <a:off x="5062414" y="1726969"/>
            <a:ext cx="3886110" cy="3563762"/>
            <a:chOff x="4550634" y="2062249"/>
            <a:chExt cx="3886110" cy="3563762"/>
          </a:xfrm>
        </p:grpSpPr>
        <p:grpSp>
          <p:nvGrpSpPr>
            <p:cNvPr id="45" name="Gruppieren 44"/>
            <p:cNvGrpSpPr/>
            <p:nvPr/>
          </p:nvGrpSpPr>
          <p:grpSpPr>
            <a:xfrm rot="16200000">
              <a:off x="5410574" y="3105194"/>
              <a:ext cx="432000" cy="451440"/>
              <a:chOff x="6489600" y="1709760"/>
              <a:chExt cx="432000" cy="451440"/>
            </a:xfrm>
          </p:grpSpPr>
          <p:cxnSp>
            <p:nvCxnSpPr>
              <p:cNvPr id="108" name="Gerade Verbindung 107"/>
              <p:cNvCxnSpPr/>
              <p:nvPr/>
            </p:nvCxnSpPr>
            <p:spPr>
              <a:xfrm>
                <a:off x="6705600" y="170976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 name="Gruppieren 108"/>
              <p:cNvGrpSpPr/>
              <p:nvPr/>
            </p:nvGrpSpPr>
            <p:grpSpPr>
              <a:xfrm>
                <a:off x="6489600" y="1889760"/>
                <a:ext cx="432000" cy="91440"/>
                <a:chOff x="6327600" y="1889760"/>
                <a:chExt cx="756000" cy="91440"/>
              </a:xfrm>
            </p:grpSpPr>
            <p:cxnSp>
              <p:nvCxnSpPr>
                <p:cNvPr id="111" name="Gerade Verbindung 11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0" name="Gerade Verbindung 109"/>
              <p:cNvCxnSpPr/>
              <p:nvPr/>
            </p:nvCxnSpPr>
            <p:spPr>
              <a:xfrm>
                <a:off x="6705600" y="198120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uppieren 45"/>
            <p:cNvGrpSpPr/>
            <p:nvPr/>
          </p:nvGrpSpPr>
          <p:grpSpPr>
            <a:xfrm rot="16200000">
              <a:off x="5918554" y="5184291"/>
              <a:ext cx="432000" cy="451440"/>
              <a:chOff x="5173200" y="2235540"/>
              <a:chExt cx="432000" cy="451440"/>
            </a:xfrm>
          </p:grpSpPr>
          <p:cxnSp>
            <p:nvCxnSpPr>
              <p:cNvPr id="103" name="Gerade Verbindung 10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4" name="Gruppieren 103"/>
              <p:cNvGrpSpPr/>
              <p:nvPr/>
            </p:nvGrpSpPr>
            <p:grpSpPr>
              <a:xfrm>
                <a:off x="5173200" y="2415540"/>
                <a:ext cx="432000" cy="91440"/>
                <a:chOff x="6327600" y="1889760"/>
                <a:chExt cx="756000" cy="91440"/>
              </a:xfrm>
            </p:grpSpPr>
            <p:cxnSp>
              <p:nvCxnSpPr>
                <p:cNvPr id="106" name="Gerade Verbindung 10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5" name="Gerade Verbindung 10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Gruppieren 46"/>
            <p:cNvGrpSpPr/>
            <p:nvPr/>
          </p:nvGrpSpPr>
          <p:grpSpPr>
            <a:xfrm rot="16200000">
              <a:off x="5918554" y="4245891"/>
              <a:ext cx="432000" cy="451440"/>
              <a:chOff x="5173200" y="2235540"/>
              <a:chExt cx="432000" cy="451440"/>
            </a:xfrm>
          </p:grpSpPr>
          <p:cxnSp>
            <p:nvCxnSpPr>
              <p:cNvPr id="98" name="Gerade Verbindung 9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9" name="Gruppieren 98"/>
              <p:cNvGrpSpPr/>
              <p:nvPr/>
            </p:nvGrpSpPr>
            <p:grpSpPr>
              <a:xfrm>
                <a:off x="5173200" y="2415540"/>
                <a:ext cx="432000" cy="91440"/>
                <a:chOff x="6327600" y="1889760"/>
                <a:chExt cx="756000" cy="91440"/>
              </a:xfrm>
            </p:grpSpPr>
            <p:cxnSp>
              <p:nvCxnSpPr>
                <p:cNvPr id="101" name="Gerade Verbindung 10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0" name="Gerade Verbindung 9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 name="Gruppieren 47"/>
            <p:cNvGrpSpPr/>
            <p:nvPr/>
          </p:nvGrpSpPr>
          <p:grpSpPr>
            <a:xfrm rot="16200000">
              <a:off x="5918554" y="3328395"/>
              <a:ext cx="432000" cy="451440"/>
              <a:chOff x="5173200" y="2235540"/>
              <a:chExt cx="432000" cy="451440"/>
            </a:xfrm>
          </p:grpSpPr>
          <p:cxnSp>
            <p:nvCxnSpPr>
              <p:cNvPr id="93" name="Gerade Verbindung 9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 name="Gruppieren 93"/>
              <p:cNvGrpSpPr/>
              <p:nvPr/>
            </p:nvGrpSpPr>
            <p:grpSpPr>
              <a:xfrm>
                <a:off x="5173200" y="2415540"/>
                <a:ext cx="432000" cy="91440"/>
                <a:chOff x="6327600" y="1889760"/>
                <a:chExt cx="756000" cy="91440"/>
              </a:xfrm>
            </p:grpSpPr>
            <p:cxnSp>
              <p:nvCxnSpPr>
                <p:cNvPr id="96" name="Gerade Verbindung 9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5" name="Gerade Verbindung 9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uppieren 48"/>
            <p:cNvGrpSpPr/>
            <p:nvPr/>
          </p:nvGrpSpPr>
          <p:grpSpPr>
            <a:xfrm rot="16200000">
              <a:off x="5918554" y="2399091"/>
              <a:ext cx="432000" cy="451440"/>
              <a:chOff x="5173200" y="2235540"/>
              <a:chExt cx="432000" cy="451440"/>
            </a:xfrm>
          </p:grpSpPr>
          <p:cxnSp>
            <p:nvCxnSpPr>
              <p:cNvPr id="88" name="Gerade Verbindung 8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9" name="Gruppieren 88"/>
              <p:cNvGrpSpPr/>
              <p:nvPr/>
            </p:nvGrpSpPr>
            <p:grpSpPr>
              <a:xfrm>
                <a:off x="5173200" y="2415540"/>
                <a:ext cx="432000" cy="91440"/>
                <a:chOff x="6327600" y="1889760"/>
                <a:chExt cx="756000" cy="91440"/>
              </a:xfrm>
            </p:grpSpPr>
            <p:cxnSp>
              <p:nvCxnSpPr>
                <p:cNvPr id="91" name="Gerade Verbindung 9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Gerade Verbindung 9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0" name="Gerade Verbindung 8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Abgerundetes Rechteck 49"/>
            <p:cNvSpPr/>
            <p:nvPr/>
          </p:nvSpPr>
          <p:spPr>
            <a:xfrm>
              <a:off x="6370234" y="5194010"/>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AC3</a:t>
              </a:r>
            </a:p>
          </p:txBody>
        </p:sp>
        <p:sp>
          <p:nvSpPr>
            <p:cNvPr id="51" name="Abgerundetes Rechteck 50"/>
            <p:cNvSpPr/>
            <p:nvPr/>
          </p:nvSpPr>
          <p:spPr>
            <a:xfrm>
              <a:off x="6370234" y="4255610"/>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AC2</a:t>
              </a:r>
            </a:p>
          </p:txBody>
        </p:sp>
        <p:sp>
          <p:nvSpPr>
            <p:cNvPr id="52" name="Abgerundetes Rechteck 51"/>
            <p:cNvSpPr/>
            <p:nvPr/>
          </p:nvSpPr>
          <p:spPr>
            <a:xfrm>
              <a:off x="6370234" y="3338114"/>
              <a:ext cx="720000" cy="432000"/>
            </a:xfrm>
            <a:prstGeom prst="roundRect">
              <a:avLst/>
            </a:prstGeom>
            <a:solidFill>
              <a:srgbClr val="FF9999"/>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AC1</a:t>
              </a:r>
            </a:p>
          </p:txBody>
        </p:sp>
        <p:cxnSp>
          <p:nvCxnSpPr>
            <p:cNvPr id="53" name="Gerade Verbindung 52"/>
            <p:cNvCxnSpPr/>
            <p:nvPr/>
          </p:nvCxnSpPr>
          <p:spPr>
            <a:xfrm rot="16200000">
              <a:off x="7128501" y="2461863"/>
              <a:ext cx="0" cy="325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uppieren 53"/>
            <p:cNvGrpSpPr/>
            <p:nvPr/>
          </p:nvGrpSpPr>
          <p:grpSpPr>
            <a:xfrm rot="16200000">
              <a:off x="7301168" y="4886713"/>
              <a:ext cx="432000" cy="451440"/>
              <a:chOff x="5173200" y="2235540"/>
              <a:chExt cx="432000" cy="451440"/>
            </a:xfrm>
          </p:grpSpPr>
          <p:cxnSp>
            <p:nvCxnSpPr>
              <p:cNvPr id="83" name="Gerade Verbindung 8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4" name="Gruppieren 83"/>
              <p:cNvGrpSpPr/>
              <p:nvPr/>
            </p:nvGrpSpPr>
            <p:grpSpPr>
              <a:xfrm>
                <a:off x="5173200" y="2415540"/>
                <a:ext cx="432000" cy="91440"/>
                <a:chOff x="6327600" y="1889760"/>
                <a:chExt cx="756000" cy="91440"/>
              </a:xfrm>
            </p:grpSpPr>
            <p:cxnSp>
              <p:nvCxnSpPr>
                <p:cNvPr id="86" name="Gerade Verbindung 8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5" name="Gerade Verbindung 8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5" name="Gruppieren 54"/>
            <p:cNvGrpSpPr/>
            <p:nvPr/>
          </p:nvGrpSpPr>
          <p:grpSpPr>
            <a:xfrm rot="16200000">
              <a:off x="7301168" y="3948313"/>
              <a:ext cx="432000" cy="451440"/>
              <a:chOff x="5173200" y="2235540"/>
              <a:chExt cx="432000" cy="451440"/>
            </a:xfrm>
          </p:grpSpPr>
          <p:cxnSp>
            <p:nvCxnSpPr>
              <p:cNvPr id="78" name="Gerade Verbindung 7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9" name="Gruppieren 78"/>
              <p:cNvGrpSpPr/>
              <p:nvPr/>
            </p:nvGrpSpPr>
            <p:grpSpPr>
              <a:xfrm>
                <a:off x="5173200" y="2415540"/>
                <a:ext cx="432000" cy="91440"/>
                <a:chOff x="6327600" y="1889760"/>
                <a:chExt cx="756000" cy="91440"/>
              </a:xfrm>
            </p:grpSpPr>
            <p:cxnSp>
              <p:nvCxnSpPr>
                <p:cNvPr id="81" name="Gerade Verbindung 8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0" name="Gerade Verbindung 7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Gruppieren 55"/>
            <p:cNvGrpSpPr/>
            <p:nvPr/>
          </p:nvGrpSpPr>
          <p:grpSpPr>
            <a:xfrm rot="16200000">
              <a:off x="7301168" y="3030817"/>
              <a:ext cx="432000" cy="451440"/>
              <a:chOff x="5173200" y="2235540"/>
              <a:chExt cx="432000" cy="451440"/>
            </a:xfrm>
          </p:grpSpPr>
          <p:cxnSp>
            <p:nvCxnSpPr>
              <p:cNvPr id="73" name="Gerade Verbindung 72"/>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uppieren 73"/>
              <p:cNvGrpSpPr/>
              <p:nvPr/>
            </p:nvGrpSpPr>
            <p:grpSpPr>
              <a:xfrm>
                <a:off x="5173200" y="2415540"/>
                <a:ext cx="432000" cy="91440"/>
                <a:chOff x="6327600" y="1889760"/>
                <a:chExt cx="756000" cy="91440"/>
              </a:xfrm>
            </p:grpSpPr>
            <p:cxnSp>
              <p:nvCxnSpPr>
                <p:cNvPr id="76" name="Gerade Verbindung 75"/>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5" name="Gerade Verbindung 74"/>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7" name="Gruppieren 56"/>
            <p:cNvGrpSpPr/>
            <p:nvPr/>
          </p:nvGrpSpPr>
          <p:grpSpPr>
            <a:xfrm rot="16200000">
              <a:off x="7301168" y="2101514"/>
              <a:ext cx="432000" cy="451440"/>
              <a:chOff x="5173200" y="2235540"/>
              <a:chExt cx="432000" cy="451440"/>
            </a:xfrm>
          </p:grpSpPr>
          <p:cxnSp>
            <p:nvCxnSpPr>
              <p:cNvPr id="68" name="Gerade Verbindung 67"/>
              <p:cNvCxnSpPr/>
              <p:nvPr/>
            </p:nvCxnSpPr>
            <p:spPr>
              <a:xfrm>
                <a:off x="5389200" y="223554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uppieren 68"/>
              <p:cNvGrpSpPr/>
              <p:nvPr/>
            </p:nvGrpSpPr>
            <p:grpSpPr>
              <a:xfrm>
                <a:off x="5173200" y="2415540"/>
                <a:ext cx="432000" cy="91440"/>
                <a:chOff x="6327600" y="1889760"/>
                <a:chExt cx="756000" cy="91440"/>
              </a:xfrm>
            </p:grpSpPr>
            <p:cxnSp>
              <p:nvCxnSpPr>
                <p:cNvPr id="71" name="Gerade Verbindung 70"/>
                <p:cNvCxnSpPr/>
                <p:nvPr/>
              </p:nvCxnSpPr>
              <p:spPr>
                <a:xfrm>
                  <a:off x="6327600" y="188976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p:nvCxnSpPr>
              <p:spPr>
                <a:xfrm>
                  <a:off x="6327600" y="1981200"/>
                  <a:ext cx="75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0" name="Gerade Verbindung 69"/>
              <p:cNvCxnSpPr/>
              <p:nvPr/>
            </p:nvCxnSpPr>
            <p:spPr>
              <a:xfrm>
                <a:off x="5389200" y="2506980"/>
                <a:ext cx="0" cy="1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8" name="Abgerundetes Rechteck 57"/>
            <p:cNvSpPr/>
            <p:nvPr/>
          </p:nvSpPr>
          <p:spPr>
            <a:xfrm>
              <a:off x="7716744" y="4896433"/>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DC3</a:t>
              </a:r>
            </a:p>
          </p:txBody>
        </p:sp>
        <p:sp>
          <p:nvSpPr>
            <p:cNvPr id="59" name="Abgerundetes Rechteck 58"/>
            <p:cNvSpPr/>
            <p:nvPr/>
          </p:nvSpPr>
          <p:spPr>
            <a:xfrm>
              <a:off x="7716744" y="3958033"/>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DC2</a:t>
              </a:r>
            </a:p>
          </p:txBody>
        </p:sp>
        <p:sp>
          <p:nvSpPr>
            <p:cNvPr id="60" name="Abgerundetes Rechteck 59"/>
            <p:cNvSpPr/>
            <p:nvPr/>
          </p:nvSpPr>
          <p:spPr>
            <a:xfrm>
              <a:off x="7716744" y="3040537"/>
              <a:ext cx="720000" cy="432000"/>
            </a:xfrm>
            <a:prstGeom prst="roundRect">
              <a:avLst/>
            </a:prstGeom>
            <a:solidFill>
              <a:srgbClr val="B8B8D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DC1</a:t>
              </a:r>
            </a:p>
          </p:txBody>
        </p:sp>
        <p:sp>
          <p:nvSpPr>
            <p:cNvPr id="61" name="Abgerundetes Rechteck 60"/>
            <p:cNvSpPr/>
            <p:nvPr/>
          </p:nvSpPr>
          <p:spPr>
            <a:xfrm>
              <a:off x="7716744" y="2111234"/>
              <a:ext cx="720000" cy="432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Batt</a:t>
              </a:r>
            </a:p>
          </p:txBody>
        </p:sp>
        <p:sp>
          <p:nvSpPr>
            <p:cNvPr id="62" name="Textfeld 61"/>
            <p:cNvSpPr txBox="1"/>
            <p:nvPr/>
          </p:nvSpPr>
          <p:spPr>
            <a:xfrm>
              <a:off x="5005045" y="2624810"/>
              <a:ext cx="832279" cy="307777"/>
            </a:xfrm>
            <a:prstGeom prst="rect">
              <a:avLst/>
            </a:prstGeom>
            <a:noFill/>
          </p:spPr>
          <p:txBody>
            <a:bodyPr wrap="none" rtlCol="0">
              <a:spAutoFit/>
            </a:bodyPr>
            <a:lstStyle/>
            <a:p>
              <a:r>
                <a:rPr lang="en-US" sz="1400" b="1" dirty="0" smtClean="0">
                  <a:solidFill>
                    <a:srgbClr val="E04242"/>
                  </a:solidFill>
                  <a:latin typeface="Arial" pitchFamily="34" charset="0"/>
                  <a:cs typeface="Arial" pitchFamily="34" charset="0"/>
                </a:rPr>
                <a:t>AC Bus</a:t>
              </a:r>
              <a:endParaRPr lang="en-US" sz="1400" b="1" dirty="0">
                <a:solidFill>
                  <a:srgbClr val="E04242"/>
                </a:solidFill>
                <a:latin typeface="Arial" pitchFamily="34" charset="0"/>
                <a:cs typeface="Arial" pitchFamily="34" charset="0"/>
              </a:endParaRPr>
            </a:p>
          </p:txBody>
        </p:sp>
        <p:cxnSp>
          <p:nvCxnSpPr>
            <p:cNvPr id="63" name="Gerade Verbindung 62"/>
            <p:cNvCxnSpPr/>
            <p:nvPr/>
          </p:nvCxnSpPr>
          <p:spPr>
            <a:xfrm rot="16200000">
              <a:off x="5750059" y="3652622"/>
              <a:ext cx="3082777" cy="0"/>
            </a:xfrm>
            <a:prstGeom prst="line">
              <a:avLst/>
            </a:prstGeom>
            <a:ln w="76200">
              <a:solidFill>
                <a:srgbClr val="336699"/>
              </a:solidFill>
            </a:ln>
          </p:spPr>
          <p:style>
            <a:lnRef idx="1">
              <a:schemeClr val="accent1"/>
            </a:lnRef>
            <a:fillRef idx="0">
              <a:schemeClr val="accent1"/>
            </a:fillRef>
            <a:effectRef idx="0">
              <a:schemeClr val="accent1"/>
            </a:effectRef>
            <a:fontRef idx="minor">
              <a:schemeClr val="tx1"/>
            </a:fontRef>
          </p:style>
        </p:cxnSp>
        <p:sp>
          <p:nvSpPr>
            <p:cNvPr id="64" name="Textfeld 63"/>
            <p:cNvSpPr txBox="1"/>
            <p:nvPr/>
          </p:nvSpPr>
          <p:spPr>
            <a:xfrm>
              <a:off x="6459169" y="2062249"/>
              <a:ext cx="832279" cy="307777"/>
            </a:xfrm>
            <a:prstGeom prst="rect">
              <a:avLst/>
            </a:prstGeom>
            <a:noFill/>
          </p:spPr>
          <p:txBody>
            <a:bodyPr wrap="none" rtlCol="0">
              <a:spAutoFit/>
            </a:bodyPr>
            <a:lstStyle/>
            <a:p>
              <a:r>
                <a:rPr lang="en-US" sz="1400" b="1" dirty="0" smtClean="0">
                  <a:solidFill>
                    <a:srgbClr val="336699"/>
                  </a:solidFill>
                  <a:latin typeface="Arial" pitchFamily="34" charset="0"/>
                  <a:cs typeface="Arial" pitchFamily="34" charset="0"/>
                </a:rPr>
                <a:t>DC Bus</a:t>
              </a:r>
              <a:endParaRPr lang="en-US" sz="1400" b="1" dirty="0">
                <a:solidFill>
                  <a:srgbClr val="336699"/>
                </a:solidFill>
                <a:latin typeface="Arial" pitchFamily="34" charset="0"/>
                <a:cs typeface="Arial" pitchFamily="34" charset="0"/>
              </a:endParaRPr>
            </a:p>
          </p:txBody>
        </p:sp>
        <p:sp>
          <p:nvSpPr>
            <p:cNvPr id="65" name="Abgerundetes Rechteck 64"/>
            <p:cNvSpPr/>
            <p:nvPr/>
          </p:nvSpPr>
          <p:spPr>
            <a:xfrm>
              <a:off x="4550634" y="3104114"/>
              <a:ext cx="900000" cy="468000"/>
            </a:xfrm>
            <a:prstGeom prst="roundRect">
              <a:avLst/>
            </a:prstGeom>
            <a:solidFill>
              <a:srgbClr val="8BD072"/>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GEN</a:t>
              </a:r>
            </a:p>
          </p:txBody>
        </p:sp>
        <p:sp>
          <p:nvSpPr>
            <p:cNvPr id="66" name="Abgerundetes Rechteck 65"/>
            <p:cNvSpPr/>
            <p:nvPr/>
          </p:nvSpPr>
          <p:spPr>
            <a:xfrm>
              <a:off x="6370234" y="2408810"/>
              <a:ext cx="720000" cy="432000"/>
            </a:xfrm>
            <a:prstGeom prst="roundRect">
              <a:avLst/>
            </a:prstGeom>
            <a:solidFill>
              <a:srgbClr val="9ACD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b="1" dirty="0" smtClean="0">
                  <a:solidFill>
                    <a:schemeClr val="tx1"/>
                  </a:solidFill>
                  <a:latin typeface="Arial" pitchFamily="34" charset="0"/>
                  <a:cs typeface="Arial" pitchFamily="34" charset="0"/>
                </a:rPr>
                <a:t>TRU</a:t>
              </a:r>
            </a:p>
          </p:txBody>
        </p:sp>
        <p:cxnSp>
          <p:nvCxnSpPr>
            <p:cNvPr id="67" name="Gerade Verbindung 66"/>
            <p:cNvCxnSpPr/>
            <p:nvPr/>
          </p:nvCxnSpPr>
          <p:spPr>
            <a:xfrm rot="16200000">
              <a:off x="4383977" y="4037926"/>
              <a:ext cx="2989385" cy="0"/>
            </a:xfrm>
            <a:prstGeom prst="line">
              <a:avLst/>
            </a:prstGeom>
            <a:ln w="76200">
              <a:solidFill>
                <a:srgbClr val="E0424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82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left)">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left)">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left)">
                                      <p:cBhvr>
                                        <p:cTn id="28" dur="500"/>
                                        <p:tgtEl>
                                          <p:spTgt spid="3">
                                            <p:txEl>
                                              <p:pRg st="7" end="7"/>
                                            </p:txEl>
                                          </p:spTgt>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left)">
                                      <p:cBhvr>
                                        <p:cTn id="32" dur="500"/>
                                        <p:tgtEl>
                                          <p:spTgt spid="3">
                                            <p:txEl>
                                              <p:pRg st="8" end="8"/>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wipe(left)">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Battery Models: </a:t>
            </a:r>
            <a:br>
              <a:rPr lang="de-DE" dirty="0" smtClean="0"/>
            </a:br>
            <a:r>
              <a:rPr lang="de-DE" dirty="0" err="1" smtClean="0"/>
              <a:t>Generic</a:t>
            </a:r>
            <a:r>
              <a:rPr lang="de-DE" dirty="0" smtClean="0"/>
              <a:t>, </a:t>
            </a:r>
            <a:r>
              <a:rPr lang="de-DE" dirty="0" err="1" smtClean="0"/>
              <a:t>Pre-Defined</a:t>
            </a:r>
            <a:endParaRPr lang="de-DE" dirty="0"/>
          </a:p>
        </p:txBody>
      </p:sp>
      <p:sp>
        <p:nvSpPr>
          <p:cNvPr id="3" name="Inhaltsplatzhalter 2"/>
          <p:cNvSpPr>
            <a:spLocks noGrp="1"/>
          </p:cNvSpPr>
          <p:nvPr>
            <p:ph idx="1"/>
          </p:nvPr>
        </p:nvSpPr>
        <p:spPr/>
        <p:txBody>
          <a:bodyPr/>
          <a:lstStyle/>
          <a:p>
            <a:r>
              <a:rPr lang="de-DE" dirty="0" err="1" smtClean="0"/>
              <a:t>Generic</a:t>
            </a:r>
            <a:endParaRPr lang="de-DE" dirty="0" smtClean="0"/>
          </a:p>
          <a:p>
            <a:pPr lvl="1"/>
            <a:r>
              <a:rPr lang="de-DE" dirty="0" smtClean="0"/>
              <a:t>Charge </a:t>
            </a:r>
            <a:r>
              <a:rPr lang="de-DE" dirty="0" err="1" smtClean="0"/>
              <a:t>dependent</a:t>
            </a:r>
            <a:r>
              <a:rPr lang="de-DE" dirty="0" smtClean="0"/>
              <a:t> </a:t>
            </a:r>
            <a:r>
              <a:rPr lang="de-DE" dirty="0" err="1" smtClean="0"/>
              <a:t>voltage</a:t>
            </a:r>
            <a:r>
              <a:rPr lang="de-DE" dirty="0" smtClean="0"/>
              <a:t> </a:t>
            </a:r>
            <a:r>
              <a:rPr lang="de-DE" dirty="0" err="1" smtClean="0"/>
              <a:t>source</a:t>
            </a:r>
            <a:endParaRPr lang="de-DE" dirty="0" smtClean="0"/>
          </a:p>
          <a:p>
            <a:pPr lvl="1"/>
            <a:r>
              <a:rPr lang="de-DE" dirty="0" smtClean="0"/>
              <a:t>Parameters </a:t>
            </a:r>
            <a:r>
              <a:rPr lang="de-DE" dirty="0" err="1" smtClean="0"/>
              <a:t>found</a:t>
            </a:r>
            <a:r>
              <a:rPr lang="de-DE" dirty="0" smtClean="0"/>
              <a:t> on </a:t>
            </a:r>
            <a:r>
              <a:rPr lang="de-DE" dirty="0" err="1" smtClean="0"/>
              <a:t>data</a:t>
            </a:r>
            <a:r>
              <a:rPr lang="de-DE" dirty="0" smtClean="0"/>
              <a:t> </a:t>
            </a:r>
            <a:r>
              <a:rPr lang="de-DE" dirty="0" err="1" smtClean="0"/>
              <a:t>sheets</a:t>
            </a:r>
            <a:endParaRPr lang="de-DE" dirty="0" smtClean="0"/>
          </a:p>
          <a:p>
            <a:pPr lvl="1"/>
            <a:endParaRPr lang="de-DE" dirty="0" smtClean="0"/>
          </a:p>
          <a:p>
            <a:pPr lvl="1"/>
            <a:endParaRPr lang="de-DE" dirty="0" smtClean="0"/>
          </a:p>
          <a:p>
            <a:r>
              <a:rPr lang="de-DE" dirty="0" err="1" smtClean="0"/>
              <a:t>Pre-Defined</a:t>
            </a:r>
            <a:endParaRPr lang="de-DE" dirty="0" smtClean="0"/>
          </a:p>
          <a:p>
            <a:pPr lvl="1"/>
            <a:r>
              <a:rPr lang="de-DE" dirty="0" err="1" smtClean="0"/>
              <a:t>Several</a:t>
            </a:r>
            <a:r>
              <a:rPr lang="de-DE" dirty="0" smtClean="0"/>
              <a:t> </a:t>
            </a:r>
            <a:r>
              <a:rPr lang="de-DE" dirty="0" err="1" smtClean="0"/>
              <a:t>pre-defined</a:t>
            </a:r>
            <a:r>
              <a:rPr lang="de-DE" dirty="0" smtClean="0"/>
              <a:t> </a:t>
            </a:r>
            <a:r>
              <a:rPr lang="de-DE" dirty="0" err="1" smtClean="0"/>
              <a:t>models</a:t>
            </a:r>
            <a:endParaRPr lang="de-DE" dirty="0" smtClean="0"/>
          </a:p>
          <a:p>
            <a:pPr lvl="1"/>
            <a:r>
              <a:rPr lang="de-DE" dirty="0" err="1" smtClean="0"/>
              <a:t>Full</a:t>
            </a:r>
            <a:r>
              <a:rPr lang="de-DE" dirty="0" smtClean="0"/>
              <a:t> </a:t>
            </a:r>
            <a:r>
              <a:rPr lang="de-DE" dirty="0" err="1" smtClean="0"/>
              <a:t>parameterization</a:t>
            </a:r>
            <a:endParaRPr lang="de-DE" dirty="0" smtClean="0"/>
          </a:p>
          <a:p>
            <a:pPr lvl="1"/>
            <a:r>
              <a:rPr lang="de-DE" dirty="0" err="1" smtClean="0"/>
              <a:t>Documentation</a:t>
            </a:r>
            <a:r>
              <a:rPr lang="de-DE" dirty="0" smtClean="0"/>
              <a:t> </a:t>
            </a:r>
            <a:r>
              <a:rPr lang="de-DE" dirty="0" err="1" smtClean="0"/>
              <a:t>provides</a:t>
            </a:r>
            <a:r>
              <a:rPr lang="de-DE" dirty="0" smtClean="0"/>
              <a:t/>
            </a:r>
            <a:br>
              <a:rPr lang="de-DE" dirty="0" smtClean="0"/>
            </a:br>
            <a:r>
              <a:rPr lang="de-DE" dirty="0" smtClean="0"/>
              <a:t>extensive </a:t>
            </a:r>
            <a:r>
              <a:rPr lang="de-DE" dirty="0" err="1" smtClean="0"/>
              <a:t>detail</a:t>
            </a:r>
            <a:endParaRPr lang="de-DE" dirty="0" smtClean="0"/>
          </a:p>
          <a:p>
            <a:pPr lvl="1"/>
            <a:endParaRPr lang="de-DE" dirty="0"/>
          </a:p>
        </p:txBody>
      </p:sp>
      <p:pic>
        <p:nvPicPr>
          <p:cNvPr id="1026" name="Picture 2"/>
          <p:cNvPicPr>
            <a:picLocks noChangeAspect="1" noChangeArrowheads="1"/>
          </p:cNvPicPr>
          <p:nvPr/>
        </p:nvPicPr>
        <p:blipFill>
          <a:blip r:embed="rId2" cstate="print"/>
          <a:srcRect/>
          <a:stretch>
            <a:fillRect/>
          </a:stretch>
        </p:blipFill>
        <p:spPr bwMode="auto">
          <a:xfrm>
            <a:off x="4772229" y="1124744"/>
            <a:ext cx="1295400" cy="899734"/>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967153" y="838200"/>
            <a:ext cx="2667000" cy="291465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3217772" y="5398423"/>
            <a:ext cx="1311216" cy="1219200"/>
          </a:xfrm>
          <a:prstGeom prst="rect">
            <a:avLst/>
          </a:prstGeom>
          <a:noFill/>
          <a:ln w="9525">
            <a:noFill/>
            <a:miter lim="800000"/>
            <a:headEnd/>
            <a:tailEnd/>
          </a:ln>
        </p:spPr>
      </p:pic>
      <p:pic>
        <p:nvPicPr>
          <p:cNvPr id="1032" name="Picture 8"/>
          <p:cNvPicPr>
            <a:picLocks noChangeAspect="1" noChangeArrowheads="1"/>
          </p:cNvPicPr>
          <p:nvPr/>
        </p:nvPicPr>
        <p:blipFill>
          <a:blip r:embed="rId5" cstate="print"/>
          <a:srcRect/>
          <a:stretch>
            <a:fillRect/>
          </a:stretch>
        </p:blipFill>
        <p:spPr bwMode="auto">
          <a:xfrm>
            <a:off x="4624994" y="3821257"/>
            <a:ext cx="4000500" cy="2762250"/>
          </a:xfrm>
          <a:prstGeom prst="rect">
            <a:avLst/>
          </a:prstGeom>
          <a:noFill/>
          <a:ln w="9525">
            <a:noFill/>
            <a:miter lim="800000"/>
            <a:headEnd/>
            <a:tailEnd/>
          </a:ln>
        </p:spPr>
      </p:pic>
    </p:spTree>
    <p:extLst>
      <p:ext uri="{BB962C8B-B14F-4D97-AF65-F5344CB8AC3E}">
        <p14:creationId xmlns:p14="http://schemas.microsoft.com/office/powerpoint/2010/main" val="4001296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left)">
                                      <p:cBhvr>
                                        <p:cTn id="14" dur="500"/>
                                        <p:tgtEl>
                                          <p:spTgt spid="3">
                                            <p:txEl>
                                              <p:pRg st="2" end="2"/>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nodeType="withEffect">
                                  <p:stCondLst>
                                    <p:cond delay="0"/>
                                  </p:stCondLst>
                                  <p:childTnLst>
                                    <p:set>
                                      <p:cBhvr>
                                        <p:cTn id="20" dur="1" fill="hold">
                                          <p:stCondLst>
                                            <p:cond delay="0"/>
                                          </p:stCondLst>
                                        </p:cTn>
                                        <p:tgtEl>
                                          <p:spTgt spid="1027"/>
                                        </p:tgtEl>
                                        <p:attrNameLst>
                                          <p:attrName>style.visibility</p:attrName>
                                        </p:attrNameLst>
                                      </p:cBhvr>
                                      <p:to>
                                        <p:strVal val="visible"/>
                                      </p:to>
                                    </p:set>
                                    <p:animEffect transition="in" filter="fade">
                                      <p:cBhvr>
                                        <p:cTn id="21" dur="500"/>
                                        <p:tgtEl>
                                          <p:spTgt spid="102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left)">
                                      <p:cBhvr>
                                        <p:cTn id="30" dur="500"/>
                                        <p:tgtEl>
                                          <p:spTgt spid="3">
                                            <p:txEl>
                                              <p:pRg st="6" end="6"/>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wipe(left)">
                                      <p:cBhvr>
                                        <p:cTn id="33" dur="500"/>
                                        <p:tgtEl>
                                          <p:spTgt spid="3">
                                            <p:txEl>
                                              <p:pRg st="7" end="7"/>
                                            </p:txEl>
                                          </p:spTgt>
                                        </p:tgtEl>
                                      </p:cBhvr>
                                    </p:animEffect>
                                  </p:childTnLst>
                                </p:cTn>
                              </p:par>
                              <p:par>
                                <p:cTn id="34" presetID="22" presetClass="entr" presetSubtype="8"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wipe(left)">
                                      <p:cBhvr>
                                        <p:cTn id="36" dur="500"/>
                                        <p:tgtEl>
                                          <p:spTgt spid="3">
                                            <p:txEl>
                                              <p:pRg st="8" end="8"/>
                                            </p:txEl>
                                          </p:spTgt>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1032"/>
                                        </p:tgtEl>
                                        <p:attrNameLst>
                                          <p:attrName>style.visibility</p:attrName>
                                        </p:attrNameLst>
                                      </p:cBhvr>
                                      <p:to>
                                        <p:strVal val="visible"/>
                                      </p:to>
                                    </p:set>
                                    <p:animEffect transition="in" filter="fade">
                                      <p:cBhvr>
                                        <p:cTn id="43"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6" name="Picture 8"/>
          <p:cNvPicPr>
            <a:picLocks noChangeAspect="1" noChangeArrowheads="1"/>
          </p:cNvPicPr>
          <p:nvPr/>
        </p:nvPicPr>
        <p:blipFill>
          <a:blip r:embed="rId2" cstate="print"/>
          <a:srcRect/>
          <a:stretch>
            <a:fillRect/>
          </a:stretch>
        </p:blipFill>
        <p:spPr bwMode="auto">
          <a:xfrm>
            <a:off x="4283968" y="620688"/>
            <a:ext cx="1845977" cy="1186333"/>
          </a:xfrm>
          <a:prstGeom prst="rect">
            <a:avLst/>
          </a:prstGeom>
          <a:noFill/>
          <a:ln w="9525">
            <a:noFill/>
            <a:miter lim="800000"/>
            <a:headEnd/>
            <a:tailEnd/>
          </a:ln>
        </p:spPr>
      </p:pic>
      <p:sp>
        <p:nvSpPr>
          <p:cNvPr id="2" name="Titel 1"/>
          <p:cNvSpPr>
            <a:spLocks noGrp="1"/>
          </p:cNvSpPr>
          <p:nvPr>
            <p:ph type="title"/>
          </p:nvPr>
        </p:nvSpPr>
        <p:spPr/>
        <p:txBody>
          <a:bodyPr/>
          <a:lstStyle/>
          <a:p>
            <a:r>
              <a:rPr lang="de-DE" dirty="0" smtClean="0"/>
              <a:t>Battery Models: </a:t>
            </a:r>
            <a:br>
              <a:rPr lang="de-DE" dirty="0" smtClean="0"/>
            </a:br>
            <a:r>
              <a:rPr lang="de-DE" dirty="0" smtClean="0"/>
              <a:t>Custom </a:t>
            </a:r>
            <a:r>
              <a:rPr lang="de-DE" dirty="0" err="1" smtClean="0"/>
              <a:t>Cell</a:t>
            </a:r>
            <a:endParaRPr lang="de-DE" dirty="0"/>
          </a:p>
        </p:txBody>
      </p:sp>
      <p:sp>
        <p:nvSpPr>
          <p:cNvPr id="3" name="Inhaltsplatzhalter 2"/>
          <p:cNvSpPr>
            <a:spLocks noGrp="1"/>
          </p:cNvSpPr>
          <p:nvPr>
            <p:ph idx="1"/>
          </p:nvPr>
        </p:nvSpPr>
        <p:spPr/>
        <p:txBody>
          <a:bodyPr/>
          <a:lstStyle/>
          <a:p>
            <a:r>
              <a:rPr lang="de-DE" dirty="0" err="1" smtClean="0"/>
              <a:t>Use</a:t>
            </a:r>
            <a:r>
              <a:rPr lang="de-DE" dirty="0" smtClean="0"/>
              <a:t> </a:t>
            </a:r>
            <a:r>
              <a:rPr lang="de-DE" dirty="0" err="1" smtClean="0"/>
              <a:t>supplied</a:t>
            </a:r>
            <a:r>
              <a:rPr lang="de-DE" dirty="0" smtClean="0"/>
              <a:t> </a:t>
            </a:r>
            <a:r>
              <a:rPr lang="de-DE" dirty="0" err="1" smtClean="0"/>
              <a:t>components</a:t>
            </a:r>
            <a:r>
              <a:rPr lang="de-DE" dirty="0" smtClean="0"/>
              <a:t> </a:t>
            </a:r>
            <a:r>
              <a:rPr lang="de-DE" dirty="0" err="1" smtClean="0"/>
              <a:t>or</a:t>
            </a:r>
            <a:r>
              <a:rPr lang="de-DE" dirty="0" smtClean="0"/>
              <a:t/>
            </a:r>
            <a:br>
              <a:rPr lang="de-DE" dirty="0" smtClean="0"/>
            </a:br>
            <a:r>
              <a:rPr lang="de-DE" dirty="0" err="1" smtClean="0"/>
              <a:t>build</a:t>
            </a:r>
            <a:r>
              <a:rPr lang="de-DE" dirty="0" smtClean="0"/>
              <a:t> </a:t>
            </a:r>
            <a:r>
              <a:rPr lang="de-DE" dirty="0" err="1" smtClean="0"/>
              <a:t>new</a:t>
            </a:r>
            <a:r>
              <a:rPr lang="de-DE" dirty="0" smtClean="0"/>
              <a:t> </a:t>
            </a:r>
            <a:r>
              <a:rPr lang="de-DE" dirty="0" err="1" smtClean="0"/>
              <a:t>components</a:t>
            </a:r>
            <a:r>
              <a:rPr lang="de-DE" dirty="0" smtClean="0"/>
              <a:t> via</a:t>
            </a:r>
            <a:br>
              <a:rPr lang="de-DE" dirty="0" smtClean="0"/>
            </a:br>
            <a:r>
              <a:rPr lang="de-DE" dirty="0" smtClean="0"/>
              <a:t>Simscape </a:t>
            </a:r>
            <a:r>
              <a:rPr lang="de-DE" dirty="0" err="1" smtClean="0"/>
              <a:t>language</a:t>
            </a:r>
            <a:endParaRPr lang="de-DE" dirty="0"/>
          </a:p>
        </p:txBody>
      </p:sp>
      <p:pic>
        <p:nvPicPr>
          <p:cNvPr id="2052" name="Picture 4"/>
          <p:cNvPicPr>
            <a:picLocks noChangeAspect="1" noChangeArrowheads="1"/>
          </p:cNvPicPr>
          <p:nvPr/>
        </p:nvPicPr>
        <p:blipFill>
          <a:blip r:embed="rId3" cstate="print"/>
          <a:srcRect/>
          <a:stretch>
            <a:fillRect/>
          </a:stretch>
        </p:blipFill>
        <p:spPr bwMode="auto">
          <a:xfrm>
            <a:off x="4950038" y="2212758"/>
            <a:ext cx="3952805" cy="2715519"/>
          </a:xfrm>
          <a:prstGeom prst="rect">
            <a:avLst/>
          </a:prstGeom>
          <a:noFill/>
          <a:ln w="9525" algn="ctr">
            <a:solidFill>
              <a:srgbClr val="9999FF"/>
            </a:solidFill>
            <a:miter lim="800000"/>
            <a:headEnd/>
            <a:tailEnd/>
          </a:ln>
          <a:effectLst>
            <a:outerShdw blurRad="50800" dist="76200" dir="2700000" algn="tl" rotWithShape="0">
              <a:srgbClr val="9999FF">
                <a:alpha val="40000"/>
              </a:srgbClr>
            </a:outerShdw>
          </a:effectLst>
        </p:spPr>
      </p:pic>
      <p:pic>
        <p:nvPicPr>
          <p:cNvPr id="2055" name="Picture 7"/>
          <p:cNvPicPr>
            <a:picLocks noChangeAspect="1" noChangeArrowheads="1"/>
          </p:cNvPicPr>
          <p:nvPr/>
        </p:nvPicPr>
        <p:blipFill>
          <a:blip r:embed="rId4" cstate="print"/>
          <a:srcRect/>
          <a:stretch>
            <a:fillRect/>
          </a:stretch>
        </p:blipFill>
        <p:spPr bwMode="auto">
          <a:xfrm>
            <a:off x="4946122" y="5057536"/>
            <a:ext cx="3600002" cy="1647459"/>
          </a:xfrm>
          <a:prstGeom prst="rect">
            <a:avLst/>
          </a:prstGeom>
          <a:noFill/>
          <a:ln w="9525" algn="ctr">
            <a:solidFill>
              <a:srgbClr val="FF9999"/>
            </a:solidFill>
            <a:miter lim="800000"/>
            <a:headEnd/>
            <a:tailEnd/>
          </a:ln>
          <a:effectLst>
            <a:outerShdw blurRad="50800" dist="76200" dir="2700000" algn="tl" rotWithShape="0">
              <a:srgbClr val="FF9999">
                <a:alpha val="40000"/>
              </a:srgbClr>
            </a:outerShdw>
          </a:effectLst>
        </p:spPr>
      </p:pic>
      <p:cxnSp>
        <p:nvCxnSpPr>
          <p:cNvPr id="21" name="Gerade Verbindung mit Pfeil 20"/>
          <p:cNvCxnSpPr/>
          <p:nvPr/>
        </p:nvCxnSpPr>
        <p:spPr bwMode="auto">
          <a:xfrm rot="16200000" flipH="1">
            <a:off x="5067303" y="1836422"/>
            <a:ext cx="624837" cy="396237"/>
          </a:xfrm>
          <a:prstGeom prst="straightConnector1">
            <a:avLst/>
          </a:prstGeom>
          <a:noFill/>
          <a:ln w="38100">
            <a:solidFill>
              <a:srgbClr val="9933FF"/>
            </a:solidFill>
            <a:round/>
            <a:headEnd/>
            <a:tailEnd type="triangle" w="med" len="med"/>
          </a:ln>
          <a:effectLst>
            <a:outerShdw blurRad="50800" dist="76200" dir="2700000" algn="tl" rotWithShape="0">
              <a:prstClr val="black">
                <a:alpha val="40000"/>
              </a:prstClr>
            </a:outerShdw>
          </a:effectLst>
        </p:spPr>
      </p:cxnSp>
      <p:cxnSp>
        <p:nvCxnSpPr>
          <p:cNvPr id="24" name="Gerade Verbindung mit Pfeil 23"/>
          <p:cNvCxnSpPr/>
          <p:nvPr/>
        </p:nvCxnSpPr>
        <p:spPr bwMode="auto">
          <a:xfrm rot="5400000">
            <a:off x="5928531" y="4502897"/>
            <a:ext cx="1252693" cy="133981"/>
          </a:xfrm>
          <a:prstGeom prst="straightConnector1">
            <a:avLst/>
          </a:prstGeom>
          <a:noFill/>
          <a:ln w="38100">
            <a:solidFill>
              <a:srgbClr val="A50021"/>
            </a:solidFill>
            <a:round/>
            <a:headEnd/>
            <a:tailEnd type="triangle" w="med" len="med"/>
          </a:ln>
          <a:effectLst>
            <a:outerShdw blurRad="50800" dist="76200" dir="2700000" algn="tl" rotWithShape="0">
              <a:prstClr val="black">
                <a:alpha val="40000"/>
              </a:prstClr>
            </a:outerShdw>
          </a:effectLst>
        </p:spPr>
      </p:cxnSp>
      <p:grpSp>
        <p:nvGrpSpPr>
          <p:cNvPr id="4" name="Gruppieren 131"/>
          <p:cNvGrpSpPr/>
          <p:nvPr/>
        </p:nvGrpSpPr>
        <p:grpSpPr>
          <a:xfrm>
            <a:off x="615231" y="3374119"/>
            <a:ext cx="3187637" cy="1580729"/>
            <a:chOff x="615231" y="3858636"/>
            <a:chExt cx="3187637" cy="1580729"/>
          </a:xfrm>
        </p:grpSpPr>
        <p:sp>
          <p:nvSpPr>
            <p:cNvPr id="22" name="Freeform 54"/>
            <p:cNvSpPr>
              <a:spLocks/>
            </p:cNvSpPr>
            <p:nvPr/>
          </p:nvSpPr>
          <p:spPr bwMode="auto">
            <a:xfrm flipV="1">
              <a:off x="888918" y="4945950"/>
              <a:ext cx="1952376" cy="440597"/>
            </a:xfrm>
            <a:custGeom>
              <a:avLst/>
              <a:gdLst/>
              <a:ahLst/>
              <a:cxnLst>
                <a:cxn ang="0">
                  <a:pos x="0" y="199"/>
                </a:cxn>
                <a:cxn ang="0">
                  <a:pos x="0" y="0"/>
                </a:cxn>
                <a:cxn ang="0">
                  <a:pos x="709" y="0"/>
                </a:cxn>
                <a:cxn ang="0">
                  <a:pos x="709" y="114"/>
                </a:cxn>
              </a:cxnLst>
              <a:rect l="0" t="0" r="r" b="b"/>
              <a:pathLst>
                <a:path w="709" h="199">
                  <a:moveTo>
                    <a:pt x="0" y="199"/>
                  </a:moveTo>
                  <a:lnTo>
                    <a:pt x="0" y="0"/>
                  </a:lnTo>
                  <a:lnTo>
                    <a:pt x="709" y="0"/>
                  </a:lnTo>
                  <a:lnTo>
                    <a:pt x="709" y="114"/>
                  </a:lnTo>
                </a:path>
              </a:pathLst>
            </a:custGeom>
            <a:noFill/>
            <a:ln w="28575" cmpd="sng">
              <a:solidFill>
                <a:schemeClr val="tx1"/>
              </a:solidFill>
              <a:round/>
              <a:headEnd/>
              <a:tailEnd/>
            </a:ln>
            <a:effectLst/>
          </p:spPr>
          <p:txBody>
            <a:bodyPr/>
            <a:lstStyle/>
            <a:p>
              <a:endParaRPr lang="de-DE"/>
            </a:p>
          </p:txBody>
        </p:sp>
        <p:grpSp>
          <p:nvGrpSpPr>
            <p:cNvPr id="5" name="Group 86"/>
            <p:cNvGrpSpPr>
              <a:grpSpLocks/>
            </p:cNvGrpSpPr>
            <p:nvPr/>
          </p:nvGrpSpPr>
          <p:grpSpPr bwMode="auto">
            <a:xfrm>
              <a:off x="615231" y="4456560"/>
              <a:ext cx="525577" cy="525368"/>
              <a:chOff x="2871" y="3464"/>
              <a:chExt cx="576" cy="576"/>
            </a:xfrm>
          </p:grpSpPr>
          <p:sp>
            <p:nvSpPr>
              <p:cNvPr id="40" name="Oval 87"/>
              <p:cNvSpPr>
                <a:spLocks noChangeArrowheads="1"/>
              </p:cNvSpPr>
              <p:nvPr/>
            </p:nvSpPr>
            <p:spPr bwMode="auto">
              <a:xfrm>
                <a:off x="2871" y="3464"/>
                <a:ext cx="576" cy="576"/>
              </a:xfrm>
              <a:prstGeom prst="ellipse">
                <a:avLst/>
              </a:prstGeom>
              <a:solidFill>
                <a:schemeClr val="bg1"/>
              </a:solidFill>
              <a:ln w="28575" algn="ctr">
                <a:solidFill>
                  <a:schemeClr val="tx1"/>
                </a:solidFill>
                <a:round/>
                <a:headEnd/>
                <a:tailEnd/>
              </a:ln>
              <a:effectLst/>
            </p:spPr>
            <p:txBody>
              <a:bodyPr/>
              <a:lstStyle/>
              <a:p>
                <a:endParaRPr lang="de-DE"/>
              </a:p>
            </p:txBody>
          </p:sp>
          <p:grpSp>
            <p:nvGrpSpPr>
              <p:cNvPr id="6" name="Group 88"/>
              <p:cNvGrpSpPr>
                <a:grpSpLocks/>
              </p:cNvGrpSpPr>
              <p:nvPr/>
            </p:nvGrpSpPr>
            <p:grpSpPr bwMode="auto">
              <a:xfrm>
                <a:off x="2912" y="3634"/>
                <a:ext cx="478" cy="274"/>
                <a:chOff x="4518" y="1650"/>
                <a:chExt cx="203" cy="274"/>
              </a:xfrm>
            </p:grpSpPr>
            <p:sp>
              <p:nvSpPr>
                <p:cNvPr id="42" name="Freeform 89"/>
                <p:cNvSpPr>
                  <a:spLocks/>
                </p:cNvSpPr>
                <p:nvPr/>
              </p:nvSpPr>
              <p:spPr bwMode="auto">
                <a:xfrm>
                  <a:off x="4518" y="1650"/>
                  <a:ext cx="102" cy="138"/>
                </a:xfrm>
                <a:custGeom>
                  <a:avLst/>
                  <a:gdLst/>
                  <a:ahLst/>
                  <a:cxnLst>
                    <a:cxn ang="0">
                      <a:pos x="0" y="138"/>
                    </a:cxn>
                    <a:cxn ang="0">
                      <a:pos x="48" y="0"/>
                    </a:cxn>
                    <a:cxn ang="0">
                      <a:pos x="102" y="138"/>
                    </a:cxn>
                  </a:cxnLst>
                  <a:rect l="0" t="0" r="r" b="b"/>
                  <a:pathLst>
                    <a:path w="102" h="138">
                      <a:moveTo>
                        <a:pt x="0" y="138"/>
                      </a:moveTo>
                      <a:cubicBezTo>
                        <a:pt x="15" y="69"/>
                        <a:pt x="31" y="0"/>
                        <a:pt x="48" y="0"/>
                      </a:cubicBezTo>
                      <a:cubicBezTo>
                        <a:pt x="65" y="0"/>
                        <a:pt x="83" y="69"/>
                        <a:pt x="102" y="138"/>
                      </a:cubicBezTo>
                    </a:path>
                  </a:pathLst>
                </a:custGeom>
                <a:noFill/>
                <a:ln w="28575" cmpd="sng">
                  <a:solidFill>
                    <a:schemeClr val="tx1"/>
                  </a:solidFill>
                  <a:round/>
                  <a:headEnd/>
                  <a:tailEnd/>
                </a:ln>
                <a:effectLst/>
              </p:spPr>
              <p:txBody>
                <a:bodyPr/>
                <a:lstStyle/>
                <a:p>
                  <a:endParaRPr lang="de-DE"/>
                </a:p>
              </p:txBody>
            </p:sp>
            <p:sp>
              <p:nvSpPr>
                <p:cNvPr id="43" name="Freeform 90"/>
                <p:cNvSpPr>
                  <a:spLocks/>
                </p:cNvSpPr>
                <p:nvPr/>
              </p:nvSpPr>
              <p:spPr bwMode="auto">
                <a:xfrm rot="10800000">
                  <a:off x="4619" y="1786"/>
                  <a:ext cx="102" cy="138"/>
                </a:xfrm>
                <a:custGeom>
                  <a:avLst/>
                  <a:gdLst/>
                  <a:ahLst/>
                  <a:cxnLst>
                    <a:cxn ang="0">
                      <a:pos x="0" y="138"/>
                    </a:cxn>
                    <a:cxn ang="0">
                      <a:pos x="48" y="0"/>
                    </a:cxn>
                    <a:cxn ang="0">
                      <a:pos x="102" y="138"/>
                    </a:cxn>
                  </a:cxnLst>
                  <a:rect l="0" t="0" r="r" b="b"/>
                  <a:pathLst>
                    <a:path w="102" h="138">
                      <a:moveTo>
                        <a:pt x="0" y="138"/>
                      </a:moveTo>
                      <a:cubicBezTo>
                        <a:pt x="15" y="69"/>
                        <a:pt x="31" y="0"/>
                        <a:pt x="48" y="0"/>
                      </a:cubicBezTo>
                      <a:cubicBezTo>
                        <a:pt x="65" y="0"/>
                        <a:pt x="83" y="69"/>
                        <a:pt x="102" y="138"/>
                      </a:cubicBezTo>
                    </a:path>
                  </a:pathLst>
                </a:custGeom>
                <a:noFill/>
                <a:ln w="28575" cmpd="sng">
                  <a:solidFill>
                    <a:schemeClr val="tx1"/>
                  </a:solidFill>
                  <a:round/>
                  <a:headEnd/>
                  <a:tailEnd/>
                </a:ln>
                <a:effectLst/>
              </p:spPr>
              <p:txBody>
                <a:bodyPr/>
                <a:lstStyle/>
                <a:p>
                  <a:endParaRPr lang="de-DE"/>
                </a:p>
              </p:txBody>
            </p:sp>
          </p:grpSp>
        </p:grpSp>
        <p:grpSp>
          <p:nvGrpSpPr>
            <p:cNvPr id="7" name="Group 49"/>
            <p:cNvGrpSpPr>
              <a:grpSpLocks/>
            </p:cNvGrpSpPr>
            <p:nvPr/>
          </p:nvGrpSpPr>
          <p:grpSpPr bwMode="auto">
            <a:xfrm rot="16200000">
              <a:off x="1309345" y="3648348"/>
              <a:ext cx="196384" cy="616959"/>
              <a:chOff x="5375" y="1136"/>
              <a:chExt cx="105" cy="330"/>
            </a:xfrm>
          </p:grpSpPr>
          <p:sp>
            <p:nvSpPr>
              <p:cNvPr id="65" name="Freeform 50"/>
              <p:cNvSpPr>
                <a:spLocks/>
              </p:cNvSpPr>
              <p:nvPr/>
            </p:nvSpPr>
            <p:spPr bwMode="auto">
              <a:xfrm rot="5400000">
                <a:off x="5314" y="1254"/>
                <a:ext cx="227" cy="105"/>
              </a:xfrm>
              <a:custGeom>
                <a:avLst/>
                <a:gdLst/>
                <a:ahLst/>
                <a:cxnLst>
                  <a:cxn ang="0">
                    <a:pos x="0" y="113"/>
                  </a:cxn>
                  <a:cxn ang="0">
                    <a:pos x="31" y="227"/>
                  </a:cxn>
                  <a:cxn ang="0">
                    <a:pos x="92" y="0"/>
                  </a:cxn>
                  <a:cxn ang="0">
                    <a:pos x="153" y="227"/>
                  </a:cxn>
                  <a:cxn ang="0">
                    <a:pos x="214" y="0"/>
                  </a:cxn>
                  <a:cxn ang="0">
                    <a:pos x="275" y="227"/>
                  </a:cxn>
                  <a:cxn ang="0">
                    <a:pos x="335" y="0"/>
                  </a:cxn>
                  <a:cxn ang="0">
                    <a:pos x="396" y="227"/>
                  </a:cxn>
                  <a:cxn ang="0">
                    <a:pos x="457" y="0"/>
                  </a:cxn>
                  <a:cxn ang="0">
                    <a:pos x="487" y="113"/>
                  </a:cxn>
                </a:cxnLst>
                <a:rect l="0" t="0" r="r" b="b"/>
                <a:pathLst>
                  <a:path w="487" h="227">
                    <a:moveTo>
                      <a:pt x="0" y="113"/>
                    </a:moveTo>
                    <a:lnTo>
                      <a:pt x="31" y="227"/>
                    </a:lnTo>
                    <a:lnTo>
                      <a:pt x="92" y="0"/>
                    </a:lnTo>
                    <a:lnTo>
                      <a:pt x="153" y="227"/>
                    </a:lnTo>
                    <a:lnTo>
                      <a:pt x="214" y="0"/>
                    </a:lnTo>
                    <a:lnTo>
                      <a:pt x="275" y="227"/>
                    </a:lnTo>
                    <a:lnTo>
                      <a:pt x="335" y="0"/>
                    </a:lnTo>
                    <a:lnTo>
                      <a:pt x="396" y="227"/>
                    </a:lnTo>
                    <a:lnTo>
                      <a:pt x="457" y="0"/>
                    </a:lnTo>
                    <a:lnTo>
                      <a:pt x="487" y="113"/>
                    </a:lnTo>
                  </a:path>
                </a:pathLst>
              </a:custGeom>
              <a:noFill/>
              <a:ln w="28575" cmpd="sng">
                <a:solidFill>
                  <a:schemeClr val="tx1"/>
                </a:solidFill>
                <a:round/>
                <a:headEnd/>
                <a:tailEnd/>
              </a:ln>
              <a:effectLst/>
            </p:spPr>
            <p:txBody>
              <a:bodyPr/>
              <a:lstStyle/>
              <a:p>
                <a:endParaRPr lang="de-DE"/>
              </a:p>
            </p:txBody>
          </p:sp>
          <p:sp>
            <p:nvSpPr>
              <p:cNvPr id="66" name="Line 51"/>
              <p:cNvSpPr>
                <a:spLocks noChangeShapeType="1"/>
              </p:cNvSpPr>
              <p:nvPr/>
            </p:nvSpPr>
            <p:spPr bwMode="auto">
              <a:xfrm rot="5400000">
                <a:off x="5403" y="1164"/>
                <a:ext cx="55" cy="0"/>
              </a:xfrm>
              <a:prstGeom prst="line">
                <a:avLst/>
              </a:prstGeom>
              <a:noFill/>
              <a:ln w="28575">
                <a:solidFill>
                  <a:schemeClr val="tx1"/>
                </a:solidFill>
                <a:round/>
                <a:headEnd/>
                <a:tailEnd/>
              </a:ln>
              <a:effectLst/>
            </p:spPr>
            <p:txBody>
              <a:bodyPr/>
              <a:lstStyle/>
              <a:p>
                <a:endParaRPr lang="de-DE"/>
              </a:p>
            </p:txBody>
          </p:sp>
          <p:sp>
            <p:nvSpPr>
              <p:cNvPr id="67" name="Line 52"/>
              <p:cNvSpPr>
                <a:spLocks noChangeShapeType="1"/>
              </p:cNvSpPr>
              <p:nvPr/>
            </p:nvSpPr>
            <p:spPr bwMode="auto">
              <a:xfrm rot="5400000">
                <a:off x="5403" y="1438"/>
                <a:ext cx="56" cy="0"/>
              </a:xfrm>
              <a:prstGeom prst="line">
                <a:avLst/>
              </a:prstGeom>
              <a:noFill/>
              <a:ln w="28575">
                <a:solidFill>
                  <a:schemeClr val="tx1"/>
                </a:solidFill>
                <a:round/>
                <a:headEnd/>
                <a:tailEnd/>
              </a:ln>
              <a:effectLst/>
            </p:spPr>
            <p:txBody>
              <a:bodyPr/>
              <a:lstStyle/>
              <a:p>
                <a:endParaRPr lang="de-DE"/>
              </a:p>
            </p:txBody>
          </p:sp>
        </p:grpSp>
        <p:grpSp>
          <p:nvGrpSpPr>
            <p:cNvPr id="8" name="Group 56"/>
            <p:cNvGrpSpPr>
              <a:grpSpLocks/>
            </p:cNvGrpSpPr>
            <p:nvPr/>
          </p:nvGrpSpPr>
          <p:grpSpPr bwMode="auto">
            <a:xfrm rot="16200000">
              <a:off x="1347220" y="4050905"/>
              <a:ext cx="201995" cy="592657"/>
              <a:chOff x="3746" y="1348"/>
              <a:chExt cx="108" cy="317"/>
            </a:xfrm>
          </p:grpSpPr>
          <p:grpSp>
            <p:nvGrpSpPr>
              <p:cNvPr id="9" name="Group 57"/>
              <p:cNvGrpSpPr>
                <a:grpSpLocks/>
              </p:cNvGrpSpPr>
              <p:nvPr/>
            </p:nvGrpSpPr>
            <p:grpSpPr bwMode="auto">
              <a:xfrm>
                <a:off x="3746" y="1348"/>
                <a:ext cx="108" cy="103"/>
                <a:chOff x="5205" y="1050"/>
                <a:chExt cx="108" cy="84"/>
              </a:xfrm>
            </p:grpSpPr>
            <p:sp>
              <p:nvSpPr>
                <p:cNvPr id="74" name="Line 58"/>
                <p:cNvSpPr>
                  <a:spLocks noChangeShapeType="1"/>
                </p:cNvSpPr>
                <p:nvPr/>
              </p:nvSpPr>
              <p:spPr bwMode="auto">
                <a:xfrm>
                  <a:off x="5262" y="1050"/>
                  <a:ext cx="0" cy="81"/>
                </a:xfrm>
                <a:prstGeom prst="line">
                  <a:avLst/>
                </a:prstGeom>
                <a:noFill/>
                <a:ln w="28575">
                  <a:solidFill>
                    <a:schemeClr val="tx1"/>
                  </a:solidFill>
                  <a:round/>
                  <a:headEnd/>
                  <a:tailEnd/>
                </a:ln>
                <a:effectLst/>
              </p:spPr>
              <p:txBody>
                <a:bodyPr/>
                <a:lstStyle/>
                <a:p>
                  <a:endParaRPr lang="de-DE"/>
                </a:p>
              </p:txBody>
            </p:sp>
            <p:sp>
              <p:nvSpPr>
                <p:cNvPr id="75" name="Line 59"/>
                <p:cNvSpPr>
                  <a:spLocks noChangeShapeType="1"/>
                </p:cNvSpPr>
                <p:nvPr/>
              </p:nvSpPr>
              <p:spPr bwMode="auto">
                <a:xfrm>
                  <a:off x="5205" y="1134"/>
                  <a:ext cx="108" cy="0"/>
                </a:xfrm>
                <a:prstGeom prst="line">
                  <a:avLst/>
                </a:prstGeom>
                <a:noFill/>
                <a:ln w="28575">
                  <a:solidFill>
                    <a:schemeClr val="tx1"/>
                  </a:solidFill>
                  <a:round/>
                  <a:headEnd/>
                  <a:tailEnd/>
                </a:ln>
                <a:effectLst/>
              </p:spPr>
              <p:txBody>
                <a:bodyPr/>
                <a:lstStyle/>
                <a:p>
                  <a:endParaRPr lang="de-DE"/>
                </a:p>
              </p:txBody>
            </p:sp>
          </p:grpSp>
          <p:grpSp>
            <p:nvGrpSpPr>
              <p:cNvPr id="10" name="Group 60"/>
              <p:cNvGrpSpPr>
                <a:grpSpLocks/>
              </p:cNvGrpSpPr>
              <p:nvPr/>
            </p:nvGrpSpPr>
            <p:grpSpPr bwMode="auto">
              <a:xfrm>
                <a:off x="3746" y="1529"/>
                <a:ext cx="108" cy="136"/>
                <a:chOff x="5205" y="1284"/>
                <a:chExt cx="108" cy="110"/>
              </a:xfrm>
            </p:grpSpPr>
            <p:sp>
              <p:nvSpPr>
                <p:cNvPr id="72" name="Line 61"/>
                <p:cNvSpPr>
                  <a:spLocks noChangeShapeType="1"/>
                </p:cNvSpPr>
                <p:nvPr/>
              </p:nvSpPr>
              <p:spPr bwMode="auto">
                <a:xfrm>
                  <a:off x="5262" y="1284"/>
                  <a:ext cx="0" cy="110"/>
                </a:xfrm>
                <a:prstGeom prst="line">
                  <a:avLst/>
                </a:prstGeom>
                <a:noFill/>
                <a:ln w="28575">
                  <a:solidFill>
                    <a:schemeClr val="tx1"/>
                  </a:solidFill>
                  <a:round/>
                  <a:headEnd/>
                  <a:tailEnd/>
                </a:ln>
                <a:effectLst/>
              </p:spPr>
              <p:txBody>
                <a:bodyPr/>
                <a:lstStyle/>
                <a:p>
                  <a:endParaRPr lang="de-DE"/>
                </a:p>
              </p:txBody>
            </p:sp>
            <p:sp>
              <p:nvSpPr>
                <p:cNvPr id="73" name="Line 62"/>
                <p:cNvSpPr>
                  <a:spLocks noChangeShapeType="1"/>
                </p:cNvSpPr>
                <p:nvPr/>
              </p:nvSpPr>
              <p:spPr bwMode="auto">
                <a:xfrm>
                  <a:off x="5205" y="1284"/>
                  <a:ext cx="108" cy="0"/>
                </a:xfrm>
                <a:prstGeom prst="line">
                  <a:avLst/>
                </a:prstGeom>
                <a:noFill/>
                <a:ln w="28575">
                  <a:solidFill>
                    <a:schemeClr val="tx1"/>
                  </a:solidFill>
                  <a:round/>
                  <a:headEnd/>
                  <a:tailEnd/>
                </a:ln>
                <a:effectLst/>
              </p:spPr>
              <p:txBody>
                <a:bodyPr/>
                <a:lstStyle/>
                <a:p>
                  <a:endParaRPr lang="de-DE"/>
                </a:p>
              </p:txBody>
            </p:sp>
          </p:grpSp>
        </p:grpSp>
        <p:sp>
          <p:nvSpPr>
            <p:cNvPr id="87" name="Freihandform 86"/>
            <p:cNvSpPr/>
            <p:nvPr/>
          </p:nvSpPr>
          <p:spPr bwMode="auto">
            <a:xfrm>
              <a:off x="1005047" y="3951213"/>
              <a:ext cx="210926" cy="392181"/>
            </a:xfrm>
            <a:custGeom>
              <a:avLst/>
              <a:gdLst>
                <a:gd name="connsiteX0" fmla="*/ 161925 w 161925"/>
                <a:gd name="connsiteY0" fmla="*/ 0 h 247650"/>
                <a:gd name="connsiteX1" fmla="*/ 0 w 161925"/>
                <a:gd name="connsiteY1" fmla="*/ 0 h 247650"/>
                <a:gd name="connsiteX2" fmla="*/ 0 w 161925"/>
                <a:gd name="connsiteY2" fmla="*/ 247650 h 247650"/>
                <a:gd name="connsiteX3" fmla="*/ 157163 w 161925"/>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161925" h="247650">
                  <a:moveTo>
                    <a:pt x="161925" y="0"/>
                  </a:moveTo>
                  <a:lnTo>
                    <a:pt x="0" y="0"/>
                  </a:lnTo>
                  <a:lnTo>
                    <a:pt x="0" y="247650"/>
                  </a:lnTo>
                  <a:lnTo>
                    <a:pt x="157163" y="247650"/>
                  </a:lnTo>
                </a:path>
              </a:pathLst>
            </a:custGeom>
            <a:noFill/>
            <a:ln w="28575">
              <a:solidFill>
                <a:schemeClr val="tx1"/>
              </a:solidFill>
              <a:round/>
              <a:headEnd/>
              <a:tailEnd/>
            </a:ln>
            <a:effectLst/>
          </p:spPr>
          <p:txBody>
            <a:bodyPr/>
            <a:lstStyle/>
            <a:p>
              <a:pPr marL="0" marR="0" indent="0" defTabSz="914400" latinLnBrk="0">
                <a:lnSpc>
                  <a:spcPct val="100000"/>
                </a:lnSpc>
                <a:buClrTx/>
                <a:buSzTx/>
                <a:buFontTx/>
                <a:buNone/>
                <a:tabLst/>
              </a:pPr>
              <a:endParaRPr lang="de-DE" smtClean="0"/>
            </a:p>
          </p:txBody>
        </p:sp>
        <p:sp>
          <p:nvSpPr>
            <p:cNvPr id="91" name="Freihandform 90"/>
            <p:cNvSpPr/>
            <p:nvPr/>
          </p:nvSpPr>
          <p:spPr bwMode="auto">
            <a:xfrm>
              <a:off x="880923" y="4148138"/>
              <a:ext cx="124074" cy="304617"/>
            </a:xfrm>
            <a:custGeom>
              <a:avLst/>
              <a:gdLst>
                <a:gd name="connsiteX0" fmla="*/ 0 w 95250"/>
                <a:gd name="connsiteY0" fmla="*/ 226219 h 226219"/>
                <a:gd name="connsiteX1" fmla="*/ 0 w 95250"/>
                <a:gd name="connsiteY1" fmla="*/ 0 h 226219"/>
                <a:gd name="connsiteX2" fmla="*/ 95250 w 95250"/>
                <a:gd name="connsiteY2" fmla="*/ 0 h 226219"/>
              </a:gdLst>
              <a:ahLst/>
              <a:cxnLst>
                <a:cxn ang="0">
                  <a:pos x="connsiteX0" y="connsiteY0"/>
                </a:cxn>
                <a:cxn ang="0">
                  <a:pos x="connsiteX1" y="connsiteY1"/>
                </a:cxn>
                <a:cxn ang="0">
                  <a:pos x="connsiteX2" y="connsiteY2"/>
                </a:cxn>
              </a:cxnLst>
              <a:rect l="l" t="t" r="r" b="b"/>
              <a:pathLst>
                <a:path w="95250" h="226219">
                  <a:moveTo>
                    <a:pt x="0" y="226219"/>
                  </a:moveTo>
                  <a:lnTo>
                    <a:pt x="0" y="0"/>
                  </a:lnTo>
                  <a:lnTo>
                    <a:pt x="95250" y="0"/>
                  </a:lnTo>
                </a:path>
              </a:pathLst>
            </a:custGeom>
            <a:noFill/>
            <a:ln w="28575">
              <a:solidFill>
                <a:schemeClr val="tx1"/>
              </a:solidFill>
              <a:round/>
              <a:headEnd/>
              <a:tailEnd/>
            </a:ln>
            <a:effectLst/>
          </p:spPr>
          <p:txBody>
            <a:bodyPr/>
            <a:lstStyle/>
            <a:p>
              <a:endParaRPr lang="de-DE" smtClean="0"/>
            </a:p>
          </p:txBody>
        </p:sp>
        <p:sp>
          <p:nvSpPr>
            <p:cNvPr id="92" name="Freihandform 91"/>
            <p:cNvSpPr/>
            <p:nvPr/>
          </p:nvSpPr>
          <p:spPr bwMode="auto">
            <a:xfrm flipH="1">
              <a:off x="1618416" y="3951213"/>
              <a:ext cx="210926" cy="392181"/>
            </a:xfrm>
            <a:custGeom>
              <a:avLst/>
              <a:gdLst>
                <a:gd name="connsiteX0" fmla="*/ 161925 w 161925"/>
                <a:gd name="connsiteY0" fmla="*/ 0 h 247650"/>
                <a:gd name="connsiteX1" fmla="*/ 0 w 161925"/>
                <a:gd name="connsiteY1" fmla="*/ 0 h 247650"/>
                <a:gd name="connsiteX2" fmla="*/ 0 w 161925"/>
                <a:gd name="connsiteY2" fmla="*/ 247650 h 247650"/>
                <a:gd name="connsiteX3" fmla="*/ 157163 w 161925"/>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161925" h="247650">
                  <a:moveTo>
                    <a:pt x="161925" y="0"/>
                  </a:moveTo>
                  <a:lnTo>
                    <a:pt x="0" y="0"/>
                  </a:lnTo>
                  <a:lnTo>
                    <a:pt x="0" y="247650"/>
                  </a:lnTo>
                  <a:lnTo>
                    <a:pt x="157163" y="247650"/>
                  </a:lnTo>
                </a:path>
              </a:pathLst>
            </a:custGeom>
            <a:noFill/>
            <a:ln w="28575">
              <a:solidFill>
                <a:schemeClr val="tx1"/>
              </a:solidFill>
              <a:round/>
              <a:headEnd/>
              <a:tailEnd/>
            </a:ln>
            <a:effectLst/>
          </p:spPr>
          <p:txBody>
            <a:bodyPr/>
            <a:lstStyle/>
            <a:p>
              <a:pPr marL="0" marR="0" indent="0" defTabSz="914400" latinLnBrk="0">
                <a:lnSpc>
                  <a:spcPct val="100000"/>
                </a:lnSpc>
                <a:buClrTx/>
                <a:buSzTx/>
                <a:buFontTx/>
                <a:buNone/>
                <a:tabLst/>
              </a:pPr>
              <a:endParaRPr lang="de-DE" smtClean="0"/>
            </a:p>
          </p:txBody>
        </p:sp>
        <p:grpSp>
          <p:nvGrpSpPr>
            <p:cNvPr id="11" name="Group 49"/>
            <p:cNvGrpSpPr>
              <a:grpSpLocks/>
            </p:cNvGrpSpPr>
            <p:nvPr/>
          </p:nvGrpSpPr>
          <p:grpSpPr bwMode="auto">
            <a:xfrm rot="16200000">
              <a:off x="2032887" y="3849598"/>
              <a:ext cx="196384" cy="603870"/>
              <a:chOff x="5375" y="1097"/>
              <a:chExt cx="105" cy="323"/>
            </a:xfrm>
          </p:grpSpPr>
          <p:sp>
            <p:nvSpPr>
              <p:cNvPr id="94" name="Freeform 50"/>
              <p:cNvSpPr>
                <a:spLocks/>
              </p:cNvSpPr>
              <p:nvPr/>
            </p:nvSpPr>
            <p:spPr bwMode="auto">
              <a:xfrm rot="5400000">
                <a:off x="5314" y="1254"/>
                <a:ext cx="227" cy="105"/>
              </a:xfrm>
              <a:custGeom>
                <a:avLst/>
                <a:gdLst/>
                <a:ahLst/>
                <a:cxnLst>
                  <a:cxn ang="0">
                    <a:pos x="0" y="113"/>
                  </a:cxn>
                  <a:cxn ang="0">
                    <a:pos x="31" y="227"/>
                  </a:cxn>
                  <a:cxn ang="0">
                    <a:pos x="92" y="0"/>
                  </a:cxn>
                  <a:cxn ang="0">
                    <a:pos x="153" y="227"/>
                  </a:cxn>
                  <a:cxn ang="0">
                    <a:pos x="214" y="0"/>
                  </a:cxn>
                  <a:cxn ang="0">
                    <a:pos x="275" y="227"/>
                  </a:cxn>
                  <a:cxn ang="0">
                    <a:pos x="335" y="0"/>
                  </a:cxn>
                  <a:cxn ang="0">
                    <a:pos x="396" y="227"/>
                  </a:cxn>
                  <a:cxn ang="0">
                    <a:pos x="457" y="0"/>
                  </a:cxn>
                  <a:cxn ang="0">
                    <a:pos x="487" y="113"/>
                  </a:cxn>
                </a:cxnLst>
                <a:rect l="0" t="0" r="r" b="b"/>
                <a:pathLst>
                  <a:path w="487" h="227">
                    <a:moveTo>
                      <a:pt x="0" y="113"/>
                    </a:moveTo>
                    <a:lnTo>
                      <a:pt x="31" y="227"/>
                    </a:lnTo>
                    <a:lnTo>
                      <a:pt x="92" y="0"/>
                    </a:lnTo>
                    <a:lnTo>
                      <a:pt x="153" y="227"/>
                    </a:lnTo>
                    <a:lnTo>
                      <a:pt x="214" y="0"/>
                    </a:lnTo>
                    <a:lnTo>
                      <a:pt x="275" y="227"/>
                    </a:lnTo>
                    <a:lnTo>
                      <a:pt x="335" y="0"/>
                    </a:lnTo>
                    <a:lnTo>
                      <a:pt x="396" y="227"/>
                    </a:lnTo>
                    <a:lnTo>
                      <a:pt x="457" y="0"/>
                    </a:lnTo>
                    <a:lnTo>
                      <a:pt x="487" y="113"/>
                    </a:lnTo>
                  </a:path>
                </a:pathLst>
              </a:custGeom>
              <a:noFill/>
              <a:ln w="28575" cmpd="sng">
                <a:solidFill>
                  <a:schemeClr val="tx1"/>
                </a:solidFill>
                <a:round/>
                <a:headEnd/>
                <a:tailEnd/>
              </a:ln>
              <a:effectLst/>
            </p:spPr>
            <p:txBody>
              <a:bodyPr/>
              <a:lstStyle/>
              <a:p>
                <a:endParaRPr lang="de-DE"/>
              </a:p>
            </p:txBody>
          </p:sp>
          <p:sp>
            <p:nvSpPr>
              <p:cNvPr id="95" name="Line 51"/>
              <p:cNvSpPr>
                <a:spLocks noChangeShapeType="1"/>
              </p:cNvSpPr>
              <p:nvPr/>
            </p:nvSpPr>
            <p:spPr bwMode="auto">
              <a:xfrm rot="5400000">
                <a:off x="5380" y="1148"/>
                <a:ext cx="101" cy="0"/>
              </a:xfrm>
              <a:prstGeom prst="line">
                <a:avLst/>
              </a:prstGeom>
              <a:noFill/>
              <a:ln w="28575">
                <a:solidFill>
                  <a:schemeClr val="tx1"/>
                </a:solidFill>
                <a:round/>
                <a:headEnd/>
                <a:tailEnd/>
              </a:ln>
              <a:effectLst/>
            </p:spPr>
            <p:txBody>
              <a:bodyPr/>
              <a:lstStyle/>
              <a:p>
                <a:endParaRPr lang="de-DE"/>
              </a:p>
            </p:txBody>
          </p:sp>
        </p:grpSp>
        <p:grpSp>
          <p:nvGrpSpPr>
            <p:cNvPr id="12" name="Group 69"/>
            <p:cNvGrpSpPr>
              <a:grpSpLocks/>
            </p:cNvGrpSpPr>
            <p:nvPr/>
          </p:nvGrpSpPr>
          <p:grpSpPr bwMode="auto">
            <a:xfrm rot="5400000">
              <a:off x="2620024" y="4285483"/>
              <a:ext cx="429673" cy="172477"/>
              <a:chOff x="3249" y="3549"/>
              <a:chExt cx="680" cy="272"/>
            </a:xfrm>
          </p:grpSpPr>
          <p:sp>
            <p:nvSpPr>
              <p:cNvPr id="98" name="AutoShape 70"/>
              <p:cNvSpPr>
                <a:spLocks noChangeArrowheads="1"/>
              </p:cNvSpPr>
              <p:nvPr/>
            </p:nvSpPr>
            <p:spPr bwMode="auto">
              <a:xfrm rot="5400000">
                <a:off x="3430" y="3567"/>
                <a:ext cx="270" cy="234"/>
              </a:xfrm>
              <a:prstGeom prst="triangle">
                <a:avLst>
                  <a:gd name="adj" fmla="val 50000"/>
                </a:avLst>
              </a:prstGeom>
              <a:solidFill>
                <a:schemeClr val="tx1"/>
              </a:solidFill>
              <a:ln w="28575">
                <a:solidFill>
                  <a:schemeClr val="tx1"/>
                </a:solidFill>
                <a:miter lim="800000"/>
                <a:headEnd/>
                <a:tailEnd/>
              </a:ln>
              <a:effectLst/>
            </p:spPr>
            <p:txBody>
              <a:bodyPr rot="10800000" vert="eaVert" wrap="none" anchor="ctr"/>
              <a:lstStyle/>
              <a:p>
                <a:pPr algn="ctr"/>
                <a:endParaRPr lang="de-DE"/>
              </a:p>
            </p:txBody>
          </p:sp>
          <p:sp>
            <p:nvSpPr>
              <p:cNvPr id="99" name="Line 71"/>
              <p:cNvSpPr>
                <a:spLocks noChangeShapeType="1"/>
              </p:cNvSpPr>
              <p:nvPr/>
            </p:nvSpPr>
            <p:spPr bwMode="auto">
              <a:xfrm>
                <a:off x="3249" y="3682"/>
                <a:ext cx="680" cy="0"/>
              </a:xfrm>
              <a:prstGeom prst="line">
                <a:avLst/>
              </a:prstGeom>
              <a:noFill/>
              <a:ln w="28575">
                <a:solidFill>
                  <a:schemeClr val="tx1"/>
                </a:solidFill>
                <a:round/>
                <a:headEnd/>
                <a:tailEnd/>
              </a:ln>
              <a:effectLst/>
            </p:spPr>
            <p:txBody>
              <a:bodyPr/>
              <a:lstStyle/>
              <a:p>
                <a:endParaRPr lang="de-DE"/>
              </a:p>
            </p:txBody>
          </p:sp>
          <p:sp>
            <p:nvSpPr>
              <p:cNvPr id="100" name="Line 72"/>
              <p:cNvSpPr>
                <a:spLocks noChangeShapeType="1"/>
              </p:cNvSpPr>
              <p:nvPr/>
            </p:nvSpPr>
            <p:spPr bwMode="auto">
              <a:xfrm>
                <a:off x="3674" y="3549"/>
                <a:ext cx="0" cy="272"/>
              </a:xfrm>
              <a:prstGeom prst="line">
                <a:avLst/>
              </a:prstGeom>
              <a:noFill/>
              <a:ln w="28575">
                <a:solidFill>
                  <a:schemeClr val="tx1"/>
                </a:solidFill>
                <a:round/>
                <a:headEnd/>
                <a:tailEnd/>
              </a:ln>
              <a:effectLst/>
            </p:spPr>
            <p:txBody>
              <a:bodyPr/>
              <a:lstStyle/>
              <a:p>
                <a:endParaRPr lang="de-DE"/>
              </a:p>
            </p:txBody>
          </p:sp>
        </p:grpSp>
        <p:grpSp>
          <p:nvGrpSpPr>
            <p:cNvPr id="13" name="Group 49"/>
            <p:cNvGrpSpPr>
              <a:grpSpLocks/>
            </p:cNvGrpSpPr>
            <p:nvPr/>
          </p:nvGrpSpPr>
          <p:grpSpPr bwMode="auto">
            <a:xfrm rot="16200000">
              <a:off x="3336150" y="3890724"/>
              <a:ext cx="196384" cy="510393"/>
              <a:chOff x="5378" y="1193"/>
              <a:chExt cx="105" cy="273"/>
            </a:xfrm>
          </p:grpSpPr>
          <p:sp>
            <p:nvSpPr>
              <p:cNvPr id="102" name="Freeform 50"/>
              <p:cNvSpPr>
                <a:spLocks/>
              </p:cNvSpPr>
              <p:nvPr/>
            </p:nvSpPr>
            <p:spPr bwMode="auto">
              <a:xfrm rot="5400000">
                <a:off x="5317" y="1254"/>
                <a:ext cx="227" cy="105"/>
              </a:xfrm>
              <a:custGeom>
                <a:avLst/>
                <a:gdLst/>
                <a:ahLst/>
                <a:cxnLst>
                  <a:cxn ang="0">
                    <a:pos x="0" y="113"/>
                  </a:cxn>
                  <a:cxn ang="0">
                    <a:pos x="31" y="227"/>
                  </a:cxn>
                  <a:cxn ang="0">
                    <a:pos x="92" y="0"/>
                  </a:cxn>
                  <a:cxn ang="0">
                    <a:pos x="153" y="227"/>
                  </a:cxn>
                  <a:cxn ang="0">
                    <a:pos x="214" y="0"/>
                  </a:cxn>
                  <a:cxn ang="0">
                    <a:pos x="275" y="227"/>
                  </a:cxn>
                  <a:cxn ang="0">
                    <a:pos x="335" y="0"/>
                  </a:cxn>
                  <a:cxn ang="0">
                    <a:pos x="396" y="227"/>
                  </a:cxn>
                  <a:cxn ang="0">
                    <a:pos x="457" y="0"/>
                  </a:cxn>
                  <a:cxn ang="0">
                    <a:pos x="487" y="113"/>
                  </a:cxn>
                </a:cxnLst>
                <a:rect l="0" t="0" r="r" b="b"/>
                <a:pathLst>
                  <a:path w="487" h="227">
                    <a:moveTo>
                      <a:pt x="0" y="113"/>
                    </a:moveTo>
                    <a:lnTo>
                      <a:pt x="31" y="227"/>
                    </a:lnTo>
                    <a:lnTo>
                      <a:pt x="92" y="0"/>
                    </a:lnTo>
                    <a:lnTo>
                      <a:pt x="153" y="227"/>
                    </a:lnTo>
                    <a:lnTo>
                      <a:pt x="214" y="0"/>
                    </a:lnTo>
                    <a:lnTo>
                      <a:pt x="275" y="227"/>
                    </a:lnTo>
                    <a:lnTo>
                      <a:pt x="335" y="0"/>
                    </a:lnTo>
                    <a:lnTo>
                      <a:pt x="396" y="227"/>
                    </a:lnTo>
                    <a:lnTo>
                      <a:pt x="457" y="0"/>
                    </a:lnTo>
                    <a:lnTo>
                      <a:pt x="487" y="113"/>
                    </a:lnTo>
                  </a:path>
                </a:pathLst>
              </a:custGeom>
              <a:noFill/>
              <a:ln w="28575" cmpd="sng">
                <a:solidFill>
                  <a:schemeClr val="tx1"/>
                </a:solidFill>
                <a:round/>
                <a:headEnd/>
                <a:tailEnd/>
              </a:ln>
              <a:effectLst/>
            </p:spPr>
            <p:txBody>
              <a:bodyPr/>
              <a:lstStyle/>
              <a:p>
                <a:endParaRPr lang="de-DE"/>
              </a:p>
            </p:txBody>
          </p:sp>
          <p:sp>
            <p:nvSpPr>
              <p:cNvPr id="104" name="Line 52"/>
              <p:cNvSpPr>
                <a:spLocks noChangeShapeType="1"/>
              </p:cNvSpPr>
              <p:nvPr/>
            </p:nvSpPr>
            <p:spPr bwMode="auto">
              <a:xfrm rot="5400000">
                <a:off x="5406" y="1438"/>
                <a:ext cx="56" cy="0"/>
              </a:xfrm>
              <a:prstGeom prst="line">
                <a:avLst/>
              </a:prstGeom>
              <a:noFill/>
              <a:ln w="28575">
                <a:solidFill>
                  <a:schemeClr val="tx1"/>
                </a:solidFill>
                <a:round/>
                <a:headEnd/>
                <a:tailEnd/>
              </a:ln>
              <a:effectLst/>
            </p:spPr>
            <p:txBody>
              <a:bodyPr/>
              <a:lstStyle/>
              <a:p>
                <a:endParaRPr lang="de-DE"/>
              </a:p>
            </p:txBody>
          </p:sp>
        </p:grpSp>
        <p:grpSp>
          <p:nvGrpSpPr>
            <p:cNvPr id="14" name="Group 49"/>
            <p:cNvGrpSpPr>
              <a:grpSpLocks/>
            </p:cNvGrpSpPr>
            <p:nvPr/>
          </p:nvGrpSpPr>
          <p:grpSpPr bwMode="auto">
            <a:xfrm>
              <a:off x="2733457" y="4572764"/>
              <a:ext cx="196384" cy="573958"/>
              <a:chOff x="5375" y="1113"/>
              <a:chExt cx="105" cy="307"/>
            </a:xfrm>
          </p:grpSpPr>
          <p:sp>
            <p:nvSpPr>
              <p:cNvPr id="106" name="Freeform 50"/>
              <p:cNvSpPr>
                <a:spLocks/>
              </p:cNvSpPr>
              <p:nvPr/>
            </p:nvSpPr>
            <p:spPr bwMode="auto">
              <a:xfrm rot="5400000">
                <a:off x="5314" y="1254"/>
                <a:ext cx="227" cy="105"/>
              </a:xfrm>
              <a:custGeom>
                <a:avLst/>
                <a:gdLst/>
                <a:ahLst/>
                <a:cxnLst>
                  <a:cxn ang="0">
                    <a:pos x="0" y="113"/>
                  </a:cxn>
                  <a:cxn ang="0">
                    <a:pos x="31" y="227"/>
                  </a:cxn>
                  <a:cxn ang="0">
                    <a:pos x="92" y="0"/>
                  </a:cxn>
                  <a:cxn ang="0">
                    <a:pos x="153" y="227"/>
                  </a:cxn>
                  <a:cxn ang="0">
                    <a:pos x="214" y="0"/>
                  </a:cxn>
                  <a:cxn ang="0">
                    <a:pos x="275" y="227"/>
                  </a:cxn>
                  <a:cxn ang="0">
                    <a:pos x="335" y="0"/>
                  </a:cxn>
                  <a:cxn ang="0">
                    <a:pos x="396" y="227"/>
                  </a:cxn>
                  <a:cxn ang="0">
                    <a:pos x="457" y="0"/>
                  </a:cxn>
                  <a:cxn ang="0">
                    <a:pos x="487" y="113"/>
                  </a:cxn>
                </a:cxnLst>
                <a:rect l="0" t="0" r="r" b="b"/>
                <a:pathLst>
                  <a:path w="487" h="227">
                    <a:moveTo>
                      <a:pt x="0" y="113"/>
                    </a:moveTo>
                    <a:lnTo>
                      <a:pt x="31" y="227"/>
                    </a:lnTo>
                    <a:lnTo>
                      <a:pt x="92" y="0"/>
                    </a:lnTo>
                    <a:lnTo>
                      <a:pt x="153" y="227"/>
                    </a:lnTo>
                    <a:lnTo>
                      <a:pt x="214" y="0"/>
                    </a:lnTo>
                    <a:lnTo>
                      <a:pt x="275" y="227"/>
                    </a:lnTo>
                    <a:lnTo>
                      <a:pt x="335" y="0"/>
                    </a:lnTo>
                    <a:lnTo>
                      <a:pt x="396" y="227"/>
                    </a:lnTo>
                    <a:lnTo>
                      <a:pt x="457" y="0"/>
                    </a:lnTo>
                    <a:lnTo>
                      <a:pt x="487" y="113"/>
                    </a:lnTo>
                  </a:path>
                </a:pathLst>
              </a:custGeom>
              <a:noFill/>
              <a:ln w="28575" cmpd="sng">
                <a:solidFill>
                  <a:schemeClr val="tx1"/>
                </a:solidFill>
                <a:round/>
                <a:headEnd/>
                <a:tailEnd/>
              </a:ln>
              <a:effectLst/>
            </p:spPr>
            <p:txBody>
              <a:bodyPr/>
              <a:lstStyle/>
              <a:p>
                <a:endParaRPr lang="de-DE"/>
              </a:p>
            </p:txBody>
          </p:sp>
          <p:sp>
            <p:nvSpPr>
              <p:cNvPr id="107" name="Line 51"/>
              <p:cNvSpPr>
                <a:spLocks noChangeShapeType="1"/>
              </p:cNvSpPr>
              <p:nvPr/>
            </p:nvSpPr>
            <p:spPr bwMode="auto">
              <a:xfrm rot="5400000">
                <a:off x="5390" y="1154"/>
                <a:ext cx="81" cy="0"/>
              </a:xfrm>
              <a:prstGeom prst="line">
                <a:avLst/>
              </a:prstGeom>
              <a:noFill/>
              <a:ln w="28575">
                <a:solidFill>
                  <a:schemeClr val="tx1"/>
                </a:solidFill>
                <a:round/>
                <a:headEnd/>
                <a:tailEnd/>
              </a:ln>
              <a:effectLst/>
            </p:spPr>
            <p:txBody>
              <a:bodyPr/>
              <a:lstStyle/>
              <a:p>
                <a:endParaRPr lang="de-DE"/>
              </a:p>
            </p:txBody>
          </p:sp>
        </p:grpSp>
        <p:cxnSp>
          <p:nvCxnSpPr>
            <p:cNvPr id="110" name="Gerade Verbindung 109"/>
            <p:cNvCxnSpPr/>
            <p:nvPr/>
          </p:nvCxnSpPr>
          <p:spPr bwMode="auto">
            <a:xfrm>
              <a:off x="2419442" y="4142352"/>
              <a:ext cx="775469" cy="0"/>
            </a:xfrm>
            <a:prstGeom prst="line">
              <a:avLst/>
            </a:prstGeom>
            <a:noFill/>
            <a:ln w="28575">
              <a:solidFill>
                <a:schemeClr val="tx1"/>
              </a:solidFill>
              <a:round/>
              <a:headEnd/>
              <a:tailEnd/>
            </a:ln>
            <a:effectLst/>
          </p:spPr>
        </p:cxnSp>
        <p:cxnSp>
          <p:nvCxnSpPr>
            <p:cNvPr id="113" name="Gerade Verbindung 112"/>
            <p:cNvCxnSpPr/>
            <p:nvPr/>
          </p:nvCxnSpPr>
          <p:spPr bwMode="auto">
            <a:xfrm>
              <a:off x="2834578" y="5387535"/>
              <a:ext cx="920964" cy="0"/>
            </a:xfrm>
            <a:prstGeom prst="line">
              <a:avLst/>
            </a:prstGeom>
            <a:noFill/>
            <a:ln w="28575" cmpd="sng">
              <a:solidFill>
                <a:schemeClr val="tx1"/>
              </a:solidFill>
              <a:round/>
              <a:headEnd/>
              <a:tailEnd/>
            </a:ln>
            <a:effectLst/>
          </p:spPr>
        </p:cxnSp>
        <p:sp>
          <p:nvSpPr>
            <p:cNvPr id="114" name="Ellipse 113"/>
            <p:cNvSpPr/>
            <p:nvPr/>
          </p:nvSpPr>
          <p:spPr bwMode="auto">
            <a:xfrm>
              <a:off x="3703609" y="4083634"/>
              <a:ext cx="99259" cy="99259"/>
            </a:xfrm>
            <a:prstGeom prst="ellipse">
              <a:avLst/>
            </a:prstGeom>
            <a:solidFill>
              <a:schemeClr val="bg1"/>
            </a:solidFill>
            <a:ln w="28575" cmpd="sng">
              <a:solidFill>
                <a:schemeClr val="tx1"/>
              </a:solidFill>
              <a:round/>
              <a:headEnd/>
              <a:tailEnd/>
            </a:ln>
            <a:effectLst/>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dirty="0" smtClean="0">
                <a:ln>
                  <a:noFill/>
                </a:ln>
                <a:solidFill>
                  <a:schemeClr val="tx1"/>
                </a:solidFill>
                <a:effectLst/>
                <a:latin typeface="Arial" charset="0"/>
              </a:endParaRPr>
            </a:p>
          </p:txBody>
        </p:sp>
        <p:sp>
          <p:nvSpPr>
            <p:cNvPr id="115" name="Ellipse 114"/>
            <p:cNvSpPr/>
            <p:nvPr/>
          </p:nvSpPr>
          <p:spPr bwMode="auto">
            <a:xfrm>
              <a:off x="3703609" y="5340106"/>
              <a:ext cx="99259" cy="99259"/>
            </a:xfrm>
            <a:prstGeom prst="ellipse">
              <a:avLst/>
            </a:prstGeom>
            <a:solidFill>
              <a:schemeClr val="bg1"/>
            </a:solidFill>
            <a:ln w="28575" cmpd="sng">
              <a:solidFill>
                <a:schemeClr val="tx1"/>
              </a:solidFill>
              <a:round/>
              <a:headEnd/>
              <a:tailEnd/>
            </a:ln>
            <a:effectLst/>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dirty="0" smtClean="0">
                <a:ln>
                  <a:noFill/>
                </a:ln>
                <a:solidFill>
                  <a:schemeClr val="tx1"/>
                </a:solidFill>
                <a:effectLst/>
                <a:latin typeface="Arial" charset="0"/>
              </a:endParaRPr>
            </a:p>
          </p:txBody>
        </p:sp>
      </p:grpSp>
      <p:grpSp>
        <p:nvGrpSpPr>
          <p:cNvPr id="15" name="Gruppieren 132"/>
          <p:cNvGrpSpPr/>
          <p:nvPr/>
        </p:nvGrpSpPr>
        <p:grpSpPr>
          <a:xfrm>
            <a:off x="1225484" y="3268741"/>
            <a:ext cx="2403835" cy="784761"/>
            <a:chOff x="1225484" y="3753258"/>
            <a:chExt cx="2403835" cy="784761"/>
          </a:xfrm>
        </p:grpSpPr>
        <p:cxnSp>
          <p:nvCxnSpPr>
            <p:cNvPr id="124" name="Gerade Verbindung mit Pfeil 123"/>
            <p:cNvCxnSpPr/>
            <p:nvPr/>
          </p:nvCxnSpPr>
          <p:spPr bwMode="auto">
            <a:xfrm flipV="1">
              <a:off x="2045616" y="3942290"/>
              <a:ext cx="414779" cy="384613"/>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128" name="Gerade Verbindung mit Pfeil 127"/>
            <p:cNvCxnSpPr/>
            <p:nvPr/>
          </p:nvCxnSpPr>
          <p:spPr bwMode="auto">
            <a:xfrm flipV="1">
              <a:off x="1225484" y="3753258"/>
              <a:ext cx="414779" cy="384613"/>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129" name="Gerade Verbindung mit Pfeil 128"/>
            <p:cNvCxnSpPr/>
            <p:nvPr/>
          </p:nvCxnSpPr>
          <p:spPr bwMode="auto">
            <a:xfrm flipV="1">
              <a:off x="3214540" y="3961144"/>
              <a:ext cx="414779" cy="384613"/>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131" name="Gerade Verbindung mit Pfeil 130"/>
            <p:cNvCxnSpPr/>
            <p:nvPr/>
          </p:nvCxnSpPr>
          <p:spPr bwMode="auto">
            <a:xfrm flipV="1">
              <a:off x="1225484" y="4153406"/>
              <a:ext cx="414779" cy="384613"/>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grpSp>
      <p:sp>
        <p:nvSpPr>
          <p:cNvPr id="134" name="Textfeld 133"/>
          <p:cNvSpPr txBox="1"/>
          <p:nvPr/>
        </p:nvSpPr>
        <p:spPr>
          <a:xfrm>
            <a:off x="329936" y="5039590"/>
            <a:ext cx="4544834" cy="369332"/>
          </a:xfrm>
          <a:prstGeom prst="rect">
            <a:avLst/>
          </a:prstGeom>
          <a:noFill/>
        </p:spPr>
        <p:txBody>
          <a:bodyPr wrap="none" rtlCol="0">
            <a:spAutoFit/>
          </a:bodyPr>
          <a:lstStyle/>
          <a:p>
            <a:r>
              <a:rPr lang="en-US" b="1" dirty="0" smtClean="0"/>
              <a:t>Battery cell equivalent discharge circuit</a:t>
            </a:r>
          </a:p>
        </p:txBody>
      </p:sp>
      <p:sp>
        <p:nvSpPr>
          <p:cNvPr id="135" name="Textfeld 134"/>
          <p:cNvSpPr txBox="1"/>
          <p:nvPr/>
        </p:nvSpPr>
        <p:spPr>
          <a:xfrm>
            <a:off x="395927" y="5307294"/>
            <a:ext cx="4339714" cy="923330"/>
          </a:xfrm>
          <a:prstGeom prst="rect">
            <a:avLst/>
          </a:prstGeom>
          <a:noFill/>
        </p:spPr>
        <p:txBody>
          <a:bodyPr wrap="none" rtlCol="0">
            <a:spAutoFit/>
          </a:bodyPr>
          <a:lstStyle/>
          <a:p>
            <a:r>
              <a:rPr lang="en-US" dirty="0" smtClean="0"/>
              <a:t> Resistors, capacitor, and voltage source</a:t>
            </a:r>
            <a:br>
              <a:rPr lang="en-US" dirty="0" smtClean="0"/>
            </a:br>
            <a:r>
              <a:rPr lang="en-US" dirty="0" smtClean="0"/>
              <a:t> are dependent upon SOC, DOC, </a:t>
            </a:r>
            <a:br>
              <a:rPr lang="en-US" dirty="0" smtClean="0"/>
            </a:br>
            <a:r>
              <a:rPr lang="en-US" dirty="0" smtClean="0"/>
              <a:t> and temperature</a:t>
            </a:r>
            <a:endParaRPr lang="de-DE" dirty="0"/>
          </a:p>
        </p:txBody>
      </p:sp>
      <p:pic>
        <p:nvPicPr>
          <p:cNvPr id="1026" name="Picture 2"/>
          <p:cNvPicPr>
            <a:picLocks noChangeAspect="1" noChangeArrowheads="1"/>
          </p:cNvPicPr>
          <p:nvPr/>
        </p:nvPicPr>
        <p:blipFill>
          <a:blip r:embed="rId5" cstate="print"/>
          <a:srcRect r="54476"/>
          <a:stretch>
            <a:fillRect/>
          </a:stretch>
        </p:blipFill>
        <p:spPr bwMode="auto">
          <a:xfrm>
            <a:off x="6202293" y="1050587"/>
            <a:ext cx="2728874" cy="891716"/>
          </a:xfrm>
          <a:prstGeom prst="rect">
            <a:avLst/>
          </a:prstGeom>
          <a:noFill/>
          <a:ln w="28575">
            <a:solidFill>
              <a:schemeClr val="accent1"/>
            </a:solidFill>
            <a:miter lim="800000"/>
            <a:headEnd/>
            <a:tailEnd/>
          </a:ln>
          <a:effectLst>
            <a:outerShdw blurRad="50800" dist="38100" dir="2700000" algn="tl" rotWithShape="0">
              <a:prstClr val="black">
                <a:alpha val="40000"/>
              </a:prstClr>
            </a:outerShdw>
          </a:effectLst>
        </p:spPr>
      </p:pic>
      <p:cxnSp>
        <p:nvCxnSpPr>
          <p:cNvPr id="56" name="Gerade Verbindung mit Pfeil 55"/>
          <p:cNvCxnSpPr/>
          <p:nvPr/>
        </p:nvCxnSpPr>
        <p:spPr bwMode="auto">
          <a:xfrm rot="5400000" flipH="1" flipV="1">
            <a:off x="6705600" y="2133600"/>
            <a:ext cx="838200" cy="137160"/>
          </a:xfrm>
          <a:prstGeom prst="straightConnector1">
            <a:avLst/>
          </a:prstGeom>
          <a:noFill/>
          <a:ln w="38100">
            <a:solidFill>
              <a:schemeClr val="accent1"/>
            </a:solidFill>
            <a:round/>
            <a:headEnd/>
            <a:tailEnd type="triangle" w="med" len="med"/>
          </a:ln>
          <a:effectLst>
            <a:outerShdw blurRad="50800" dist="76200" dir="2700000" algn="tl" rotWithShape="0">
              <a:prstClr val="black">
                <a:alpha val="40000"/>
              </a:prstClr>
            </a:outerShdw>
          </a:effectLst>
        </p:spPr>
      </p:cxnSp>
    </p:spTree>
    <p:extLst>
      <p:ext uri="{BB962C8B-B14F-4D97-AF65-F5344CB8AC3E}">
        <p14:creationId xmlns:p14="http://schemas.microsoft.com/office/powerpoint/2010/main" val="1478960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wipe(left)">
                                      <p:cBhvr>
                                        <p:cTn id="16" dur="500"/>
                                        <p:tgtEl>
                                          <p:spTgt spid="1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wipe(left)">
                                      <p:cBhvr>
                                        <p:cTn id="25" dur="500"/>
                                        <p:tgtEl>
                                          <p:spTgt spid="1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56"/>
                                        </p:tgtEl>
                                        <p:attrNameLst>
                                          <p:attrName>style.visibility</p:attrName>
                                        </p:attrNameLst>
                                      </p:cBhvr>
                                      <p:to>
                                        <p:strVal val="visible"/>
                                      </p:to>
                                    </p:set>
                                    <p:animEffect transition="in" filter="fade">
                                      <p:cBhvr>
                                        <p:cTn id="30" dur="500"/>
                                        <p:tgtEl>
                                          <p:spTgt spid="205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052"/>
                                        </p:tgtEl>
                                        <p:attrNameLst>
                                          <p:attrName>style.visibility</p:attrName>
                                        </p:attrNameLst>
                                      </p:cBhvr>
                                      <p:to>
                                        <p:strVal val="visible"/>
                                      </p:to>
                                    </p:set>
                                    <p:animEffect transition="in" filter="fade">
                                      <p:cBhvr>
                                        <p:cTn id="39" dur="500"/>
                                        <p:tgtEl>
                                          <p:spTgt spid="205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up)">
                                      <p:cBhvr>
                                        <p:cTn id="44" dur="500"/>
                                        <p:tgtEl>
                                          <p:spTgt spid="24"/>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2055"/>
                                        </p:tgtEl>
                                        <p:attrNameLst>
                                          <p:attrName>style.visibility</p:attrName>
                                        </p:attrNameLst>
                                      </p:cBhvr>
                                      <p:to>
                                        <p:strVal val="visible"/>
                                      </p:to>
                                    </p:set>
                                    <p:animEffect transition="in" filter="fade">
                                      <p:cBhvr>
                                        <p:cTn id="48" dur="500"/>
                                        <p:tgtEl>
                                          <p:spTgt spid="205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wipe(down)">
                                      <p:cBhvr>
                                        <p:cTn id="53" dur="500"/>
                                        <p:tgtEl>
                                          <p:spTgt spid="56"/>
                                        </p:tgtEl>
                                      </p:cBhvr>
                                    </p:animEffect>
                                  </p:childTnLst>
                                </p:cTn>
                              </p:par>
                              <p:par>
                                <p:cTn id="54" presetID="10" presetClass="entr" presetSubtype="0" fill="hold" nodeType="withEffect">
                                  <p:stCondLst>
                                    <p:cond delay="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5"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12"/>
          <p:cNvSpPr>
            <a:spLocks noGrp="1" noChangeArrowheads="1"/>
          </p:cNvSpPr>
          <p:nvPr>
            <p:ph type="title"/>
          </p:nvPr>
        </p:nvSpPr>
        <p:spPr/>
        <p:txBody>
          <a:bodyPr/>
          <a:lstStyle/>
          <a:p>
            <a:r>
              <a:rPr lang="en-US" dirty="0" smtClean="0"/>
              <a:t>Simscape Language For Modeling </a:t>
            </a:r>
            <a:br>
              <a:rPr lang="en-US" dirty="0" smtClean="0"/>
            </a:br>
            <a:r>
              <a:rPr lang="en-US" dirty="0" smtClean="0"/>
              <a:t>Custom Components</a:t>
            </a:r>
          </a:p>
        </p:txBody>
      </p:sp>
      <p:sp>
        <p:nvSpPr>
          <p:cNvPr id="15363" name="Rectangle 13"/>
          <p:cNvSpPr>
            <a:spLocks noGrp="1" noChangeArrowheads="1"/>
          </p:cNvSpPr>
          <p:nvPr>
            <p:ph idx="1"/>
          </p:nvPr>
        </p:nvSpPr>
        <p:spPr/>
        <p:txBody>
          <a:bodyPr/>
          <a:lstStyle/>
          <a:p>
            <a:r>
              <a:rPr lang="en-US" dirty="0" smtClean="0"/>
              <a:t>MATLAB-based language, </a:t>
            </a:r>
            <a:br>
              <a:rPr lang="en-US" dirty="0" smtClean="0"/>
            </a:br>
            <a:r>
              <a:rPr lang="en-US" dirty="0" smtClean="0"/>
              <a:t>for text-based authoring of </a:t>
            </a:r>
            <a:br>
              <a:rPr lang="en-US" dirty="0" smtClean="0"/>
            </a:br>
            <a:r>
              <a:rPr lang="en-US" dirty="0" smtClean="0"/>
              <a:t>physical modeling domains, </a:t>
            </a:r>
            <a:r>
              <a:rPr lang="en-US" smtClean="0"/>
              <a:t/>
            </a:r>
            <a:br>
              <a:rPr lang="en-US" smtClean="0"/>
            </a:br>
            <a:r>
              <a:rPr lang="en-US" smtClean="0"/>
              <a:t>components, </a:t>
            </a:r>
            <a:r>
              <a:rPr lang="en-US" dirty="0" smtClean="0"/>
              <a:t>and libraries</a:t>
            </a:r>
          </a:p>
          <a:p>
            <a:pPr lvl="1"/>
            <a:r>
              <a:rPr lang="en-US" dirty="0" smtClean="0"/>
              <a:t>Leverages MATLAB</a:t>
            </a:r>
          </a:p>
          <a:p>
            <a:pPr lvl="1"/>
            <a:r>
              <a:rPr lang="en-US" dirty="0" smtClean="0"/>
              <a:t>Object</a:t>
            </a:r>
            <a:r>
              <a:rPr lang="de-DE" dirty="0" smtClean="0"/>
              <a:t>-</a:t>
            </a:r>
            <a:r>
              <a:rPr lang="en-US" dirty="0" smtClean="0"/>
              <a:t>oriented for model reuse</a:t>
            </a:r>
          </a:p>
          <a:p>
            <a:pPr lvl="1"/>
            <a:r>
              <a:rPr lang="en-US" dirty="0" smtClean="0"/>
              <a:t>Generate Simulink blocks</a:t>
            </a:r>
          </a:p>
          <a:p>
            <a:pPr lvl="1"/>
            <a:r>
              <a:rPr lang="en-US" dirty="0" smtClean="0"/>
              <a:t>Save as binary to protect IP</a:t>
            </a:r>
          </a:p>
          <a:p>
            <a:endParaRPr lang="en-US" dirty="0" smtClean="0"/>
          </a:p>
        </p:txBody>
      </p:sp>
      <p:pic>
        <p:nvPicPr>
          <p:cNvPr id="15366" name="Picture 8"/>
          <p:cNvPicPr>
            <a:picLocks noChangeAspect="1" noChangeArrowheads="1"/>
          </p:cNvPicPr>
          <p:nvPr/>
        </p:nvPicPr>
        <p:blipFill>
          <a:blip r:embed="rId2" cstate="print"/>
          <a:srcRect/>
          <a:stretch>
            <a:fillRect/>
          </a:stretch>
        </p:blipFill>
        <p:spPr bwMode="auto">
          <a:xfrm>
            <a:off x="6561138" y="6051550"/>
            <a:ext cx="2047875" cy="666750"/>
          </a:xfrm>
          <a:prstGeom prst="rect">
            <a:avLst/>
          </a:prstGeom>
          <a:noFill/>
          <a:ln w="9525">
            <a:solidFill>
              <a:srgbClr val="C0C0C0"/>
            </a:solidFill>
            <a:miter lim="800000"/>
            <a:headEnd/>
            <a:tailEnd/>
          </a:ln>
          <a:effectLst>
            <a:outerShdw blurRad="50800" dist="38100" dir="2700000" algn="tl" rotWithShape="0">
              <a:prstClr val="black">
                <a:alpha val="40000"/>
              </a:prstClr>
            </a:outerShdw>
          </a:effec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064" y="1526813"/>
            <a:ext cx="4086294" cy="4393768"/>
          </a:xfrm>
          <a:prstGeom prst="rect">
            <a:avLst/>
          </a:prstGeom>
          <a:noFill/>
          <a:ln w="9525">
            <a:solidFill>
              <a:srgbClr val="C0C0C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5365" name="Line 7"/>
          <p:cNvSpPr>
            <a:spLocks noChangeShapeType="1"/>
          </p:cNvSpPr>
          <p:nvPr/>
        </p:nvSpPr>
        <p:spPr bwMode="auto">
          <a:xfrm flipH="1" flipV="1">
            <a:off x="7135813" y="5726113"/>
            <a:ext cx="484187" cy="388937"/>
          </a:xfrm>
          <a:prstGeom prst="line">
            <a:avLst/>
          </a:prstGeom>
          <a:noFill/>
          <a:ln w="57150">
            <a:solidFill>
              <a:srgbClr val="A591BD"/>
            </a:solidFill>
            <a:round/>
            <a:headEnd/>
            <a:tailEnd type="triangle" w="med" len="med"/>
          </a:ln>
          <a:effectLst>
            <a:outerShdw blurRad="50800" dist="38100" dir="2700000" algn="tl" rotWithShape="0">
              <a:prstClr val="black">
                <a:alpha val="40000"/>
              </a:prstClr>
            </a:outerShdw>
          </a:effectLst>
        </p:spPr>
        <p:txBody>
          <a:bodyPr/>
          <a:lstStyle/>
          <a:p>
            <a:endParaRPr lang="de-DE"/>
          </a:p>
        </p:txBody>
      </p:sp>
      <p:pic>
        <p:nvPicPr>
          <p:cNvPr id="9221" name="Picture 5" descr="C:\SMILLER\TMW\Sharepoint\PhysMod_Web_Resources\Product_Pages\Product_Page_Screenshots\R2012b\SN\Images\5_59134_wl\simelectronicsfigure5cultracapdialo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868" y="4900607"/>
            <a:ext cx="2215998" cy="1863572"/>
          </a:xfrm>
          <a:prstGeom prst="rect">
            <a:avLst/>
          </a:prstGeom>
          <a:noFill/>
          <a:ln w="9525">
            <a:solidFill>
              <a:srgbClr val="C0C0C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220"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0748" t="35243" r="9376" b="18225"/>
          <a:stretch/>
        </p:blipFill>
        <p:spPr bwMode="auto">
          <a:xfrm>
            <a:off x="2730355" y="5018088"/>
            <a:ext cx="2170131" cy="1058163"/>
          </a:xfrm>
          <a:prstGeom prst="rect">
            <a:avLst/>
          </a:prstGeom>
          <a:noFill/>
          <a:ln w="9525">
            <a:solidFill>
              <a:srgbClr val="C0C0C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5369" name="Line 11"/>
          <p:cNvSpPr>
            <a:spLocks noChangeShapeType="1"/>
          </p:cNvSpPr>
          <p:nvPr/>
        </p:nvSpPr>
        <p:spPr bwMode="auto">
          <a:xfrm flipH="1">
            <a:off x="4624388" y="4903788"/>
            <a:ext cx="609600" cy="228600"/>
          </a:xfrm>
          <a:prstGeom prst="line">
            <a:avLst/>
          </a:prstGeom>
          <a:noFill/>
          <a:ln w="57150">
            <a:solidFill>
              <a:srgbClr val="A591BD"/>
            </a:solidFill>
            <a:round/>
            <a:headEnd/>
            <a:tailEnd type="triangle" w="med" len="med"/>
          </a:ln>
          <a:effectLst>
            <a:outerShdw blurRad="50800" dist="38100" dir="2700000" algn="tl" rotWithShape="0">
              <a:prstClr val="black">
                <a:alpha val="40000"/>
              </a:prstClr>
            </a:outerShdw>
          </a:effectLst>
        </p:spPr>
        <p:txBody>
          <a:bodyPr/>
          <a:lstStyle/>
          <a:p>
            <a:endParaRPr lang="de-DE"/>
          </a:p>
        </p:txBody>
      </p:sp>
    </p:spTree>
    <p:extLst>
      <p:ext uri="{BB962C8B-B14F-4D97-AF65-F5344CB8AC3E}">
        <p14:creationId xmlns:p14="http://schemas.microsoft.com/office/powerpoint/2010/main" val="2609032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wipe(left)">
                                      <p:cBhvr>
                                        <p:cTn id="7" dur="500"/>
                                        <p:tgtEl>
                                          <p:spTgt spid="153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9"/>
                                        </p:tgtEl>
                                        <p:attrNameLst>
                                          <p:attrName>style.visibility</p:attrName>
                                        </p:attrNameLst>
                                      </p:cBhvr>
                                      <p:to>
                                        <p:strVal val="visible"/>
                                      </p:to>
                                    </p:set>
                                    <p:animEffect transition="in" filter="fade">
                                      <p:cBhvr>
                                        <p:cTn id="12" dur="500"/>
                                        <p:tgtEl>
                                          <p:spTgt spid="92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66"/>
                                        </p:tgtEl>
                                        <p:attrNameLst>
                                          <p:attrName>style.visibility</p:attrName>
                                        </p:attrNameLst>
                                      </p:cBhvr>
                                      <p:to>
                                        <p:strVal val="visible"/>
                                      </p:to>
                                    </p:set>
                                    <p:animEffect transition="in" filter="fade">
                                      <p:cBhvr>
                                        <p:cTn id="17" dur="500"/>
                                        <p:tgtEl>
                                          <p:spTgt spid="15366"/>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15365"/>
                                        </p:tgtEl>
                                        <p:attrNameLst>
                                          <p:attrName>style.visibility</p:attrName>
                                        </p:attrNameLst>
                                      </p:cBhvr>
                                      <p:to>
                                        <p:strVal val="visible"/>
                                      </p:to>
                                    </p:set>
                                    <p:animEffect transition="in" filter="wipe(right)">
                                      <p:cBhvr>
                                        <p:cTn id="21" dur="500"/>
                                        <p:tgtEl>
                                          <p:spTgt spid="1536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15369"/>
                                        </p:tgtEl>
                                        <p:attrNameLst>
                                          <p:attrName>style.visibility</p:attrName>
                                        </p:attrNameLst>
                                      </p:cBhvr>
                                      <p:to>
                                        <p:strVal val="visible"/>
                                      </p:to>
                                    </p:set>
                                    <p:animEffect transition="in" filter="wipe(right)">
                                      <p:cBhvr>
                                        <p:cTn id="26" dur="500"/>
                                        <p:tgtEl>
                                          <p:spTgt spid="15369"/>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9220"/>
                                        </p:tgtEl>
                                        <p:attrNameLst>
                                          <p:attrName>style.visibility</p:attrName>
                                        </p:attrNameLst>
                                      </p:cBhvr>
                                      <p:to>
                                        <p:strVal val="visible"/>
                                      </p:to>
                                    </p:set>
                                    <p:animEffect transition="in" filter="fade">
                                      <p:cBhvr>
                                        <p:cTn id="30" dur="500"/>
                                        <p:tgtEl>
                                          <p:spTgt spid="9220"/>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9221"/>
                                        </p:tgtEl>
                                        <p:attrNameLst>
                                          <p:attrName>style.visibility</p:attrName>
                                        </p:attrNameLst>
                                      </p:cBhvr>
                                      <p:to>
                                        <p:strVal val="visible"/>
                                      </p:to>
                                    </p:set>
                                    <p:animEffect transition="in" filter="fade">
                                      <p:cBhvr>
                                        <p:cTn id="34" dur="500"/>
                                        <p:tgtEl>
                                          <p:spTgt spid="92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363">
                                            <p:txEl>
                                              <p:pRg st="1" end="1"/>
                                            </p:txEl>
                                          </p:spTgt>
                                        </p:tgtEl>
                                        <p:attrNameLst>
                                          <p:attrName>style.visibility</p:attrName>
                                        </p:attrNameLst>
                                      </p:cBhvr>
                                      <p:to>
                                        <p:strVal val="visible"/>
                                      </p:to>
                                    </p:set>
                                    <p:animEffect transition="in" filter="wipe(left)">
                                      <p:cBhvr>
                                        <p:cTn id="39" dur="500"/>
                                        <p:tgtEl>
                                          <p:spTgt spid="15363">
                                            <p:txEl>
                                              <p:pRg st="1" end="1"/>
                                            </p:txEl>
                                          </p:spTgt>
                                        </p:tgtEl>
                                      </p:cBhvr>
                                    </p:animEffect>
                                  </p:childTnLst>
                                </p:cTn>
                              </p:par>
                              <p:par>
                                <p:cTn id="40" presetID="22" presetClass="entr" presetSubtype="8" fill="hold" nodeType="withEffect">
                                  <p:stCondLst>
                                    <p:cond delay="0"/>
                                  </p:stCondLst>
                                  <p:childTnLst>
                                    <p:set>
                                      <p:cBhvr>
                                        <p:cTn id="41" dur="1" fill="hold">
                                          <p:stCondLst>
                                            <p:cond delay="0"/>
                                          </p:stCondLst>
                                        </p:cTn>
                                        <p:tgtEl>
                                          <p:spTgt spid="15363">
                                            <p:txEl>
                                              <p:pRg st="2" end="2"/>
                                            </p:txEl>
                                          </p:spTgt>
                                        </p:tgtEl>
                                        <p:attrNameLst>
                                          <p:attrName>style.visibility</p:attrName>
                                        </p:attrNameLst>
                                      </p:cBhvr>
                                      <p:to>
                                        <p:strVal val="visible"/>
                                      </p:to>
                                    </p:set>
                                    <p:animEffect transition="in" filter="wipe(left)">
                                      <p:cBhvr>
                                        <p:cTn id="42" dur="500"/>
                                        <p:tgtEl>
                                          <p:spTgt spid="15363">
                                            <p:txEl>
                                              <p:pRg st="2" end="2"/>
                                            </p:txEl>
                                          </p:spTgt>
                                        </p:tgtEl>
                                      </p:cBhvr>
                                    </p:animEffect>
                                  </p:childTnLst>
                                </p:cTn>
                              </p:par>
                              <p:par>
                                <p:cTn id="43" presetID="22" presetClass="entr" presetSubtype="8" fill="hold" nodeType="withEffect">
                                  <p:stCondLst>
                                    <p:cond delay="0"/>
                                  </p:stCondLst>
                                  <p:childTnLst>
                                    <p:set>
                                      <p:cBhvr>
                                        <p:cTn id="44" dur="1" fill="hold">
                                          <p:stCondLst>
                                            <p:cond delay="0"/>
                                          </p:stCondLst>
                                        </p:cTn>
                                        <p:tgtEl>
                                          <p:spTgt spid="15363">
                                            <p:txEl>
                                              <p:pRg st="3" end="3"/>
                                            </p:txEl>
                                          </p:spTgt>
                                        </p:tgtEl>
                                        <p:attrNameLst>
                                          <p:attrName>style.visibility</p:attrName>
                                        </p:attrNameLst>
                                      </p:cBhvr>
                                      <p:to>
                                        <p:strVal val="visible"/>
                                      </p:to>
                                    </p:set>
                                    <p:animEffect transition="in" filter="wipe(left)">
                                      <p:cBhvr>
                                        <p:cTn id="45" dur="500"/>
                                        <p:tgtEl>
                                          <p:spTgt spid="15363">
                                            <p:txEl>
                                              <p:pRg st="3" end="3"/>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15363">
                                            <p:txEl>
                                              <p:pRg st="4" end="4"/>
                                            </p:txEl>
                                          </p:spTgt>
                                        </p:tgtEl>
                                        <p:attrNameLst>
                                          <p:attrName>style.visibility</p:attrName>
                                        </p:attrNameLst>
                                      </p:cBhvr>
                                      <p:to>
                                        <p:strVal val="visible"/>
                                      </p:to>
                                    </p:set>
                                    <p:animEffect transition="in" filter="wipe(left)">
                                      <p:cBhvr>
                                        <p:cTn id="48" dur="500"/>
                                        <p:tgtEl>
                                          <p:spTgt spid="153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animBg="1"/>
      <p:bldP spid="15369"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5" name="Rectangle 3"/>
          <p:cNvSpPr>
            <a:spLocks noGrp="1" noChangeArrowheads="1"/>
          </p:cNvSpPr>
          <p:nvPr>
            <p:ph type="body" sz="half" idx="1"/>
          </p:nvPr>
        </p:nvSpPr>
        <p:spPr/>
        <p:txBody>
          <a:bodyPr/>
          <a:lstStyle/>
          <a:p>
            <a:pPr>
              <a:buFont typeface="Wingdings" pitchFamily="2" charset="2"/>
              <a:buNone/>
            </a:pPr>
            <a:r>
              <a:rPr lang="en-US" sz="2100" dirty="0" smtClean="0"/>
              <a:t> </a:t>
            </a:r>
            <a:endParaRPr lang="de-DE" sz="2100" dirty="0" smtClean="0"/>
          </a:p>
        </p:txBody>
      </p:sp>
      <p:sp>
        <p:nvSpPr>
          <p:cNvPr id="184324" name="Text Box 4"/>
          <p:cNvSpPr txBox="1">
            <a:spLocks noChangeArrowheads="1"/>
          </p:cNvSpPr>
          <p:nvPr/>
        </p:nvSpPr>
        <p:spPr bwMode="auto">
          <a:xfrm>
            <a:off x="95250" y="4484688"/>
            <a:ext cx="4713288" cy="2400657"/>
          </a:xfrm>
          <a:prstGeom prst="rect">
            <a:avLst/>
          </a:prstGeom>
          <a:noFill/>
          <a:ln w="9525">
            <a:noFill/>
            <a:miter lim="800000"/>
            <a:headEnd/>
            <a:tailEnd/>
          </a:ln>
        </p:spPr>
        <p:txBody>
          <a:bodyPr>
            <a:spAutoFit/>
          </a:bodyPr>
          <a:lstStyle/>
          <a:p>
            <a:r>
              <a:rPr lang="de-DE" sz="2400" b="1" dirty="0"/>
              <a:t>Problem</a:t>
            </a:r>
            <a:r>
              <a:rPr lang="en-US" sz="2400" b="1" dirty="0"/>
              <a:t>:</a:t>
            </a:r>
            <a:r>
              <a:rPr lang="en-US" sz="2800" b="1" dirty="0"/>
              <a:t> </a:t>
            </a:r>
            <a:r>
              <a:rPr lang="en-US" sz="2200" dirty="0"/>
              <a:t>Simulation data does not match measured data because the parameters are incorrect</a:t>
            </a:r>
          </a:p>
          <a:p>
            <a:endParaRPr lang="en-US" sz="1000" b="1" dirty="0"/>
          </a:p>
          <a:p>
            <a:r>
              <a:rPr lang="en-US" sz="2400" b="1" dirty="0"/>
              <a:t>Solution:</a:t>
            </a:r>
            <a:r>
              <a:rPr lang="en-US" b="1" dirty="0"/>
              <a:t> </a:t>
            </a:r>
            <a:r>
              <a:rPr lang="en-US" sz="2200" dirty="0"/>
              <a:t>Use </a:t>
            </a:r>
            <a:r>
              <a:rPr lang="en-US" sz="2200" dirty="0">
                <a:solidFill>
                  <a:srgbClr val="0000FF"/>
                </a:solidFill>
              </a:rPr>
              <a:t>Simulink Design Optimization</a:t>
            </a:r>
            <a:r>
              <a:rPr lang="en-US" sz="2200" dirty="0"/>
              <a:t> to automatically tune model parameters</a:t>
            </a:r>
            <a:endParaRPr lang="de-DE" sz="2200" dirty="0"/>
          </a:p>
        </p:txBody>
      </p:sp>
      <p:sp>
        <p:nvSpPr>
          <p:cNvPr id="184325" name="Text Box 5"/>
          <p:cNvSpPr txBox="1">
            <a:spLocks noChangeArrowheads="1"/>
          </p:cNvSpPr>
          <p:nvPr/>
        </p:nvSpPr>
        <p:spPr bwMode="auto">
          <a:xfrm>
            <a:off x="95250" y="1709738"/>
            <a:ext cx="1165225" cy="457200"/>
          </a:xfrm>
          <a:prstGeom prst="rect">
            <a:avLst/>
          </a:prstGeom>
          <a:noFill/>
          <a:ln w="9525">
            <a:noFill/>
            <a:miter lim="800000"/>
            <a:headEnd/>
            <a:tailEnd/>
          </a:ln>
        </p:spPr>
        <p:txBody>
          <a:bodyPr wrap="none">
            <a:spAutoFit/>
          </a:bodyPr>
          <a:lstStyle/>
          <a:p>
            <a:r>
              <a:rPr lang="en-US" sz="2400" b="1" dirty="0"/>
              <a:t>Model:</a:t>
            </a:r>
            <a:endParaRPr lang="de-DE" sz="2400" b="1" dirty="0"/>
          </a:p>
        </p:txBody>
      </p:sp>
      <p:graphicFrame>
        <p:nvGraphicFramePr>
          <p:cNvPr id="184326" name="Group 6"/>
          <p:cNvGraphicFramePr>
            <a:graphicFrameLocks noGrp="1"/>
          </p:cNvGraphicFramePr>
          <p:nvPr>
            <p:ph sz="half" idx="2"/>
            <p:extLst>
              <p:ext uri="{D42A27DB-BD31-4B8C-83A1-F6EECF244321}">
                <p14:modId xmlns:p14="http://schemas.microsoft.com/office/powerpoint/2010/main" val="2670073188"/>
              </p:ext>
            </p:extLst>
          </p:nvPr>
        </p:nvGraphicFramePr>
        <p:xfrm>
          <a:off x="5390704" y="5013176"/>
          <a:ext cx="3069728" cy="933450"/>
        </p:xfrm>
        <a:graphic>
          <a:graphicData uri="http://schemas.openxmlformats.org/drawingml/2006/table">
            <a:tbl>
              <a:tblPr/>
              <a:tblGrid>
                <a:gridCol w="684212"/>
                <a:gridCol w="719138"/>
                <a:gridCol w="576262"/>
                <a:gridCol w="1090116"/>
              </a:tblGrid>
              <a:tr h="466725">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2"/>
                          </a:solidFill>
                          <a:effectLst/>
                          <a:latin typeface="Courier New" pitchFamily="49" charset="0"/>
                          <a:cs typeface="Courier New" pitchFamily="49" charset="0"/>
                        </a:rPr>
                        <a:t>A22</a:t>
                      </a:r>
                      <a:endParaRPr kumimoji="0" lang="de-DE" sz="1800" b="1" i="0" u="none" strike="noStrike" cap="none" normalizeH="0" baseline="-25000" dirty="0" smtClean="0">
                        <a:ln>
                          <a:noFill/>
                        </a:ln>
                        <a:solidFill>
                          <a:schemeClr val="tx2"/>
                        </a:solidFill>
                        <a:effectLst/>
                        <a:latin typeface="Courier New" pitchFamily="49" charset="0"/>
                        <a:cs typeface="Courier New" pitchFamily="49" charset="0"/>
                      </a:endParaRPr>
                    </a:p>
                  </a:txBody>
                  <a:tcPr marL="36000" marR="36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2"/>
                          </a:solidFill>
                          <a:effectLst/>
                          <a:latin typeface="Courier New" pitchFamily="49" charset="0"/>
                          <a:cs typeface="Courier New" pitchFamily="49" charset="0"/>
                        </a:rPr>
                        <a:t>Ao</a:t>
                      </a:r>
                      <a:endParaRPr kumimoji="0" lang="de-DE" sz="1800" b="1" i="0" u="none" strike="noStrike" cap="none" normalizeH="0" baseline="-25000" dirty="0" smtClean="0">
                        <a:ln>
                          <a:noFill/>
                        </a:ln>
                        <a:solidFill>
                          <a:schemeClr val="tx2"/>
                        </a:solidFill>
                        <a:effectLst/>
                        <a:latin typeface="Courier New" pitchFamily="49" charset="0"/>
                        <a:cs typeface="Courier New" pitchFamily="49"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2"/>
                          </a:solidFill>
                          <a:effectLst/>
                          <a:latin typeface="Courier New" pitchFamily="49" charset="0"/>
                          <a:cs typeface="Courier New" pitchFamily="49" charset="0"/>
                        </a:rPr>
                        <a:t>Emo</a:t>
                      </a:r>
                      <a:endParaRPr kumimoji="0" lang="de-DE" sz="1800" b="1" i="0" u="none" strike="noStrike" cap="none" normalizeH="0" baseline="-25000" dirty="0" smtClean="0">
                        <a:ln>
                          <a:noFill/>
                        </a:ln>
                        <a:solidFill>
                          <a:schemeClr val="tx2"/>
                        </a:solidFill>
                        <a:effectLst/>
                        <a:latin typeface="Courier New" pitchFamily="49" charset="0"/>
                        <a:cs typeface="Courier New" pitchFamily="49"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2"/>
                          </a:solidFill>
                          <a:effectLst/>
                          <a:latin typeface="Courier New" pitchFamily="49" charset="0"/>
                          <a:cs typeface="Courier New" pitchFamily="49" charset="0"/>
                        </a:rPr>
                        <a:t>Qe_init</a:t>
                      </a:r>
                      <a:endParaRPr kumimoji="0" lang="de-DE" sz="1800" b="1" i="0" u="none" strike="noStrike" cap="none" normalizeH="0" baseline="-25000" dirty="0" smtClean="0">
                        <a:ln>
                          <a:noFill/>
                        </a:ln>
                        <a:solidFill>
                          <a:schemeClr val="tx2"/>
                        </a:solidFill>
                        <a:effectLst/>
                        <a:latin typeface="Courier New" pitchFamily="49" charset="0"/>
                        <a:cs typeface="Courier New" pitchFamily="49"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6725">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1"/>
                          </a:solidFill>
                          <a:effectLst/>
                          <a:latin typeface="Arial" charset="0"/>
                        </a:rPr>
                        <a:t>-4</a:t>
                      </a:r>
                    </a:p>
                  </a:txBody>
                  <a:tcPr marL="36000" marR="36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1"/>
                          </a:solidFill>
                          <a:effectLst/>
                          <a:latin typeface="Arial" charset="0"/>
                        </a:rPr>
                        <a:t>-1</a:t>
                      </a:r>
                      <a:endParaRPr kumimoji="0" lang="de-DE" sz="1800" b="1" i="0" u="none" strike="noStrike" cap="none" normalizeH="0" baseline="0" dirty="0" smtClean="0">
                        <a:ln>
                          <a:noFill/>
                        </a:ln>
                        <a:solidFill>
                          <a:schemeClr val="tx1"/>
                        </a:solidFill>
                        <a:effectLst/>
                        <a:latin typeface="Arial"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1"/>
                          </a:solidFill>
                          <a:effectLst/>
                          <a:latin typeface="Arial" charset="0"/>
                        </a:rPr>
                        <a:t>2</a:t>
                      </a:r>
                      <a:endParaRPr kumimoji="0" lang="de-DE" sz="1800" b="1" i="0" u="none" strike="noStrike" cap="none" normalizeH="0" baseline="0" dirty="0" smtClean="0">
                        <a:ln>
                          <a:noFill/>
                        </a:ln>
                        <a:solidFill>
                          <a:schemeClr val="tx1"/>
                        </a:solidFill>
                        <a:effectLst/>
                        <a:latin typeface="Arial"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1"/>
                          </a:solidFill>
                          <a:effectLst/>
                          <a:latin typeface="Arial" charset="0"/>
                        </a:rPr>
                        <a:t>1.0e4</a:t>
                      </a:r>
                      <a:endParaRPr kumimoji="0" lang="de-DE" sz="1800" b="1" i="0" u="none" strike="noStrike" cap="none" normalizeH="0" baseline="0" dirty="0" smtClean="0">
                        <a:ln>
                          <a:noFill/>
                        </a:ln>
                        <a:solidFill>
                          <a:schemeClr val="tx1"/>
                        </a:solidFill>
                        <a:effectLst/>
                        <a:latin typeface="Arial"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184390" name="Text Box 70"/>
          <p:cNvSpPr txBox="1">
            <a:spLocks noChangeArrowheads="1"/>
          </p:cNvSpPr>
          <p:nvPr/>
        </p:nvSpPr>
        <p:spPr bwMode="auto">
          <a:xfrm>
            <a:off x="1907704" y="1628329"/>
            <a:ext cx="2849498" cy="1077218"/>
          </a:xfrm>
          <a:prstGeom prst="rect">
            <a:avLst/>
          </a:prstGeom>
          <a:noFill/>
          <a:ln w="9525">
            <a:noFill/>
            <a:miter lim="800000"/>
            <a:headEnd/>
            <a:tailEnd/>
          </a:ln>
        </p:spPr>
        <p:txBody>
          <a:bodyPr wrap="none">
            <a:spAutoFit/>
          </a:bodyPr>
          <a:lstStyle/>
          <a:p>
            <a:r>
              <a:rPr lang="en-US" sz="1600" b="1" dirty="0" smtClean="0"/>
              <a:t>A22       = Constant</a:t>
            </a:r>
            <a:endParaRPr lang="en-US" sz="1600" b="1" dirty="0"/>
          </a:p>
          <a:p>
            <a:r>
              <a:rPr lang="en-US" sz="1600" b="1" dirty="0" smtClean="0"/>
              <a:t>Ao         = Constant</a:t>
            </a:r>
            <a:endParaRPr lang="en-US" sz="1600" b="1" dirty="0"/>
          </a:p>
          <a:p>
            <a:r>
              <a:rPr lang="en-US" sz="1600" b="1" dirty="0" smtClean="0"/>
              <a:t>Emo      = Open Cir. Voltage</a:t>
            </a:r>
            <a:endParaRPr lang="en-US" sz="1600" b="1" dirty="0"/>
          </a:p>
          <a:p>
            <a:r>
              <a:rPr lang="en-US" sz="1600" b="1" dirty="0" smtClean="0"/>
              <a:t>Qe_init  = Initial Extr.</a:t>
            </a:r>
            <a:r>
              <a:rPr lang="en-US" sz="1600" b="1" dirty="0"/>
              <a:t> </a:t>
            </a:r>
            <a:r>
              <a:rPr lang="en-US" sz="1600" b="1" dirty="0" smtClean="0"/>
              <a:t>Chg.</a:t>
            </a:r>
            <a:endParaRPr lang="en-US" sz="1600" b="1" dirty="0"/>
          </a:p>
        </p:txBody>
      </p:sp>
      <p:graphicFrame>
        <p:nvGraphicFramePr>
          <p:cNvPr id="184420" name="Group 100"/>
          <p:cNvGraphicFramePr>
            <a:graphicFrameLocks noGrp="1"/>
          </p:cNvGraphicFramePr>
          <p:nvPr>
            <p:extLst>
              <p:ext uri="{D42A27DB-BD31-4B8C-83A1-F6EECF244321}">
                <p14:modId xmlns:p14="http://schemas.microsoft.com/office/powerpoint/2010/main" val="3007327317"/>
              </p:ext>
            </p:extLst>
          </p:nvPr>
        </p:nvGraphicFramePr>
        <p:xfrm>
          <a:off x="5390704" y="5013176"/>
          <a:ext cx="3069728" cy="933450"/>
        </p:xfrm>
        <a:graphic>
          <a:graphicData uri="http://schemas.openxmlformats.org/drawingml/2006/table">
            <a:tbl>
              <a:tblPr/>
              <a:tblGrid>
                <a:gridCol w="684212"/>
                <a:gridCol w="719138"/>
                <a:gridCol w="576262"/>
                <a:gridCol w="1090116"/>
              </a:tblGrid>
              <a:tr h="466725">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2"/>
                          </a:solidFill>
                          <a:effectLst/>
                          <a:latin typeface="Courier New" pitchFamily="49" charset="0"/>
                          <a:cs typeface="Courier New" pitchFamily="49" charset="0"/>
                        </a:rPr>
                        <a:t>A22</a:t>
                      </a:r>
                      <a:endParaRPr kumimoji="0" lang="de-DE" sz="1800" b="1" i="0" u="none" strike="noStrike" cap="none" normalizeH="0" baseline="-25000" dirty="0" smtClean="0">
                        <a:ln>
                          <a:noFill/>
                        </a:ln>
                        <a:solidFill>
                          <a:schemeClr val="tx2"/>
                        </a:solidFill>
                        <a:effectLst/>
                        <a:latin typeface="Courier New" pitchFamily="49" charset="0"/>
                        <a:cs typeface="Courier New" pitchFamily="49" charset="0"/>
                      </a:endParaRPr>
                    </a:p>
                  </a:txBody>
                  <a:tcPr marL="36000" marR="36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2"/>
                          </a:solidFill>
                          <a:effectLst/>
                          <a:latin typeface="Courier New" pitchFamily="49" charset="0"/>
                          <a:cs typeface="Courier New" pitchFamily="49" charset="0"/>
                        </a:rPr>
                        <a:t>Ao</a:t>
                      </a:r>
                      <a:endParaRPr kumimoji="0" lang="de-DE" sz="1800" b="1" i="0" u="none" strike="noStrike" cap="none" normalizeH="0" baseline="-25000" dirty="0" smtClean="0">
                        <a:ln>
                          <a:noFill/>
                        </a:ln>
                        <a:solidFill>
                          <a:schemeClr val="tx2"/>
                        </a:solidFill>
                        <a:effectLst/>
                        <a:latin typeface="Courier New" pitchFamily="49" charset="0"/>
                        <a:cs typeface="Courier New" pitchFamily="49"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2"/>
                          </a:solidFill>
                          <a:effectLst/>
                          <a:latin typeface="Courier New" pitchFamily="49" charset="0"/>
                          <a:cs typeface="Courier New" pitchFamily="49" charset="0"/>
                        </a:rPr>
                        <a:t>Emo</a:t>
                      </a:r>
                      <a:endParaRPr kumimoji="0" lang="de-DE" sz="1800" b="1" i="0" u="none" strike="noStrike" cap="none" normalizeH="0" baseline="-25000" dirty="0" smtClean="0">
                        <a:ln>
                          <a:noFill/>
                        </a:ln>
                        <a:solidFill>
                          <a:schemeClr val="tx2"/>
                        </a:solidFill>
                        <a:effectLst/>
                        <a:latin typeface="Courier New" pitchFamily="49" charset="0"/>
                        <a:cs typeface="Courier New" pitchFamily="49"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2"/>
                          </a:solidFill>
                          <a:effectLst/>
                          <a:latin typeface="Courier New" pitchFamily="49" charset="0"/>
                          <a:cs typeface="Courier New" pitchFamily="49" charset="0"/>
                        </a:rPr>
                        <a:t>Qe_init</a:t>
                      </a:r>
                      <a:endParaRPr kumimoji="0" lang="de-DE" sz="1800" b="1" i="0" u="none" strike="noStrike" cap="none" normalizeH="0" baseline="-25000" dirty="0" smtClean="0">
                        <a:ln>
                          <a:noFill/>
                        </a:ln>
                        <a:solidFill>
                          <a:schemeClr val="tx2"/>
                        </a:solidFill>
                        <a:effectLst/>
                        <a:latin typeface="Courier New" pitchFamily="49" charset="0"/>
                        <a:cs typeface="Courier New" pitchFamily="49"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6725">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rgbClr val="009900"/>
                          </a:solidFill>
                          <a:effectLst/>
                          <a:latin typeface="Arial" charset="0"/>
                        </a:rPr>
                        <a:t>-9.99</a:t>
                      </a:r>
                      <a:endParaRPr kumimoji="0" lang="de-DE" sz="1800" b="1" i="0" u="none" strike="noStrike" cap="none" normalizeH="0" baseline="0" dirty="0" smtClean="0">
                        <a:ln>
                          <a:noFill/>
                        </a:ln>
                        <a:solidFill>
                          <a:srgbClr val="009900"/>
                        </a:solidFill>
                        <a:effectLst/>
                        <a:latin typeface="Arial" charset="0"/>
                      </a:endParaRPr>
                    </a:p>
                  </a:txBody>
                  <a:tcPr marL="36000" marR="36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rgbClr val="009900"/>
                          </a:solidFill>
                          <a:effectLst/>
                          <a:latin typeface="Arial" charset="0"/>
                        </a:rPr>
                        <a:t>0.402</a:t>
                      </a:r>
                      <a:endParaRPr kumimoji="0" lang="de-DE" sz="1800" b="1" i="0" u="none" strike="noStrike" cap="none" normalizeH="0" baseline="0" dirty="0" smtClean="0">
                        <a:ln>
                          <a:noFill/>
                        </a:ln>
                        <a:solidFill>
                          <a:srgbClr val="009900"/>
                        </a:solidFill>
                        <a:effectLst/>
                        <a:latin typeface="Arial"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rgbClr val="009900"/>
                          </a:solidFill>
                          <a:effectLst/>
                          <a:latin typeface="Arial" charset="0"/>
                        </a:rPr>
                        <a:t>2.20</a:t>
                      </a:r>
                      <a:endParaRPr kumimoji="0" lang="de-DE" sz="1800" b="1" i="0" u="none" strike="noStrike" cap="none" normalizeH="0" baseline="0" dirty="0" smtClean="0">
                        <a:ln>
                          <a:noFill/>
                        </a:ln>
                        <a:solidFill>
                          <a:srgbClr val="009900"/>
                        </a:solidFill>
                        <a:effectLst/>
                        <a:latin typeface="Arial"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rgbClr val="009900"/>
                          </a:solidFill>
                          <a:effectLst/>
                          <a:latin typeface="Arial" charset="0"/>
                        </a:rPr>
                        <a:t>3.84e4</a:t>
                      </a:r>
                      <a:endParaRPr kumimoji="0" lang="de-DE" sz="1800" b="1" i="0" u="none" strike="noStrike" cap="none" normalizeH="0" baseline="0" dirty="0" smtClean="0">
                        <a:ln>
                          <a:noFill/>
                        </a:ln>
                        <a:solidFill>
                          <a:srgbClr val="009900"/>
                        </a:solidFill>
                        <a:effectLst/>
                        <a:latin typeface="Arial"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57" name="Rectangle 2"/>
          <p:cNvSpPr>
            <a:spLocks noGrp="1" noChangeArrowheads="1"/>
          </p:cNvSpPr>
          <p:nvPr>
            <p:ph type="title"/>
          </p:nvPr>
        </p:nvSpPr>
        <p:spPr>
          <a:xfrm>
            <a:off x="457200" y="457200"/>
            <a:ext cx="8077200" cy="990600"/>
          </a:xfrm>
          <a:noFill/>
        </p:spPr>
        <p:txBody>
          <a:bodyPr/>
          <a:lstStyle/>
          <a:p>
            <a:r>
              <a:rPr lang="de-DE" dirty="0" err="1" smtClean="0"/>
              <a:t>Estimating</a:t>
            </a:r>
            <a:r>
              <a:rPr lang="de-DE" dirty="0" smtClean="0"/>
              <a:t> Parameters </a:t>
            </a:r>
            <a:r>
              <a:rPr lang="de-DE" dirty="0" err="1" smtClean="0"/>
              <a:t>Using</a:t>
            </a:r>
            <a:r>
              <a:rPr lang="de-DE" dirty="0" smtClean="0"/>
              <a:t/>
            </a:r>
            <a:br>
              <a:rPr lang="de-DE" dirty="0" smtClean="0"/>
            </a:br>
            <a:r>
              <a:rPr lang="de-DE" dirty="0" err="1" smtClean="0"/>
              <a:t>Measured</a:t>
            </a:r>
            <a:r>
              <a:rPr lang="de-DE" dirty="0" smtClean="0"/>
              <a:t> Data</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8" y="1124744"/>
            <a:ext cx="4276725"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1124744"/>
            <a:ext cx="4276725"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018" y="1124744"/>
            <a:ext cx="4276725"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7" y="1124744"/>
            <a:ext cx="4276725"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6018" y="1124744"/>
            <a:ext cx="4276725"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015" y="1124744"/>
            <a:ext cx="4276725"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uppieren 11"/>
          <p:cNvGrpSpPr/>
          <p:nvPr/>
        </p:nvGrpSpPr>
        <p:grpSpPr>
          <a:xfrm>
            <a:off x="748142" y="3292417"/>
            <a:ext cx="2148108" cy="777218"/>
            <a:chOff x="2143630" y="4699817"/>
            <a:chExt cx="1084170" cy="392269"/>
          </a:xfrm>
        </p:grpSpPr>
        <p:sp>
          <p:nvSpPr>
            <p:cNvPr id="58" name="Rechteck 57"/>
            <p:cNvSpPr/>
            <p:nvPr/>
          </p:nvSpPr>
          <p:spPr>
            <a:xfrm>
              <a:off x="2143630" y="4699817"/>
              <a:ext cx="399774" cy="392269"/>
            </a:xfrm>
            <a:prstGeom prst="rect">
              <a:avLst/>
            </a:prstGeom>
            <a:solidFill>
              <a:schemeClr val="bg1">
                <a:lumMod val="85000"/>
              </a:schemeClr>
            </a:solidFill>
            <a:ln>
              <a:solidFill>
                <a:schemeClr val="tx1"/>
              </a:solidFill>
            </a:ln>
            <a:effectLst>
              <a:glow rad="228600">
                <a:srgbClr val="9E0101">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de-DE" sz="1400" b="1" dirty="0" err="1" smtClean="0">
                  <a:solidFill>
                    <a:schemeClr val="tx1"/>
                  </a:solidFill>
                </a:rPr>
                <a:t>Battery</a:t>
              </a:r>
              <a:r>
                <a:rPr lang="de-DE" sz="1400" b="1" dirty="0" smtClean="0">
                  <a:solidFill>
                    <a:schemeClr val="tx1"/>
                  </a:solidFill>
                </a:rPr>
                <a:t/>
              </a:r>
              <a:br>
                <a:rPr lang="de-DE" sz="1400" b="1" dirty="0" smtClean="0">
                  <a:solidFill>
                    <a:schemeClr val="tx1"/>
                  </a:solidFill>
                </a:rPr>
              </a:br>
              <a:r>
                <a:rPr lang="de-DE" sz="1400" b="1" dirty="0" err="1" smtClean="0">
                  <a:solidFill>
                    <a:schemeClr val="tx1"/>
                  </a:solidFill>
                </a:rPr>
                <a:t>Cell</a:t>
              </a:r>
              <a:endParaRPr lang="de-DE" sz="1400" b="1" dirty="0">
                <a:solidFill>
                  <a:schemeClr val="tx1"/>
                </a:solidFill>
              </a:endParaRPr>
            </a:p>
          </p:txBody>
        </p:sp>
        <p:sp>
          <p:nvSpPr>
            <p:cNvPr id="60" name="Rechteck 59"/>
            <p:cNvSpPr/>
            <p:nvPr/>
          </p:nvSpPr>
          <p:spPr>
            <a:xfrm rot="5400000">
              <a:off x="2524299" y="4728727"/>
              <a:ext cx="67170" cy="10059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Freihandform 60"/>
            <p:cNvSpPr/>
            <p:nvPr/>
          </p:nvSpPr>
          <p:spPr>
            <a:xfrm>
              <a:off x="2542591" y="4784320"/>
              <a:ext cx="685209" cy="243671"/>
            </a:xfrm>
            <a:custGeom>
              <a:avLst/>
              <a:gdLst>
                <a:gd name="connsiteX0" fmla="*/ 74814 w 490451"/>
                <a:gd name="connsiteY0" fmla="*/ 0 h 2709949"/>
                <a:gd name="connsiteX1" fmla="*/ 490451 w 490451"/>
                <a:gd name="connsiteY1" fmla="*/ 0 h 2709949"/>
                <a:gd name="connsiteX2" fmla="*/ 490451 w 490451"/>
                <a:gd name="connsiteY2" fmla="*/ 2709949 h 2709949"/>
                <a:gd name="connsiteX3" fmla="*/ 0 w 490451"/>
                <a:gd name="connsiteY3" fmla="*/ 2709949 h 2709949"/>
                <a:gd name="connsiteX0" fmla="*/ 118386 w 490451"/>
                <a:gd name="connsiteY0" fmla="*/ 1 h 2709951"/>
                <a:gd name="connsiteX1" fmla="*/ 490451 w 490451"/>
                <a:gd name="connsiteY1" fmla="*/ 2 h 2709951"/>
                <a:gd name="connsiteX2" fmla="*/ 490451 w 490451"/>
                <a:gd name="connsiteY2" fmla="*/ 2709951 h 2709951"/>
                <a:gd name="connsiteX3" fmla="*/ 0 w 490451"/>
                <a:gd name="connsiteY3" fmla="*/ 2709951 h 2709951"/>
                <a:gd name="connsiteX0" fmla="*/ 1 w 372066"/>
                <a:gd name="connsiteY0" fmla="*/ -1 h 2786119"/>
                <a:gd name="connsiteX1" fmla="*/ 372066 w 372066"/>
                <a:gd name="connsiteY1" fmla="*/ 0 h 2786119"/>
                <a:gd name="connsiteX2" fmla="*/ 372066 w 372066"/>
                <a:gd name="connsiteY2" fmla="*/ 2709949 h 2786119"/>
                <a:gd name="connsiteX3" fmla="*/ 0 w 372066"/>
                <a:gd name="connsiteY3" fmla="*/ 2786119 h 2786119"/>
                <a:gd name="connsiteX0" fmla="*/ 1 w 372066"/>
                <a:gd name="connsiteY0" fmla="*/ 1 h 2786121"/>
                <a:gd name="connsiteX1" fmla="*/ 372066 w 372066"/>
                <a:gd name="connsiteY1" fmla="*/ 2 h 2786121"/>
                <a:gd name="connsiteX2" fmla="*/ 372066 w 372066"/>
                <a:gd name="connsiteY2" fmla="*/ 2786119 h 2786121"/>
                <a:gd name="connsiteX3" fmla="*/ 0 w 372066"/>
                <a:gd name="connsiteY3" fmla="*/ 2786121 h 2786121"/>
              </a:gdLst>
              <a:ahLst/>
              <a:cxnLst>
                <a:cxn ang="0">
                  <a:pos x="connsiteX0" y="connsiteY0"/>
                </a:cxn>
                <a:cxn ang="0">
                  <a:pos x="connsiteX1" y="connsiteY1"/>
                </a:cxn>
                <a:cxn ang="0">
                  <a:pos x="connsiteX2" y="connsiteY2"/>
                </a:cxn>
                <a:cxn ang="0">
                  <a:pos x="connsiteX3" y="connsiteY3"/>
                </a:cxn>
              </a:cxnLst>
              <a:rect l="l" t="t" r="r" b="b"/>
              <a:pathLst>
                <a:path w="372066" h="2786121">
                  <a:moveTo>
                    <a:pt x="1" y="1"/>
                  </a:moveTo>
                  <a:lnTo>
                    <a:pt x="372066" y="2"/>
                  </a:lnTo>
                  <a:lnTo>
                    <a:pt x="372066" y="2786119"/>
                  </a:lnTo>
                  <a:lnTo>
                    <a:pt x="0" y="2786121"/>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9" name="Rechteck 58"/>
            <p:cNvSpPr/>
            <p:nvPr/>
          </p:nvSpPr>
          <p:spPr>
            <a:xfrm rot="5400000">
              <a:off x="2524299" y="4958654"/>
              <a:ext cx="67170" cy="100597"/>
            </a:xfrm>
            <a:prstGeom prst="rect">
              <a:avLst/>
            </a:prstGeom>
            <a:solidFill>
              <a:srgbClr val="A50021"/>
            </a:solid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8" name="Gruppieren 27"/>
          <p:cNvGrpSpPr/>
          <p:nvPr/>
        </p:nvGrpSpPr>
        <p:grpSpPr>
          <a:xfrm>
            <a:off x="2173083" y="3238667"/>
            <a:ext cx="442536" cy="442360"/>
            <a:chOff x="2173083" y="3238667"/>
            <a:chExt cx="442536" cy="442360"/>
          </a:xfrm>
        </p:grpSpPr>
        <p:sp>
          <p:nvSpPr>
            <p:cNvPr id="62" name="Oval 87"/>
            <p:cNvSpPr>
              <a:spLocks noChangeArrowheads="1"/>
            </p:cNvSpPr>
            <p:nvPr/>
          </p:nvSpPr>
          <p:spPr bwMode="auto">
            <a:xfrm>
              <a:off x="2173083" y="3238667"/>
              <a:ext cx="442536" cy="442360"/>
            </a:xfrm>
            <a:prstGeom prst="ellipse">
              <a:avLst/>
            </a:prstGeom>
            <a:solidFill>
              <a:schemeClr val="bg1"/>
            </a:solidFill>
            <a:ln w="28575" algn="ctr">
              <a:solidFill>
                <a:schemeClr val="tx1"/>
              </a:solidFill>
              <a:round/>
              <a:headEnd/>
              <a:tailEnd/>
            </a:ln>
            <a:effectLst/>
          </p:spPr>
          <p:txBody>
            <a:bodyPr/>
            <a:lstStyle/>
            <a:p>
              <a:endParaRPr lang="de-DE"/>
            </a:p>
          </p:txBody>
        </p:sp>
        <p:cxnSp>
          <p:nvCxnSpPr>
            <p:cNvPr id="14" name="Gerade Verbindung mit Pfeil 13"/>
            <p:cNvCxnSpPr/>
            <p:nvPr/>
          </p:nvCxnSpPr>
          <p:spPr>
            <a:xfrm>
              <a:off x="2241732" y="3459847"/>
              <a:ext cx="303443"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5" name="Textfeld 14"/>
          <p:cNvSpPr txBox="1"/>
          <p:nvPr/>
        </p:nvSpPr>
        <p:spPr>
          <a:xfrm>
            <a:off x="3059832" y="2746430"/>
            <a:ext cx="1106393" cy="584775"/>
          </a:xfrm>
          <a:prstGeom prst="rect">
            <a:avLst/>
          </a:prstGeom>
          <a:noFill/>
        </p:spPr>
        <p:txBody>
          <a:bodyPr wrap="none" rtlCol="0">
            <a:spAutoFit/>
          </a:bodyPr>
          <a:lstStyle/>
          <a:p>
            <a:pPr algn="ctr"/>
            <a:r>
              <a:rPr lang="de-DE" sz="1600" dirty="0" err="1" smtClean="0">
                <a:latin typeface="Arial" pitchFamily="34" charset="0"/>
                <a:cs typeface="Arial" pitchFamily="34" charset="0"/>
              </a:rPr>
              <a:t>Discharge</a:t>
            </a:r>
            <a:r>
              <a:rPr lang="de-DE" sz="1600" dirty="0" smtClean="0">
                <a:latin typeface="Arial" pitchFamily="34" charset="0"/>
                <a:cs typeface="Arial" pitchFamily="34" charset="0"/>
              </a:rPr>
              <a:t/>
            </a:r>
            <a:br>
              <a:rPr lang="de-DE" sz="1600" dirty="0" smtClean="0">
                <a:latin typeface="Arial" pitchFamily="34" charset="0"/>
                <a:cs typeface="Arial" pitchFamily="34" charset="0"/>
              </a:rPr>
            </a:br>
            <a:r>
              <a:rPr lang="de-DE" sz="1600" dirty="0" smtClean="0">
                <a:latin typeface="Arial" pitchFamily="34" charset="0"/>
                <a:cs typeface="Arial" pitchFamily="34" charset="0"/>
              </a:rPr>
              <a:t>Cycle</a:t>
            </a:r>
            <a:endParaRPr lang="de-DE" sz="1600" dirty="0">
              <a:latin typeface="Arial" pitchFamily="34" charset="0"/>
              <a:cs typeface="Arial" pitchFamily="34" charset="0"/>
            </a:endParaRPr>
          </a:p>
        </p:txBody>
      </p:sp>
      <p:cxnSp>
        <p:nvCxnSpPr>
          <p:cNvPr id="21" name="Gerade Verbindung 20"/>
          <p:cNvCxnSpPr>
            <a:stCxn id="60" idx="0"/>
          </p:cNvCxnSpPr>
          <p:nvPr/>
        </p:nvCxnSpPr>
        <p:spPr>
          <a:xfrm>
            <a:off x="1668578" y="3449358"/>
            <a:ext cx="383142" cy="753656"/>
          </a:xfrm>
          <a:prstGeom prst="line">
            <a:avLst/>
          </a:prstGeom>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nvCxnSpPr>
        <p:spPr>
          <a:xfrm>
            <a:off x="1668578" y="3951128"/>
            <a:ext cx="383142" cy="251886"/>
          </a:xfrm>
          <a:prstGeom prst="line">
            <a:avLst/>
          </a:prstGeom>
          <a:ln w="1905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Textfeld 23"/>
          <p:cNvSpPr txBox="1"/>
          <p:nvPr/>
        </p:nvSpPr>
        <p:spPr>
          <a:xfrm>
            <a:off x="1976391" y="4077072"/>
            <a:ext cx="867417" cy="338554"/>
          </a:xfrm>
          <a:prstGeom prst="rect">
            <a:avLst/>
          </a:prstGeom>
          <a:noFill/>
        </p:spPr>
        <p:txBody>
          <a:bodyPr wrap="none" rtlCol="0">
            <a:spAutoFit/>
          </a:bodyPr>
          <a:lstStyle/>
          <a:p>
            <a:pPr algn="ctr"/>
            <a:r>
              <a:rPr lang="de-DE" sz="1600" dirty="0" err="1" smtClean="0">
                <a:latin typeface="Arial" pitchFamily="34" charset="0"/>
                <a:cs typeface="Arial" pitchFamily="34" charset="0"/>
              </a:rPr>
              <a:t>Voltage</a:t>
            </a:r>
            <a:endParaRPr lang="de-DE" sz="1600" dirty="0">
              <a:latin typeface="Arial" pitchFamily="34" charset="0"/>
              <a:cs typeface="Arial" pitchFamily="34" charset="0"/>
            </a:endParaRPr>
          </a:p>
        </p:txBody>
      </p:sp>
      <p:sp>
        <p:nvSpPr>
          <p:cNvPr id="25" name="Textfeld 24"/>
          <p:cNvSpPr txBox="1"/>
          <p:nvPr/>
        </p:nvSpPr>
        <p:spPr>
          <a:xfrm>
            <a:off x="467544" y="2564904"/>
            <a:ext cx="1336904" cy="584775"/>
          </a:xfrm>
          <a:prstGeom prst="rect">
            <a:avLst/>
          </a:prstGeom>
          <a:noFill/>
        </p:spPr>
        <p:txBody>
          <a:bodyPr wrap="none" rtlCol="0">
            <a:spAutoFit/>
          </a:bodyPr>
          <a:lstStyle/>
          <a:p>
            <a:pPr algn="ctr"/>
            <a:r>
              <a:rPr lang="de-DE" sz="1600" dirty="0" err="1" smtClean="0">
                <a:latin typeface="Arial" pitchFamily="34" charset="0"/>
                <a:cs typeface="Arial" pitchFamily="34" charset="0"/>
              </a:rPr>
              <a:t>Ambient</a:t>
            </a:r>
            <a:r>
              <a:rPr lang="de-DE" sz="1600" dirty="0" smtClean="0">
                <a:latin typeface="Arial" pitchFamily="34" charset="0"/>
                <a:cs typeface="Arial" pitchFamily="34" charset="0"/>
              </a:rPr>
              <a:t/>
            </a:r>
            <a:br>
              <a:rPr lang="de-DE" sz="1600" dirty="0" smtClean="0">
                <a:latin typeface="Arial" pitchFamily="34" charset="0"/>
                <a:cs typeface="Arial" pitchFamily="34" charset="0"/>
              </a:rPr>
            </a:br>
            <a:r>
              <a:rPr lang="de-DE" sz="1600" dirty="0" err="1" smtClean="0">
                <a:latin typeface="Arial" pitchFamily="34" charset="0"/>
                <a:cs typeface="Arial" pitchFamily="34" charset="0"/>
              </a:rPr>
              <a:t>Temperature</a:t>
            </a:r>
            <a:endParaRPr lang="de-DE" sz="1600" dirty="0">
              <a:latin typeface="Arial" pitchFamily="34" charset="0"/>
              <a:cs typeface="Arial" pitchFamily="34" charset="0"/>
            </a:endParaRPr>
          </a:p>
        </p:txBody>
      </p:sp>
      <p:cxnSp>
        <p:nvCxnSpPr>
          <p:cNvPr id="3" name="Gewinkelte Verbindung 2"/>
          <p:cNvCxnSpPr>
            <a:stCxn id="15" idx="1"/>
            <a:endCxn id="62" idx="0"/>
          </p:cNvCxnSpPr>
          <p:nvPr/>
        </p:nvCxnSpPr>
        <p:spPr>
          <a:xfrm rot="10800000" flipV="1">
            <a:off x="2394352" y="3038817"/>
            <a:ext cx="665481" cy="199849"/>
          </a:xfrm>
          <a:prstGeom prst="bentConnector2">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103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25"/>
                                        </p:tgtEl>
                                        <p:attrNameLst>
                                          <p:attrName>style.visibility</p:attrName>
                                        </p:attrNameLst>
                                      </p:cBhvr>
                                      <p:to>
                                        <p:strVal val="visible"/>
                                      </p:to>
                                    </p:set>
                                    <p:animEffect transition="in" filter="wipe(left)">
                                      <p:cBhvr>
                                        <p:cTn id="7" dur="500"/>
                                        <p:tgtEl>
                                          <p:spTgt spid="1843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22" presetClass="entr" presetSubtype="2"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right)">
                                      <p:cBhvr>
                                        <p:cTn id="34" dur="500"/>
                                        <p:tgtEl>
                                          <p:spTgt spid="21"/>
                                        </p:tgtEl>
                                      </p:cBhvr>
                                    </p:animEffect>
                                  </p:childTnLst>
                                </p:cTn>
                              </p:par>
                              <p:par>
                                <p:cTn id="35" presetID="22" presetClass="entr" presetSubtype="2"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wipe(right)">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50"/>
                                        </p:tgtEl>
                                        <p:attrNameLst>
                                          <p:attrName>style.visibility</p:attrName>
                                        </p:attrNameLst>
                                      </p:cBhvr>
                                      <p:to>
                                        <p:strVal val="visible"/>
                                      </p:to>
                                    </p:set>
                                    <p:animEffect transition="in" filter="fade">
                                      <p:cBhvr>
                                        <p:cTn id="42" dur="500"/>
                                        <p:tgtEl>
                                          <p:spTgt spid="205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051"/>
                                        </p:tgtEl>
                                        <p:attrNameLst>
                                          <p:attrName>style.visibility</p:attrName>
                                        </p:attrNameLst>
                                      </p:cBhvr>
                                      <p:to>
                                        <p:strVal val="visible"/>
                                      </p:to>
                                    </p:set>
                                    <p:animEffect transition="in" filter="wipe(left)">
                                      <p:cBhvr>
                                        <p:cTn id="47" dur="500"/>
                                        <p:tgtEl>
                                          <p:spTgt spid="205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52"/>
                                        </p:tgtEl>
                                        <p:attrNameLst>
                                          <p:attrName>style.visibility</p:attrName>
                                        </p:attrNameLst>
                                      </p:cBhvr>
                                      <p:to>
                                        <p:strVal val="visible"/>
                                      </p:to>
                                    </p:set>
                                    <p:animEffect transition="in" filter="fade">
                                      <p:cBhvr>
                                        <p:cTn id="52" dur="500"/>
                                        <p:tgtEl>
                                          <p:spTgt spid="205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84324">
                                            <p:txEl>
                                              <p:pRg st="0" end="0"/>
                                            </p:txEl>
                                          </p:spTgt>
                                        </p:tgtEl>
                                        <p:attrNameLst>
                                          <p:attrName>style.visibility</p:attrName>
                                        </p:attrNameLst>
                                      </p:cBhvr>
                                      <p:to>
                                        <p:strVal val="visible"/>
                                      </p:to>
                                    </p:set>
                                    <p:animEffect transition="in" filter="wipe(left)">
                                      <p:cBhvr>
                                        <p:cTn id="57" dur="500"/>
                                        <p:tgtEl>
                                          <p:spTgt spid="184324">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84324">
                                            <p:txEl>
                                              <p:pRg st="2" end="2"/>
                                            </p:txEl>
                                          </p:spTgt>
                                        </p:tgtEl>
                                        <p:attrNameLst>
                                          <p:attrName>style.visibility</p:attrName>
                                        </p:attrNameLst>
                                      </p:cBhvr>
                                      <p:to>
                                        <p:strVal val="visible"/>
                                      </p:to>
                                    </p:set>
                                    <p:animEffect transition="in" filter="wipe(left)">
                                      <p:cBhvr>
                                        <p:cTn id="62" dur="500"/>
                                        <p:tgtEl>
                                          <p:spTgt spid="184324">
                                            <p:txEl>
                                              <p:pRg st="2" end="2"/>
                                            </p:txEl>
                                          </p:spTgt>
                                        </p:tgtEl>
                                      </p:cBhvr>
                                    </p:animEffect>
                                  </p:childTnLst>
                                </p:cTn>
                              </p:par>
                            </p:childTnLst>
                          </p:cTn>
                        </p:par>
                        <p:par>
                          <p:cTn id="63" fill="hold">
                            <p:stCondLst>
                              <p:cond delay="500"/>
                            </p:stCondLst>
                            <p:childTnLst>
                              <p:par>
                                <p:cTn id="64" presetID="1" presetClass="entr" presetSubtype="0" fill="hold" nodeType="afterEffect">
                                  <p:stCondLst>
                                    <p:cond delay="0"/>
                                  </p:stCondLst>
                                  <p:childTnLst>
                                    <p:set>
                                      <p:cBhvr>
                                        <p:cTn id="65" dur="1" fill="hold">
                                          <p:stCondLst>
                                            <p:cond delay="0"/>
                                          </p:stCondLst>
                                        </p:cTn>
                                        <p:tgtEl>
                                          <p:spTgt spid="205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84390"/>
                                        </p:tgtEl>
                                        <p:attrNameLst>
                                          <p:attrName>style.visibility</p:attrName>
                                        </p:attrNameLst>
                                      </p:cBhvr>
                                      <p:to>
                                        <p:strVal val="visible"/>
                                      </p:to>
                                    </p:set>
                                    <p:animEffect transition="in" filter="fade">
                                      <p:cBhvr>
                                        <p:cTn id="70" dur="500"/>
                                        <p:tgtEl>
                                          <p:spTgt spid="184390"/>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184326"/>
                                        </p:tgtEl>
                                        <p:attrNameLst>
                                          <p:attrName>style.visibility</p:attrName>
                                        </p:attrNameLst>
                                      </p:cBhvr>
                                      <p:to>
                                        <p:strVal val="visible"/>
                                      </p:to>
                                    </p:set>
                                    <p:animEffect transition="in" filter="fade">
                                      <p:cBhvr>
                                        <p:cTn id="74" dur="500"/>
                                        <p:tgtEl>
                                          <p:spTgt spid="18432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2052"/>
                                        </p:tgtEl>
                                      </p:cBhvr>
                                    </p:animEffect>
                                    <p:set>
                                      <p:cBhvr>
                                        <p:cTn id="79" dur="1" fill="hold">
                                          <p:stCondLst>
                                            <p:cond delay="499"/>
                                          </p:stCondLst>
                                        </p:cTn>
                                        <p:tgtEl>
                                          <p:spTgt spid="2052"/>
                                        </p:tgtEl>
                                        <p:attrNameLst>
                                          <p:attrName>style.visibility</p:attrName>
                                        </p:attrNameLst>
                                      </p:cBhvr>
                                      <p:to>
                                        <p:strVal val="hidden"/>
                                      </p:to>
                                    </p:se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2055"/>
                                        </p:tgtEl>
                                        <p:attrNameLst>
                                          <p:attrName>style.visibility</p:attrName>
                                        </p:attrNameLst>
                                      </p:cBhvr>
                                      <p:to>
                                        <p:strVal val="visible"/>
                                      </p:to>
                                    </p:set>
                                    <p:animEffect transition="in" filter="wipe(left)">
                                      <p:cBhvr>
                                        <p:cTn id="83" dur="500"/>
                                        <p:tgtEl>
                                          <p:spTgt spid="2055"/>
                                        </p:tgtEl>
                                      </p:cBhvr>
                                    </p:animEffect>
                                  </p:childTnLst>
                                </p:cTn>
                              </p:par>
                              <p:par>
                                <p:cTn id="84" presetID="22" presetClass="entr" presetSubtype="4" fill="hold" nodeType="withEffect">
                                  <p:stCondLst>
                                    <p:cond delay="0"/>
                                  </p:stCondLst>
                                  <p:childTnLst>
                                    <p:set>
                                      <p:cBhvr>
                                        <p:cTn id="85" dur="1" fill="hold">
                                          <p:stCondLst>
                                            <p:cond delay="0"/>
                                          </p:stCondLst>
                                        </p:cTn>
                                        <p:tgtEl>
                                          <p:spTgt spid="184420"/>
                                        </p:tgtEl>
                                        <p:attrNameLst>
                                          <p:attrName>style.visibility</p:attrName>
                                        </p:attrNameLst>
                                      </p:cBhvr>
                                      <p:to>
                                        <p:strVal val="visible"/>
                                      </p:to>
                                    </p:set>
                                    <p:animEffect transition="in" filter="wipe(down)">
                                      <p:cBhvr>
                                        <p:cTn id="86" dur="500"/>
                                        <p:tgtEl>
                                          <p:spTgt spid="184420"/>
                                        </p:tgtEl>
                                      </p:cBhvr>
                                    </p:animEffect>
                                  </p:childTnLst>
                                </p:cTn>
                              </p:par>
                            </p:childTnLst>
                          </p:cTn>
                        </p:par>
                        <p:par>
                          <p:cTn id="87" fill="hold">
                            <p:stCondLst>
                              <p:cond delay="1000"/>
                            </p:stCondLst>
                            <p:childTnLst>
                              <p:par>
                                <p:cTn id="88" presetID="10" presetClass="entr" presetSubtype="0" fill="hold" nodeType="after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5" grpId="0"/>
      <p:bldP spid="184390" grpId="0"/>
      <p:bldP spid="15" grpId="0"/>
      <p:bldP spid="24" grpId="0"/>
      <p:bldP spid="25"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noFill/>
        </p:spPr>
        <p:txBody>
          <a:bodyPr/>
          <a:lstStyle/>
          <a:p>
            <a:r>
              <a:rPr lang="de-DE" dirty="0" err="1" smtClean="0"/>
              <a:t>Estimating</a:t>
            </a:r>
            <a:r>
              <a:rPr lang="de-DE" dirty="0" smtClean="0"/>
              <a:t> Parameters </a:t>
            </a:r>
            <a:r>
              <a:rPr lang="de-DE" dirty="0" err="1" smtClean="0"/>
              <a:t>Using</a:t>
            </a:r>
            <a:r>
              <a:rPr lang="de-DE" dirty="0" smtClean="0"/>
              <a:t/>
            </a:r>
            <a:br>
              <a:rPr lang="de-DE" dirty="0" smtClean="0"/>
            </a:br>
            <a:r>
              <a:rPr lang="de-DE" dirty="0" err="1" smtClean="0"/>
              <a:t>Measured</a:t>
            </a:r>
            <a:r>
              <a:rPr lang="de-DE" dirty="0" smtClean="0"/>
              <a:t> Data</a:t>
            </a:r>
          </a:p>
        </p:txBody>
      </p:sp>
      <p:sp>
        <p:nvSpPr>
          <p:cNvPr id="185347" name="Rectangle 3"/>
          <p:cNvSpPr>
            <a:spLocks noGrp="1" noChangeArrowheads="1"/>
          </p:cNvSpPr>
          <p:nvPr>
            <p:ph idx="1"/>
          </p:nvPr>
        </p:nvSpPr>
        <p:spPr>
          <a:noFill/>
        </p:spPr>
        <p:txBody>
          <a:bodyPr/>
          <a:lstStyle/>
          <a:p>
            <a:r>
              <a:rPr lang="en-US" dirty="0" smtClean="0"/>
              <a:t>Steps to Estimate Parameters</a:t>
            </a:r>
          </a:p>
          <a:p>
            <a:pPr marL="855663" lvl="1" indent="-457200">
              <a:buClr>
                <a:schemeClr val="tx1"/>
              </a:buClr>
              <a:buFont typeface="+mj-lt"/>
              <a:buAutoNum type="arabicPeriod"/>
            </a:pPr>
            <a:r>
              <a:rPr lang="en-US" dirty="0" smtClean="0"/>
              <a:t>Import </a:t>
            </a:r>
            <a:r>
              <a:rPr lang="en-US" dirty="0"/>
              <a:t>measurement data and</a:t>
            </a:r>
            <a:br>
              <a:rPr lang="en-US" dirty="0"/>
            </a:br>
            <a:r>
              <a:rPr lang="en-US" dirty="0"/>
              <a:t>         select estimation data</a:t>
            </a:r>
          </a:p>
          <a:p>
            <a:pPr marL="855663" lvl="1" indent="-457200">
              <a:buClr>
                <a:schemeClr val="tx1"/>
              </a:buClr>
              <a:buFont typeface="+mj-lt"/>
              <a:buAutoNum type="arabicPeriod"/>
            </a:pPr>
            <a:endParaRPr lang="en-US" dirty="0"/>
          </a:p>
          <a:p>
            <a:pPr marL="855663" lvl="1" indent="-457200">
              <a:buClr>
                <a:schemeClr val="tx1"/>
              </a:buClr>
              <a:buFont typeface="+mj-lt"/>
              <a:buAutoNum type="arabicPeriod"/>
            </a:pPr>
            <a:r>
              <a:rPr lang="en-US" dirty="0" smtClean="0"/>
              <a:t>Identify </a:t>
            </a:r>
            <a:r>
              <a:rPr lang="en-US" dirty="0"/>
              <a:t>parameters </a:t>
            </a:r>
            <a:r>
              <a:rPr lang="en-US" dirty="0" smtClean="0"/>
              <a:t/>
            </a:r>
            <a:br>
              <a:rPr lang="en-US" dirty="0" smtClean="0"/>
            </a:br>
            <a:r>
              <a:rPr lang="en-US" dirty="0" smtClean="0"/>
              <a:t>and </a:t>
            </a:r>
            <a:r>
              <a:rPr lang="en-US" dirty="0"/>
              <a:t>their ranges</a:t>
            </a:r>
          </a:p>
          <a:p>
            <a:pPr marL="855663" lvl="1" indent="-457200">
              <a:buClr>
                <a:schemeClr val="tx1"/>
              </a:buClr>
              <a:buFont typeface="+mj-lt"/>
              <a:buAutoNum type="arabicPeriod"/>
            </a:pPr>
            <a:endParaRPr lang="en-US" dirty="0"/>
          </a:p>
          <a:p>
            <a:pPr marL="855663" lvl="1" indent="-457200">
              <a:buClr>
                <a:schemeClr val="tx1"/>
              </a:buClr>
              <a:buFont typeface="+mj-lt"/>
              <a:buAutoNum type="arabicPeriod"/>
            </a:pPr>
            <a:r>
              <a:rPr lang="en-US" dirty="0" smtClean="0"/>
              <a:t>Perform </a:t>
            </a:r>
            <a:r>
              <a:rPr lang="en-US" dirty="0"/>
              <a:t>parameter estimation</a:t>
            </a:r>
          </a:p>
          <a:p>
            <a:pPr marL="855663" lvl="1" indent="-457200">
              <a:buClr>
                <a:schemeClr val="tx1"/>
              </a:buClr>
              <a:buFont typeface="+mj-lt"/>
              <a:buAutoNum type="arabicPeriod"/>
            </a:pPr>
            <a:endParaRPr lang="en-US" dirty="0"/>
          </a:p>
          <a:p>
            <a:pPr marL="855663" lvl="1" indent="-457200">
              <a:buClr>
                <a:schemeClr val="tx1"/>
              </a:buClr>
              <a:buFont typeface="+mj-lt"/>
              <a:buAutoNum type="arabicPeriod"/>
            </a:pPr>
            <a:r>
              <a:rPr lang="en-US" dirty="0" smtClean="0"/>
              <a:t>Validate </a:t>
            </a:r>
            <a:r>
              <a:rPr lang="en-US" dirty="0"/>
              <a:t>estimation</a:t>
            </a:r>
            <a:endParaRPr lang="de-DE"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3748" y="836712"/>
            <a:ext cx="3072708" cy="2304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Group 6"/>
          <p:cNvGraphicFramePr>
            <a:graphicFrameLocks/>
          </p:cNvGraphicFramePr>
          <p:nvPr>
            <p:extLst>
              <p:ext uri="{D42A27DB-BD31-4B8C-83A1-F6EECF244321}">
                <p14:modId xmlns:p14="http://schemas.microsoft.com/office/powerpoint/2010/main" val="3866202039"/>
              </p:ext>
            </p:extLst>
          </p:nvPr>
        </p:nvGraphicFramePr>
        <p:xfrm>
          <a:off x="5606728" y="3284984"/>
          <a:ext cx="3069728" cy="933450"/>
        </p:xfrm>
        <a:graphic>
          <a:graphicData uri="http://schemas.openxmlformats.org/drawingml/2006/table">
            <a:tbl>
              <a:tblPr/>
              <a:tblGrid>
                <a:gridCol w="684212"/>
                <a:gridCol w="719138"/>
                <a:gridCol w="576262"/>
                <a:gridCol w="1090116"/>
              </a:tblGrid>
              <a:tr h="466725">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2"/>
                          </a:solidFill>
                          <a:effectLst/>
                          <a:latin typeface="Courier New" pitchFamily="49" charset="0"/>
                          <a:cs typeface="Courier New" pitchFamily="49" charset="0"/>
                        </a:rPr>
                        <a:t>A22</a:t>
                      </a:r>
                      <a:endParaRPr kumimoji="0" lang="de-DE" sz="1800" b="1" i="0" u="none" strike="noStrike" cap="none" normalizeH="0" baseline="-25000" dirty="0" smtClean="0">
                        <a:ln>
                          <a:noFill/>
                        </a:ln>
                        <a:solidFill>
                          <a:schemeClr val="tx2"/>
                        </a:solidFill>
                        <a:effectLst/>
                        <a:latin typeface="Courier New" pitchFamily="49" charset="0"/>
                        <a:cs typeface="Courier New" pitchFamily="49" charset="0"/>
                      </a:endParaRPr>
                    </a:p>
                  </a:txBody>
                  <a:tcPr marL="36000" marR="36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2"/>
                          </a:solidFill>
                          <a:effectLst/>
                          <a:latin typeface="Courier New" pitchFamily="49" charset="0"/>
                          <a:cs typeface="Courier New" pitchFamily="49" charset="0"/>
                        </a:rPr>
                        <a:t>Ao</a:t>
                      </a:r>
                      <a:endParaRPr kumimoji="0" lang="de-DE" sz="1800" b="1" i="0" u="none" strike="noStrike" cap="none" normalizeH="0" baseline="-25000" dirty="0" smtClean="0">
                        <a:ln>
                          <a:noFill/>
                        </a:ln>
                        <a:solidFill>
                          <a:schemeClr val="tx2"/>
                        </a:solidFill>
                        <a:effectLst/>
                        <a:latin typeface="Courier New" pitchFamily="49" charset="0"/>
                        <a:cs typeface="Courier New" pitchFamily="49"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2"/>
                          </a:solidFill>
                          <a:effectLst/>
                          <a:latin typeface="Courier New" pitchFamily="49" charset="0"/>
                          <a:cs typeface="Courier New" pitchFamily="49" charset="0"/>
                        </a:rPr>
                        <a:t>Emo</a:t>
                      </a:r>
                      <a:endParaRPr kumimoji="0" lang="de-DE" sz="1800" b="1" i="0" u="none" strike="noStrike" cap="none" normalizeH="0" baseline="-25000" dirty="0" smtClean="0">
                        <a:ln>
                          <a:noFill/>
                        </a:ln>
                        <a:solidFill>
                          <a:schemeClr val="tx2"/>
                        </a:solidFill>
                        <a:effectLst/>
                        <a:latin typeface="Courier New" pitchFamily="49" charset="0"/>
                        <a:cs typeface="Courier New" pitchFamily="49"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2"/>
                          </a:solidFill>
                          <a:effectLst/>
                          <a:latin typeface="Courier New" pitchFamily="49" charset="0"/>
                          <a:cs typeface="Courier New" pitchFamily="49" charset="0"/>
                        </a:rPr>
                        <a:t>Qe_init</a:t>
                      </a:r>
                      <a:endParaRPr kumimoji="0" lang="de-DE" sz="1800" b="1" i="0" u="none" strike="noStrike" cap="none" normalizeH="0" baseline="-25000" dirty="0" smtClean="0">
                        <a:ln>
                          <a:noFill/>
                        </a:ln>
                        <a:solidFill>
                          <a:schemeClr val="tx2"/>
                        </a:solidFill>
                        <a:effectLst/>
                        <a:latin typeface="Courier New" pitchFamily="49" charset="0"/>
                        <a:cs typeface="Courier New" pitchFamily="49"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6725">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1"/>
                          </a:solidFill>
                          <a:effectLst/>
                          <a:latin typeface="Arial" charset="0"/>
                        </a:rPr>
                        <a:t>-4</a:t>
                      </a:r>
                    </a:p>
                  </a:txBody>
                  <a:tcPr marL="36000" marR="36000" marT="36000" marB="360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1"/>
                          </a:solidFill>
                          <a:effectLst/>
                          <a:latin typeface="Arial" charset="0"/>
                        </a:rPr>
                        <a:t>-1</a:t>
                      </a:r>
                      <a:endParaRPr kumimoji="0" lang="de-DE" sz="1800" b="1" i="0" u="none" strike="noStrike" cap="none" normalizeH="0" baseline="0" dirty="0" smtClean="0">
                        <a:ln>
                          <a:noFill/>
                        </a:ln>
                        <a:solidFill>
                          <a:schemeClr val="tx1"/>
                        </a:solidFill>
                        <a:effectLst/>
                        <a:latin typeface="Arial"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1"/>
                          </a:solidFill>
                          <a:effectLst/>
                          <a:latin typeface="Arial" charset="0"/>
                        </a:rPr>
                        <a:t>2</a:t>
                      </a:r>
                      <a:endParaRPr kumimoji="0" lang="de-DE" sz="1800" b="1" i="0" u="none" strike="noStrike" cap="none" normalizeH="0" baseline="0" dirty="0" smtClean="0">
                        <a:ln>
                          <a:noFill/>
                        </a:ln>
                        <a:solidFill>
                          <a:schemeClr val="tx1"/>
                        </a:solidFill>
                        <a:effectLst/>
                        <a:latin typeface="Arial"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90000"/>
                        </a:lnSpc>
                        <a:spcBef>
                          <a:spcPct val="20000"/>
                        </a:spcBef>
                        <a:spcAft>
                          <a:spcPct val="0"/>
                        </a:spcAft>
                        <a:buClr>
                          <a:srgbClr val="215383"/>
                        </a:buClr>
                        <a:buSzPct val="75000"/>
                        <a:buFont typeface="Wingdings" pitchFamily="2" charset="2"/>
                        <a:buNone/>
                        <a:tabLst/>
                      </a:pPr>
                      <a:r>
                        <a:rPr kumimoji="0" lang="en-US" sz="1800" b="1" i="0" u="none" strike="noStrike" cap="none" normalizeH="0" baseline="0" dirty="0" smtClean="0">
                          <a:ln>
                            <a:noFill/>
                          </a:ln>
                          <a:solidFill>
                            <a:schemeClr val="tx1"/>
                          </a:solidFill>
                          <a:effectLst/>
                          <a:latin typeface="Arial" charset="0"/>
                        </a:rPr>
                        <a:t>1.0e4</a:t>
                      </a:r>
                      <a:endParaRPr kumimoji="0" lang="de-DE" sz="1800" b="1" i="0" u="none" strike="noStrike" cap="none" normalizeH="0" baseline="0" dirty="0" smtClean="0">
                        <a:ln>
                          <a:noFill/>
                        </a:ln>
                        <a:solidFill>
                          <a:schemeClr val="tx1"/>
                        </a:solidFill>
                        <a:effectLst/>
                        <a:latin typeface="Arial"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3641" y="4372249"/>
            <a:ext cx="3062815" cy="2297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025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Effect transition="in" filter="wipe(left)">
                                      <p:cBhvr>
                                        <p:cTn id="7" dur="500"/>
                                        <p:tgtEl>
                                          <p:spTgt spid="185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5347">
                                            <p:txEl>
                                              <p:pRg st="1" end="1"/>
                                            </p:txEl>
                                          </p:spTgt>
                                        </p:tgtEl>
                                        <p:attrNameLst>
                                          <p:attrName>style.visibility</p:attrName>
                                        </p:attrNameLst>
                                      </p:cBhvr>
                                      <p:to>
                                        <p:strVal val="visible"/>
                                      </p:to>
                                    </p:set>
                                    <p:animEffect transition="in" filter="wipe(left)">
                                      <p:cBhvr>
                                        <p:cTn id="12" dur="500"/>
                                        <p:tgtEl>
                                          <p:spTgt spid="185347">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fade">
                                      <p:cBhvr>
                                        <p:cTn id="16" dur="500"/>
                                        <p:tgtEl>
                                          <p:spTgt spid="307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85347">
                                            <p:txEl>
                                              <p:pRg st="3" end="3"/>
                                            </p:txEl>
                                          </p:spTgt>
                                        </p:tgtEl>
                                        <p:attrNameLst>
                                          <p:attrName>style.visibility</p:attrName>
                                        </p:attrNameLst>
                                      </p:cBhvr>
                                      <p:to>
                                        <p:strVal val="visible"/>
                                      </p:to>
                                    </p:set>
                                    <p:animEffect transition="in" filter="wipe(left)">
                                      <p:cBhvr>
                                        <p:cTn id="21" dur="500"/>
                                        <p:tgtEl>
                                          <p:spTgt spid="185347">
                                            <p:txEl>
                                              <p:pRg st="3" end="3"/>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85347">
                                            <p:txEl>
                                              <p:pRg st="5" end="5"/>
                                            </p:txEl>
                                          </p:spTgt>
                                        </p:tgtEl>
                                        <p:attrNameLst>
                                          <p:attrName>style.visibility</p:attrName>
                                        </p:attrNameLst>
                                      </p:cBhvr>
                                      <p:to>
                                        <p:strVal val="visible"/>
                                      </p:to>
                                    </p:set>
                                    <p:animEffect transition="in" filter="wipe(left)">
                                      <p:cBhvr>
                                        <p:cTn id="30" dur="500"/>
                                        <p:tgtEl>
                                          <p:spTgt spid="185347">
                                            <p:txEl>
                                              <p:pRg st="5" end="5"/>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075"/>
                                        </p:tgtEl>
                                        <p:attrNameLst>
                                          <p:attrName>style.visibility</p:attrName>
                                        </p:attrNameLst>
                                      </p:cBhvr>
                                      <p:to>
                                        <p:strVal val="visible"/>
                                      </p:to>
                                    </p:set>
                                    <p:animEffect transition="in" filter="fade">
                                      <p:cBhvr>
                                        <p:cTn id="34" dur="500"/>
                                        <p:tgtEl>
                                          <p:spTgt spid="307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85347">
                                            <p:txEl>
                                              <p:pRg st="7" end="7"/>
                                            </p:txEl>
                                          </p:spTgt>
                                        </p:tgtEl>
                                        <p:attrNameLst>
                                          <p:attrName>style.visibility</p:attrName>
                                        </p:attrNameLst>
                                      </p:cBhvr>
                                      <p:to>
                                        <p:strVal val="visible"/>
                                      </p:to>
                                    </p:set>
                                    <p:animEffect transition="in" filter="wipe(left)">
                                      <p:cBhvr>
                                        <p:cTn id="39" dur="500"/>
                                        <p:tgtEl>
                                          <p:spTgt spid="1853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Tuning Models</a:t>
            </a:r>
            <a:br>
              <a:rPr lang="de-DE" dirty="0" smtClean="0"/>
            </a:br>
            <a:r>
              <a:rPr lang="de-DE" dirty="0" smtClean="0"/>
              <a:t>Additional </a:t>
            </a:r>
            <a:r>
              <a:rPr lang="de-DE" dirty="0" err="1" smtClean="0"/>
              <a:t>Strategies</a:t>
            </a:r>
            <a:r>
              <a:rPr lang="de-DE" dirty="0" smtClean="0"/>
              <a:t> </a:t>
            </a:r>
            <a:r>
              <a:rPr lang="de-DE" dirty="0" err="1" smtClean="0"/>
              <a:t>and</a:t>
            </a:r>
            <a:r>
              <a:rPr lang="de-DE" dirty="0" smtClean="0"/>
              <a:t> </a:t>
            </a:r>
            <a:r>
              <a:rPr lang="de-DE" dirty="0" err="1" smtClean="0"/>
              <a:t>Capabilities</a:t>
            </a:r>
            <a:endParaRPr lang="de-DE" dirty="0"/>
          </a:p>
        </p:txBody>
      </p:sp>
      <p:sp>
        <p:nvSpPr>
          <p:cNvPr id="3" name="Inhaltsplatzhalter 2"/>
          <p:cNvSpPr>
            <a:spLocks noGrp="1"/>
          </p:cNvSpPr>
          <p:nvPr>
            <p:ph idx="1"/>
          </p:nvPr>
        </p:nvSpPr>
        <p:spPr/>
        <p:txBody>
          <a:bodyPr/>
          <a:lstStyle/>
          <a:p>
            <a:r>
              <a:rPr lang="de-DE" dirty="0" smtClean="0"/>
              <a:t>Tune </a:t>
            </a:r>
            <a:r>
              <a:rPr lang="de-DE" dirty="0" err="1" smtClean="0"/>
              <a:t>parameters</a:t>
            </a:r>
            <a:r>
              <a:rPr lang="de-DE" dirty="0" smtClean="0"/>
              <a:t> in </a:t>
            </a:r>
            <a:r>
              <a:rPr lang="de-DE" dirty="0" err="1" smtClean="0"/>
              <a:t>stages</a:t>
            </a:r>
            <a:endParaRPr lang="de-DE" dirty="0" smtClean="0"/>
          </a:p>
          <a:p>
            <a:pPr lvl="1"/>
            <a:r>
              <a:rPr lang="de-DE" dirty="0" err="1" smtClean="0"/>
              <a:t>Narrowing</a:t>
            </a:r>
            <a:r>
              <a:rPr lang="de-DE" dirty="0" smtClean="0"/>
              <a:t> </a:t>
            </a:r>
            <a:r>
              <a:rPr lang="de-DE" dirty="0" err="1" smtClean="0"/>
              <a:t>range</a:t>
            </a:r>
            <a:r>
              <a:rPr lang="de-DE" dirty="0" smtClean="0"/>
              <a:t> </a:t>
            </a:r>
            <a:r>
              <a:rPr lang="de-DE" dirty="0" err="1" smtClean="0"/>
              <a:t>for</a:t>
            </a:r>
            <a:r>
              <a:rPr lang="de-DE" dirty="0" smtClean="0"/>
              <a:t> </a:t>
            </a:r>
            <a:r>
              <a:rPr lang="de-DE" dirty="0" err="1" smtClean="0"/>
              <a:t>values</a:t>
            </a:r>
            <a:endParaRPr lang="de-DE" dirty="0" smtClean="0"/>
          </a:p>
          <a:p>
            <a:pPr lvl="1"/>
            <a:r>
              <a:rPr lang="de-DE" dirty="0" smtClean="0"/>
              <a:t>Tune </a:t>
            </a:r>
            <a:r>
              <a:rPr lang="de-DE" dirty="0" err="1" smtClean="0"/>
              <a:t>sets</a:t>
            </a:r>
            <a:r>
              <a:rPr lang="de-DE" dirty="0" smtClean="0"/>
              <a:t> </a:t>
            </a:r>
            <a:r>
              <a:rPr lang="de-DE" dirty="0" err="1" smtClean="0"/>
              <a:t>of</a:t>
            </a:r>
            <a:r>
              <a:rPr lang="de-DE" dirty="0" smtClean="0"/>
              <a:t> </a:t>
            </a:r>
            <a:r>
              <a:rPr lang="de-DE" dirty="0" err="1" smtClean="0"/>
              <a:t>parameters</a:t>
            </a:r>
            <a:endParaRPr lang="de-DE" dirty="0" smtClean="0"/>
          </a:p>
          <a:p>
            <a:pPr lvl="1"/>
            <a:r>
              <a:rPr lang="de-DE" dirty="0" smtClean="0"/>
              <a:t>Tune </a:t>
            </a:r>
            <a:r>
              <a:rPr lang="de-DE" dirty="0" err="1" smtClean="0"/>
              <a:t>with</a:t>
            </a:r>
            <a:r>
              <a:rPr lang="de-DE" dirty="0" smtClean="0"/>
              <a:t> different </a:t>
            </a:r>
            <a:r>
              <a:rPr lang="de-DE" dirty="0" err="1" smtClean="0"/>
              <a:t>data</a:t>
            </a:r>
            <a:r>
              <a:rPr lang="de-DE" dirty="0" smtClean="0"/>
              <a:t> </a:t>
            </a:r>
            <a:r>
              <a:rPr lang="de-DE" dirty="0" err="1" smtClean="0"/>
              <a:t>sets</a:t>
            </a:r>
            <a:endParaRPr lang="de-DE" dirty="0" smtClean="0"/>
          </a:p>
          <a:p>
            <a:pPr lvl="1"/>
            <a:endParaRPr lang="de-DE" dirty="0"/>
          </a:p>
          <a:p>
            <a:r>
              <a:rPr lang="de-DE" dirty="0" err="1" smtClean="0"/>
              <a:t>Use</a:t>
            </a:r>
            <a:r>
              <a:rPr lang="de-DE" dirty="0" smtClean="0"/>
              <a:t> </a:t>
            </a:r>
            <a:r>
              <a:rPr lang="de-DE" dirty="0" err="1" smtClean="0"/>
              <a:t>scripting</a:t>
            </a:r>
            <a:r>
              <a:rPr lang="de-DE" dirty="0" smtClean="0"/>
              <a:t> </a:t>
            </a:r>
            <a:r>
              <a:rPr lang="de-DE" dirty="0" err="1" smtClean="0"/>
              <a:t>to</a:t>
            </a:r>
            <a:r>
              <a:rPr lang="de-DE" dirty="0" smtClean="0"/>
              <a:t> </a:t>
            </a:r>
            <a:r>
              <a:rPr lang="de-DE" dirty="0" err="1" smtClean="0"/>
              <a:t>automate</a:t>
            </a:r>
            <a:r>
              <a:rPr lang="de-DE" dirty="0" smtClean="0"/>
              <a:t> </a:t>
            </a:r>
            <a:br>
              <a:rPr lang="de-DE" dirty="0" smtClean="0"/>
            </a:br>
            <a:r>
              <a:rPr lang="de-DE" dirty="0" err="1" smtClean="0"/>
              <a:t>tuning</a:t>
            </a:r>
            <a:r>
              <a:rPr lang="de-DE" dirty="0" smtClean="0"/>
              <a:t> </a:t>
            </a:r>
            <a:r>
              <a:rPr lang="de-DE" dirty="0" err="1" smtClean="0"/>
              <a:t>process</a:t>
            </a:r>
            <a:r>
              <a:rPr lang="de-DE" dirty="0" smtClean="0"/>
              <a:t> </a:t>
            </a:r>
          </a:p>
          <a:p>
            <a:endParaRPr lang="de-DE" dirty="0"/>
          </a:p>
          <a:p>
            <a:r>
              <a:rPr lang="de-DE" dirty="0" err="1" smtClean="0"/>
              <a:t>Accelerate</a:t>
            </a:r>
            <a:r>
              <a:rPr lang="de-DE" dirty="0" smtClean="0"/>
              <a:t> </a:t>
            </a:r>
            <a:r>
              <a:rPr lang="de-DE" dirty="0" err="1" smtClean="0"/>
              <a:t>parameter</a:t>
            </a:r>
            <a:r>
              <a:rPr lang="de-DE" dirty="0" smtClean="0"/>
              <a:t> </a:t>
            </a:r>
            <a:r>
              <a:rPr lang="de-DE" dirty="0" err="1" smtClean="0"/>
              <a:t>tuning</a:t>
            </a:r>
            <a:r>
              <a:rPr lang="de-DE" dirty="0" smtClean="0"/>
              <a:t/>
            </a:r>
            <a:br>
              <a:rPr lang="de-DE" dirty="0" smtClean="0"/>
            </a:br>
            <a:r>
              <a:rPr lang="de-DE" dirty="0" err="1" smtClean="0"/>
              <a:t>by</a:t>
            </a:r>
            <a:r>
              <a:rPr lang="de-DE" dirty="0" smtClean="0"/>
              <a:t> </a:t>
            </a:r>
            <a:r>
              <a:rPr lang="de-DE" dirty="0" err="1" smtClean="0"/>
              <a:t>using</a:t>
            </a:r>
            <a:r>
              <a:rPr lang="de-DE" dirty="0" smtClean="0"/>
              <a:t> parallel </a:t>
            </a:r>
            <a:r>
              <a:rPr lang="de-DE" dirty="0" err="1" smtClean="0"/>
              <a:t>computing</a:t>
            </a:r>
            <a:endParaRPr lang="de-DE" dirty="0" smtClean="0"/>
          </a:p>
          <a:p>
            <a:endParaRPr lang="de-DE"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3279031"/>
            <a:ext cx="4118620" cy="1613396"/>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7312" y="1556792"/>
            <a:ext cx="3648075" cy="1352550"/>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5803491"/>
            <a:ext cx="3621150" cy="787865"/>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9715" y="5291137"/>
            <a:ext cx="1408509" cy="1306215"/>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grpSp>
        <p:nvGrpSpPr>
          <p:cNvPr id="6" name="Gruppieren 111"/>
          <p:cNvGrpSpPr/>
          <p:nvPr/>
        </p:nvGrpSpPr>
        <p:grpSpPr>
          <a:xfrm>
            <a:off x="6966168" y="5666998"/>
            <a:ext cx="1101013" cy="914400"/>
            <a:chOff x="7380509" y="4618653"/>
            <a:chExt cx="1101013" cy="914400"/>
          </a:xfrm>
        </p:grpSpPr>
        <p:sp>
          <p:nvSpPr>
            <p:cNvPr id="7" name="Rechteck 6"/>
            <p:cNvSpPr/>
            <p:nvPr/>
          </p:nvSpPr>
          <p:spPr bwMode="auto">
            <a:xfrm>
              <a:off x="7380509" y="4618653"/>
              <a:ext cx="1101013" cy="914400"/>
            </a:xfrm>
            <a:prstGeom prst="rect">
              <a:avLst/>
            </a:prstGeom>
            <a:solidFill>
              <a:srgbClr val="009900"/>
            </a:solidFill>
            <a:ln w="9525" cap="flat" cmpd="sng" algn="ctr">
              <a:noFill/>
              <a:prstDash val="solid"/>
              <a:round/>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8" name="Rechteck 7"/>
            <p:cNvSpPr/>
            <p:nvPr/>
          </p:nvSpPr>
          <p:spPr bwMode="auto">
            <a:xfrm>
              <a:off x="7520469" y="4749281"/>
              <a:ext cx="289248" cy="289248"/>
            </a:xfrm>
            <a:prstGeom prst="rect">
              <a:avLst/>
            </a:prstGeom>
            <a:solidFill>
              <a:schemeClr val="bg2">
                <a:lumMod val="75000"/>
              </a:scheme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dirty="0" smtClean="0">
                <a:ln>
                  <a:noFill/>
                </a:ln>
                <a:solidFill>
                  <a:schemeClr val="tx1"/>
                </a:solidFill>
                <a:effectLst/>
                <a:latin typeface="Arial" charset="0"/>
              </a:endParaRPr>
            </a:p>
          </p:txBody>
        </p:sp>
        <p:sp>
          <p:nvSpPr>
            <p:cNvPr id="9" name="Rechteck 8"/>
            <p:cNvSpPr/>
            <p:nvPr/>
          </p:nvSpPr>
          <p:spPr bwMode="auto">
            <a:xfrm>
              <a:off x="7520469" y="5075855"/>
              <a:ext cx="289248" cy="289248"/>
            </a:xfrm>
            <a:prstGeom prst="rect">
              <a:avLst/>
            </a:prstGeom>
            <a:solidFill>
              <a:schemeClr val="bg2">
                <a:lumMod val="75000"/>
              </a:schemeClr>
            </a:solidFill>
            <a:ln w="9525"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t" anchorCtr="0" compatLnSpc="1">
              <a:prstTxWarp prst="textNoShape">
                <a:avLst/>
              </a:prstTxWarp>
            </a:bodyPr>
            <a:lstStyle/>
            <a:p>
              <a:pPr marL="0" marR="0" indent="0" algn="l" defTabSz="91440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dirty="0" smtClean="0">
                <a:ln>
                  <a:noFill/>
                </a:ln>
                <a:solidFill>
                  <a:schemeClr val="tx1"/>
                </a:solidFill>
                <a:effectLst/>
                <a:latin typeface="Arial" charset="0"/>
              </a:endParaRPr>
            </a:p>
          </p:txBody>
        </p:sp>
        <p:sp>
          <p:nvSpPr>
            <p:cNvPr id="10" name="Textfeld 9"/>
            <p:cNvSpPr txBox="1"/>
            <p:nvPr/>
          </p:nvSpPr>
          <p:spPr>
            <a:xfrm>
              <a:off x="7794781" y="4786730"/>
              <a:ext cx="601448" cy="523220"/>
            </a:xfrm>
            <a:prstGeom prst="rect">
              <a:avLst/>
            </a:prstGeom>
            <a:noFill/>
          </p:spPr>
          <p:txBody>
            <a:bodyPr wrap="none" rtlCol="0">
              <a:spAutoFit/>
            </a:bodyPr>
            <a:lstStyle/>
            <a:p>
              <a:pPr algn="ctr"/>
              <a:r>
                <a:rPr lang="en-US" sz="1400" b="1" dirty="0" smtClean="0">
                  <a:solidFill>
                    <a:schemeClr val="bg1"/>
                  </a:solidFill>
                </a:rPr>
                <a:t>Multi</a:t>
              </a:r>
            </a:p>
            <a:p>
              <a:pPr algn="ctr"/>
              <a:r>
                <a:rPr lang="en-US" sz="1400" b="1" dirty="0" smtClean="0">
                  <a:solidFill>
                    <a:schemeClr val="bg1"/>
                  </a:solidFill>
                </a:rPr>
                <a:t>Core</a:t>
              </a:r>
              <a:endParaRPr lang="de-DE" sz="1400" b="1" dirty="0">
                <a:solidFill>
                  <a:schemeClr val="bg1"/>
                </a:solidFill>
              </a:endParaRPr>
            </a:p>
          </p:txBody>
        </p:sp>
      </p:grpSp>
      <p:sp>
        <p:nvSpPr>
          <p:cNvPr id="11" name="Freeform 210"/>
          <p:cNvSpPr>
            <a:spLocks/>
          </p:cNvSpPr>
          <p:nvPr/>
        </p:nvSpPr>
        <p:spPr bwMode="auto">
          <a:xfrm>
            <a:off x="6399810" y="5974903"/>
            <a:ext cx="895350" cy="131566"/>
          </a:xfrm>
          <a:custGeom>
            <a:avLst/>
            <a:gdLst/>
            <a:ahLst/>
            <a:cxnLst>
              <a:cxn ang="0">
                <a:pos x="0" y="300"/>
              </a:cxn>
              <a:cxn ang="0">
                <a:pos x="180" y="300"/>
              </a:cxn>
              <a:cxn ang="0">
                <a:pos x="438" y="0"/>
              </a:cxn>
              <a:cxn ang="0">
                <a:pos x="564" y="0"/>
              </a:cxn>
            </a:cxnLst>
            <a:rect l="0" t="0" r="r" b="b"/>
            <a:pathLst>
              <a:path w="564" h="300">
                <a:moveTo>
                  <a:pt x="0" y="300"/>
                </a:moveTo>
                <a:lnTo>
                  <a:pt x="180" y="300"/>
                </a:lnTo>
                <a:lnTo>
                  <a:pt x="438" y="0"/>
                </a:lnTo>
                <a:lnTo>
                  <a:pt x="564" y="0"/>
                </a:lnTo>
              </a:path>
            </a:pathLst>
          </a:custGeom>
          <a:noFill/>
          <a:ln w="28575" cap="flat" cmpd="sng">
            <a:solidFill>
              <a:schemeClr val="tx1"/>
            </a:solidFill>
            <a:prstDash val="solid"/>
            <a:round/>
            <a:headEnd type="none" w="med" len="med"/>
            <a:tailEnd type="triangle" w="med" len="med"/>
          </a:ln>
          <a:effectLst/>
        </p:spPr>
        <p:txBody>
          <a:bodyPr/>
          <a:lstStyle/>
          <a:p>
            <a:endParaRPr lang="de-DE"/>
          </a:p>
        </p:txBody>
      </p:sp>
      <p:sp>
        <p:nvSpPr>
          <p:cNvPr id="12" name="Freeform 210"/>
          <p:cNvSpPr>
            <a:spLocks/>
          </p:cNvSpPr>
          <p:nvPr/>
        </p:nvSpPr>
        <p:spPr bwMode="auto">
          <a:xfrm flipV="1">
            <a:off x="6399810" y="6105528"/>
            <a:ext cx="895350" cy="131568"/>
          </a:xfrm>
          <a:custGeom>
            <a:avLst/>
            <a:gdLst/>
            <a:ahLst/>
            <a:cxnLst>
              <a:cxn ang="0">
                <a:pos x="0" y="300"/>
              </a:cxn>
              <a:cxn ang="0">
                <a:pos x="180" y="300"/>
              </a:cxn>
              <a:cxn ang="0">
                <a:pos x="438" y="0"/>
              </a:cxn>
              <a:cxn ang="0">
                <a:pos x="564" y="0"/>
              </a:cxn>
            </a:cxnLst>
            <a:rect l="0" t="0" r="r" b="b"/>
            <a:pathLst>
              <a:path w="564" h="300">
                <a:moveTo>
                  <a:pt x="0" y="300"/>
                </a:moveTo>
                <a:lnTo>
                  <a:pt x="180" y="300"/>
                </a:lnTo>
                <a:lnTo>
                  <a:pt x="438" y="0"/>
                </a:lnTo>
                <a:lnTo>
                  <a:pt x="564" y="0"/>
                </a:lnTo>
              </a:path>
            </a:pathLst>
          </a:custGeom>
          <a:noFill/>
          <a:ln w="28575" cap="flat" cmpd="sng">
            <a:solidFill>
              <a:schemeClr val="tx1"/>
            </a:solidFill>
            <a:prstDash val="solid"/>
            <a:round/>
            <a:headEnd type="none" w="med" len="med"/>
            <a:tailEnd type="triangle" w="med" len="med"/>
          </a:ln>
          <a:effectLst/>
        </p:spPr>
        <p:txBody>
          <a:bodyPr/>
          <a:lstStyle/>
          <a:p>
            <a:endParaRPr lang="de-DE"/>
          </a:p>
        </p:txBody>
      </p:sp>
    </p:spTree>
    <p:extLst>
      <p:ext uri="{BB962C8B-B14F-4D97-AF65-F5344CB8AC3E}">
        <p14:creationId xmlns:p14="http://schemas.microsoft.com/office/powerpoint/2010/main" val="21395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left)">
                                      <p:cBhvr>
                                        <p:cTn id="14" dur="500"/>
                                        <p:tgtEl>
                                          <p:spTgt spid="3">
                                            <p:txEl>
                                              <p:pRg st="2" end="2"/>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099"/>
                                        </p:tgtEl>
                                        <p:attrNameLst>
                                          <p:attrName>style.visibility</p:attrName>
                                        </p:attrNameLst>
                                      </p:cBhvr>
                                      <p:to>
                                        <p:strVal val="visible"/>
                                      </p:to>
                                    </p:set>
                                    <p:animEffect transition="in" filter="fade">
                                      <p:cBhvr>
                                        <p:cTn id="21" dur="500"/>
                                        <p:tgtEl>
                                          <p:spTgt spid="409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098"/>
                                        </p:tgtEl>
                                        <p:attrNameLst>
                                          <p:attrName>style.visibility</p:attrName>
                                        </p:attrNameLst>
                                      </p:cBhvr>
                                      <p:to>
                                        <p:strVal val="visible"/>
                                      </p:to>
                                    </p:set>
                                    <p:animEffect transition="in" filter="fade">
                                      <p:cBhvr>
                                        <p:cTn id="30" dur="500"/>
                                        <p:tgtEl>
                                          <p:spTgt spid="409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wipe(left)">
                                      <p:cBhvr>
                                        <p:cTn id="35" dur="500"/>
                                        <p:tgtEl>
                                          <p:spTgt spid="3">
                                            <p:txEl>
                                              <p:pRg st="7" end="7"/>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4102"/>
                                        </p:tgtEl>
                                        <p:attrNameLst>
                                          <p:attrName>style.visibility</p:attrName>
                                        </p:attrNameLst>
                                      </p:cBhvr>
                                      <p:to>
                                        <p:strVal val="visible"/>
                                      </p:to>
                                    </p:set>
                                    <p:animEffect transition="in" filter="fade">
                                      <p:cBhvr>
                                        <p:cTn id="39" dur="500"/>
                                        <p:tgtEl>
                                          <p:spTgt spid="4102"/>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4101"/>
                                        </p:tgtEl>
                                        <p:attrNameLst>
                                          <p:attrName>style.visibility</p:attrName>
                                        </p:attrNameLst>
                                      </p:cBhvr>
                                      <p:to>
                                        <p:strVal val="visible"/>
                                      </p:to>
                                    </p:set>
                                    <p:animEffect transition="in" filter="fade">
                                      <p:cBhvr>
                                        <p:cTn id="43" dur="500"/>
                                        <p:tgtEl>
                                          <p:spTgt spid="4101"/>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par>
                          <p:cTn id="48" fill="hold">
                            <p:stCondLst>
                              <p:cond delay="2000"/>
                            </p:stCondLst>
                            <p:childTnLst>
                              <p:par>
                                <p:cTn id="49" presetID="22" presetClass="entr" presetSubtype="8"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left)">
                                      <p:cBhvr>
                                        <p:cTn id="51" dur="500"/>
                                        <p:tgtEl>
                                          <p:spTgt spid="11"/>
                                        </p:tgtEl>
                                      </p:cBhvr>
                                    </p:animEffect>
                                  </p:childTnLst>
                                </p:cTn>
                              </p:par>
                            </p:childTnLst>
                          </p:cTn>
                        </p:par>
                        <p:par>
                          <p:cTn id="52" fill="hold">
                            <p:stCondLst>
                              <p:cond delay="2500"/>
                            </p:stCondLst>
                            <p:childTnLst>
                              <p:par>
                                <p:cTn id="53" presetID="22" presetClass="entr" presetSubtype="8"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left)">
                                      <p:cBhvr>
                                        <p:cTn id="5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Aircraft </a:t>
            </a:r>
            <a:r>
              <a:rPr lang="en-US" dirty="0" smtClean="0"/>
              <a:t>Power Network</a:t>
            </a:r>
            <a:br>
              <a:rPr lang="en-US" dirty="0" smtClean="0"/>
            </a:br>
            <a:r>
              <a:rPr lang="en-US" sz="2400" dirty="0" smtClean="0">
                <a:solidFill>
                  <a:srgbClr val="808080"/>
                </a:solidFill>
              </a:rPr>
              <a:t>Simulation Results</a:t>
            </a:r>
            <a:endParaRPr lang="en-US" dirty="0">
              <a:solidFill>
                <a:srgbClr val="808080"/>
              </a:solidFill>
            </a:endParaRPr>
          </a:p>
        </p:txBody>
      </p:sp>
      <p:sp>
        <p:nvSpPr>
          <p:cNvPr id="3" name="Inhaltsplatzhalter 2"/>
          <p:cNvSpPr>
            <a:spLocks noGrp="1"/>
          </p:cNvSpPr>
          <p:nvPr>
            <p:ph idx="1"/>
          </p:nvPr>
        </p:nvSpPr>
        <p:spPr/>
        <p:txBody>
          <a:bodyPr/>
          <a:lstStyle/>
          <a:p>
            <a:r>
              <a:rPr lang="en-US" dirty="0" smtClean="0"/>
              <a:t>Results from </a:t>
            </a:r>
            <a:br>
              <a:rPr lang="en-US" dirty="0" smtClean="0"/>
            </a:br>
            <a:r>
              <a:rPr lang="en-US" dirty="0" smtClean="0"/>
              <a:t>system-level and</a:t>
            </a:r>
            <a:br>
              <a:rPr lang="en-US" dirty="0" smtClean="0"/>
            </a:br>
            <a:r>
              <a:rPr lang="en-US" dirty="0" smtClean="0"/>
              <a:t>detailed models match</a:t>
            </a:r>
          </a:p>
          <a:p>
            <a:endParaRPr lang="en-US" dirty="0"/>
          </a:p>
          <a:p>
            <a:r>
              <a:rPr lang="en-US" dirty="0" smtClean="0"/>
              <a:t>Enables rapid iteration </a:t>
            </a:r>
            <a:br>
              <a:rPr lang="en-US" dirty="0" smtClean="0"/>
            </a:br>
            <a:r>
              <a:rPr lang="en-US" dirty="0" smtClean="0"/>
              <a:t>at system level and</a:t>
            </a:r>
            <a:br>
              <a:rPr lang="en-US" dirty="0" smtClean="0"/>
            </a:br>
            <a:r>
              <a:rPr lang="en-US" dirty="0" smtClean="0"/>
              <a:t>detailed analysis</a:t>
            </a:r>
            <a:br>
              <a:rPr lang="en-US" dirty="0" smtClean="0"/>
            </a:br>
            <a:r>
              <a:rPr lang="en-US" dirty="0" smtClean="0"/>
              <a:t>of electrical system</a:t>
            </a:r>
          </a:p>
          <a:p>
            <a:endParaRPr lang="en-US" dirty="0"/>
          </a:p>
          <a:p>
            <a:endParaRPr lang="en-US"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963097"/>
            <a:ext cx="3629660" cy="183405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052736"/>
            <a:ext cx="3629660" cy="183405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780" y="4869160"/>
            <a:ext cx="3629660" cy="183405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1620" y="1640865"/>
            <a:ext cx="1211263" cy="1417637"/>
          </a:xfrm>
          <a:prstGeom prst="rect">
            <a:avLst/>
          </a:prstGeom>
          <a:noFill/>
          <a:ln w="19050">
            <a:solidFill>
              <a:srgbClr val="00CC0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4" name="Rechteck 3"/>
          <p:cNvSpPr/>
          <p:nvPr/>
        </p:nvSpPr>
        <p:spPr>
          <a:xfrm>
            <a:off x="6975231" y="3305908"/>
            <a:ext cx="93784" cy="211015"/>
          </a:xfrm>
          <a:prstGeom prst="rect">
            <a:avLst/>
          </a:prstGeom>
          <a:noFill/>
          <a:ln w="38100">
            <a:solidFill>
              <a:srgbClr val="00CC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5" name="Freihandform 4"/>
          <p:cNvSpPr/>
          <p:nvPr/>
        </p:nvSpPr>
        <p:spPr>
          <a:xfrm>
            <a:off x="7080738" y="1641231"/>
            <a:ext cx="762000" cy="1875692"/>
          </a:xfrm>
          <a:custGeom>
            <a:avLst/>
            <a:gdLst>
              <a:gd name="connsiteX0" fmla="*/ 0 w 762000"/>
              <a:gd name="connsiteY0" fmla="*/ 1875692 h 1875692"/>
              <a:gd name="connsiteX1" fmla="*/ 0 w 762000"/>
              <a:gd name="connsiteY1" fmla="*/ 1664677 h 1875692"/>
              <a:gd name="connsiteX2" fmla="*/ 762000 w 762000"/>
              <a:gd name="connsiteY2" fmla="*/ 0 h 1875692"/>
              <a:gd name="connsiteX3" fmla="*/ 762000 w 762000"/>
              <a:gd name="connsiteY3" fmla="*/ 1441938 h 1875692"/>
              <a:gd name="connsiteX4" fmla="*/ 0 w 762000"/>
              <a:gd name="connsiteY4" fmla="*/ 1875692 h 1875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 h="1875692">
                <a:moveTo>
                  <a:pt x="0" y="1875692"/>
                </a:moveTo>
                <a:lnTo>
                  <a:pt x="0" y="1664677"/>
                </a:lnTo>
                <a:lnTo>
                  <a:pt x="762000" y="0"/>
                </a:lnTo>
                <a:lnTo>
                  <a:pt x="762000" y="1441938"/>
                </a:lnTo>
                <a:lnTo>
                  <a:pt x="0" y="1875692"/>
                </a:lnTo>
                <a:close/>
              </a:path>
            </a:pathLst>
          </a:custGeom>
          <a:gradFill flip="none" rotWithShape="1">
            <a:gsLst>
              <a:gs pos="0">
                <a:srgbClr val="00CC00">
                  <a:alpha val="29000"/>
                </a:srgbClr>
              </a:gs>
              <a:gs pos="100000">
                <a:srgbClr val="00CC00">
                  <a:alpha val="50000"/>
                </a:srgbClr>
              </a:gs>
            </a:gsLst>
            <a:lin ang="10800000" scaled="1"/>
            <a:tileRect/>
          </a:gradFill>
          <a:ln w="9525" cap="flat" cmpd="sng">
            <a:noFill/>
            <a:prstDash val="solid"/>
            <a:round/>
            <a:headEnd type="none" w="med" len="med"/>
            <a:tailEnd type="none" w="med" len="med"/>
          </a:ln>
          <a:effectLst/>
        </p:spPr>
        <p:txBody>
          <a:bodyPr/>
          <a:lstStyle/>
          <a:p>
            <a:endParaRPr lang="en-US" dirty="0">
              <a:solidFill>
                <a:schemeClr val="tx1"/>
              </a:solidFill>
            </a:endParaRPr>
          </a:p>
        </p:txBody>
      </p:sp>
    </p:spTree>
    <p:extLst>
      <p:ext uri="{BB962C8B-B14F-4D97-AF65-F5344CB8AC3E}">
        <p14:creationId xmlns:p14="http://schemas.microsoft.com/office/powerpoint/2010/main" val="300408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1"/>
                                        </p:tgtEl>
                                        <p:attrNameLst>
                                          <p:attrName>style.visibility</p:attrName>
                                        </p:attrNameLst>
                                      </p:cBhvr>
                                      <p:to>
                                        <p:strVal val="visible"/>
                                      </p:to>
                                    </p:set>
                                    <p:animEffect transition="in" filter="fade">
                                      <p:cBhvr>
                                        <p:cTn id="11" dur="500"/>
                                        <p:tgtEl>
                                          <p:spTgt spid="2051"/>
                                        </p:tgtEl>
                                      </p:cBhvr>
                                    </p:animEffect>
                                  </p:childTnLst>
                                </p:cTn>
                              </p:par>
                              <p:par>
                                <p:cTn id="12" presetID="10" presetClass="entr" presetSubtype="0"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500"/>
                                        <p:tgtEl>
                                          <p:spTgt spid="2050"/>
                                        </p:tgtEl>
                                      </p:cBhvr>
                                    </p:animEffect>
                                  </p:childTnLst>
                                </p:cTn>
                              </p:par>
                              <p:par>
                                <p:cTn id="15" presetID="10" presetClass="entr" presetSubtype="0" fill="hold" nodeType="with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wipe(left)">
                                      <p:cBhvr>
                                        <p:cTn id="3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Aircraft Power </a:t>
            </a:r>
            <a:r>
              <a:rPr lang="en-US" dirty="0"/>
              <a:t>Network</a:t>
            </a:r>
            <a:r>
              <a:rPr lang="en-US" dirty="0" smtClean="0"/>
              <a:t/>
            </a:r>
            <a:br>
              <a:rPr lang="en-US" dirty="0" smtClean="0"/>
            </a:br>
            <a:r>
              <a:rPr lang="en-US" sz="2400" dirty="0" smtClean="0">
                <a:solidFill>
                  <a:srgbClr val="808080"/>
                </a:solidFill>
              </a:rPr>
              <a:t>Simulation Model</a:t>
            </a:r>
            <a:endParaRPr lang="en-US" dirty="0"/>
          </a:p>
        </p:txBody>
      </p:sp>
      <p:sp>
        <p:nvSpPr>
          <p:cNvPr id="3" name="Inhaltsplatzhalter 2"/>
          <p:cNvSpPr>
            <a:spLocks noGrp="1"/>
          </p:cNvSpPr>
          <p:nvPr>
            <p:ph idx="1"/>
          </p:nvPr>
        </p:nvSpPr>
        <p:spPr/>
        <p:txBody>
          <a:bodyPr/>
          <a:lstStyle/>
          <a:p>
            <a:r>
              <a:rPr lang="en-US" dirty="0" smtClean="0"/>
              <a:t>Generator</a:t>
            </a:r>
          </a:p>
          <a:p>
            <a:pPr lvl="1"/>
            <a:r>
              <a:rPr lang="en-US" dirty="0" smtClean="0"/>
              <a:t>Integrated Drive</a:t>
            </a:r>
          </a:p>
          <a:p>
            <a:pPr lvl="1"/>
            <a:r>
              <a:rPr lang="en-US" dirty="0" smtClean="0"/>
              <a:t>VSCF </a:t>
            </a:r>
            <a:r>
              <a:rPr lang="en-US" dirty="0" err="1" smtClean="0"/>
              <a:t>Cycloconverter</a:t>
            </a:r>
            <a:endParaRPr lang="en-US" dirty="0" smtClean="0"/>
          </a:p>
          <a:p>
            <a:pPr lvl="1">
              <a:spcAft>
                <a:spcPts val="600"/>
              </a:spcAft>
            </a:pPr>
            <a:r>
              <a:rPr lang="en-US" dirty="0" smtClean="0"/>
              <a:t>VSCF DC Link</a:t>
            </a:r>
          </a:p>
          <a:p>
            <a:r>
              <a:rPr lang="en-US" dirty="0" smtClean="0"/>
              <a:t>AC Loads</a:t>
            </a:r>
          </a:p>
          <a:p>
            <a:pPr lvl="1"/>
            <a:r>
              <a:rPr lang="en-US" dirty="0" smtClean="0"/>
              <a:t>Detailed</a:t>
            </a:r>
          </a:p>
          <a:p>
            <a:pPr lvl="1">
              <a:spcAft>
                <a:spcPts val="600"/>
              </a:spcAft>
            </a:pPr>
            <a:r>
              <a:rPr lang="en-US" dirty="0" smtClean="0"/>
              <a:t>Abstract</a:t>
            </a:r>
          </a:p>
          <a:p>
            <a:r>
              <a:rPr lang="en-US" dirty="0" smtClean="0"/>
              <a:t>DC Loads</a:t>
            </a:r>
          </a:p>
          <a:p>
            <a:pPr lvl="1"/>
            <a:r>
              <a:rPr lang="en-US" dirty="0"/>
              <a:t>Detailed</a:t>
            </a:r>
          </a:p>
          <a:p>
            <a:pPr lvl="1"/>
            <a:r>
              <a:rPr lang="en-US" dirty="0" smtClean="0"/>
              <a:t>Abstract</a:t>
            </a:r>
          </a:p>
          <a:p>
            <a:pPr lvl="1"/>
            <a:r>
              <a:rPr lang="en-US" dirty="0" err="1" smtClean="0"/>
              <a:t>Multidomain</a:t>
            </a:r>
            <a:endParaRPr lang="en-US" dirty="0" smtClean="0"/>
          </a:p>
          <a:p>
            <a:pPr lvl="1"/>
            <a:endParaRPr lang="en-US" dirty="0"/>
          </a:p>
        </p:txBody>
      </p:sp>
      <p:pic>
        <p:nvPicPr>
          <p:cNvPr id="1030" name="Picture 6" descr="C:\Users\smiller\AppData\Local\Temp\SNAGHTML185398e.PNG"/>
          <p:cNvPicPr>
            <a:picLocks noChangeAspect="1" noChangeArrowheads="1"/>
          </p:cNvPicPr>
          <p:nvPr/>
        </p:nvPicPr>
        <p:blipFill rotWithShape="1">
          <a:blip r:embed="rId3">
            <a:extLst>
              <a:ext uri="{28A0092B-C50C-407E-A947-70E740481C1C}">
                <a14:useLocalDpi xmlns:a14="http://schemas.microsoft.com/office/drawing/2010/main" val="0"/>
              </a:ext>
            </a:extLst>
          </a:blip>
          <a:srcRect l="9648" t="21757" r="3474" b="6806"/>
          <a:stretch/>
        </p:blipFill>
        <p:spPr bwMode="auto">
          <a:xfrm>
            <a:off x="3930162" y="2441694"/>
            <a:ext cx="4046532" cy="4299440"/>
          </a:xfrm>
          <a:prstGeom prst="rect">
            <a:avLst/>
          </a:prstGeom>
          <a:solidFill>
            <a:schemeClr val="bg1"/>
          </a:solidFill>
          <a:ln>
            <a:solidFill>
              <a:srgbClr val="C0C0C0"/>
            </a:solidFill>
          </a:ln>
          <a:effectLst>
            <a:glow rad="63500">
              <a:schemeClr val="accent3">
                <a:satMod val="175000"/>
                <a:alpha val="40000"/>
              </a:schemeClr>
            </a:glow>
            <a:outerShdw dist="35921" dir="2700000" algn="ctr" rotWithShape="0">
              <a:schemeClr val="bg2"/>
            </a:outerShdw>
          </a:effectLst>
          <a:extLst/>
        </p:spPr>
      </p:pic>
      <p:pic>
        <p:nvPicPr>
          <p:cNvPr id="103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0996" y="3014754"/>
            <a:ext cx="989283" cy="3395339"/>
          </a:xfrm>
          <a:prstGeom prst="rect">
            <a:avLst/>
          </a:prstGeom>
          <a:noFill/>
          <a:ln>
            <a:solidFill>
              <a:srgbClr val="B2B2B2"/>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1035" name="Picture 11"/>
          <p:cNvPicPr>
            <a:picLocks noChangeAspect="1" noChangeArrowheads="1"/>
          </p:cNvPicPr>
          <p:nvPr/>
        </p:nvPicPr>
        <p:blipFill rotWithShape="1">
          <a:blip r:embed="rId5">
            <a:extLst>
              <a:ext uri="{28A0092B-C50C-407E-A947-70E740481C1C}">
                <a14:useLocalDpi xmlns:a14="http://schemas.microsoft.com/office/drawing/2010/main" val="0"/>
              </a:ext>
            </a:extLst>
          </a:blip>
          <a:srcRect t="67755"/>
          <a:stretch/>
        </p:blipFill>
        <p:spPr bwMode="auto">
          <a:xfrm>
            <a:off x="4440970" y="1418272"/>
            <a:ext cx="1106975" cy="1108305"/>
          </a:xfrm>
          <a:prstGeom prst="rect">
            <a:avLst/>
          </a:prstGeom>
          <a:noFill/>
          <a:ln>
            <a:solidFill>
              <a:srgbClr val="B2B2B2"/>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12" name="Picture 11"/>
          <p:cNvPicPr>
            <a:picLocks noChangeAspect="1" noChangeArrowheads="1"/>
          </p:cNvPicPr>
          <p:nvPr/>
        </p:nvPicPr>
        <p:blipFill rotWithShape="1">
          <a:blip r:embed="rId5">
            <a:extLst>
              <a:ext uri="{28A0092B-C50C-407E-A947-70E740481C1C}">
                <a14:useLocalDpi xmlns:a14="http://schemas.microsoft.com/office/drawing/2010/main" val="0"/>
              </a:ext>
            </a:extLst>
          </a:blip>
          <a:srcRect t="32966" b="31478"/>
          <a:stretch/>
        </p:blipFill>
        <p:spPr bwMode="auto">
          <a:xfrm>
            <a:off x="4440970" y="2657987"/>
            <a:ext cx="1106975" cy="1222131"/>
          </a:xfrm>
          <a:prstGeom prst="rect">
            <a:avLst/>
          </a:prstGeom>
          <a:noFill/>
          <a:ln>
            <a:solidFill>
              <a:srgbClr val="B2B2B2"/>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8" name="Bogen 7"/>
          <p:cNvSpPr/>
          <p:nvPr/>
        </p:nvSpPr>
        <p:spPr>
          <a:xfrm rot="16200000" flipH="1" flipV="1">
            <a:off x="4970077" y="3617261"/>
            <a:ext cx="576000" cy="345926"/>
          </a:xfrm>
          <a:prstGeom prst="arc">
            <a:avLst>
              <a:gd name="adj1" fmla="val 10800000"/>
              <a:gd name="adj2" fmla="val 0"/>
            </a:avLst>
          </a:prstGeom>
          <a:ln w="38100">
            <a:solidFill>
              <a:srgbClr val="006600"/>
            </a:solidFill>
            <a:headEnd type="triangle" w="med" len="med"/>
            <a:tailEnd type="triangle" w="med" len="med"/>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9" name="Bogen 8"/>
          <p:cNvSpPr/>
          <p:nvPr/>
        </p:nvSpPr>
        <p:spPr>
          <a:xfrm rot="16200000" flipH="1" flipV="1">
            <a:off x="4970077" y="2389614"/>
            <a:ext cx="576000" cy="345926"/>
          </a:xfrm>
          <a:prstGeom prst="arc">
            <a:avLst>
              <a:gd name="adj1" fmla="val 10800000"/>
              <a:gd name="adj2" fmla="val 0"/>
            </a:avLst>
          </a:prstGeom>
          <a:ln w="38100">
            <a:solidFill>
              <a:srgbClr val="006600"/>
            </a:solidFill>
            <a:headEnd type="triangle" w="med" len="med"/>
            <a:tailEnd type="triangle" w="med" len="med"/>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Bogen 10"/>
          <p:cNvSpPr/>
          <p:nvPr/>
        </p:nvSpPr>
        <p:spPr>
          <a:xfrm rot="10800000" flipH="1" flipV="1">
            <a:off x="7729752" y="2964843"/>
            <a:ext cx="722488" cy="345926"/>
          </a:xfrm>
          <a:prstGeom prst="arc">
            <a:avLst>
              <a:gd name="adj1" fmla="val 10800000"/>
              <a:gd name="adj2" fmla="val 0"/>
            </a:avLst>
          </a:prstGeom>
          <a:ln w="38100">
            <a:solidFill>
              <a:srgbClr val="A50021"/>
            </a:solidFill>
            <a:headEnd type="triangle" w="med" len="med"/>
            <a:tailEnd type="triangle" w="med" len="med"/>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8832" y="1315368"/>
            <a:ext cx="896863" cy="802456"/>
          </a:xfrm>
          <a:prstGeom prst="rect">
            <a:avLst/>
          </a:prstGeom>
          <a:noFill/>
          <a:ln>
            <a:solidFill>
              <a:srgbClr val="B2B2B2"/>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0362" y="548289"/>
            <a:ext cx="1889917" cy="2157516"/>
          </a:xfrm>
          <a:prstGeom prst="rect">
            <a:avLst/>
          </a:prstGeom>
          <a:noFill/>
          <a:ln>
            <a:solidFill>
              <a:srgbClr val="B2B2B2"/>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0" name="Bogen 9"/>
          <p:cNvSpPr/>
          <p:nvPr/>
        </p:nvSpPr>
        <p:spPr>
          <a:xfrm rot="4500000" flipV="1">
            <a:off x="6534329" y="2238832"/>
            <a:ext cx="1408447" cy="612000"/>
          </a:xfrm>
          <a:prstGeom prst="arc">
            <a:avLst>
              <a:gd name="adj1" fmla="val 12019750"/>
              <a:gd name="adj2" fmla="val 20265164"/>
            </a:avLst>
          </a:prstGeom>
          <a:ln w="38100">
            <a:solidFill>
              <a:srgbClr val="336699"/>
            </a:solidFill>
            <a:headEnd type="triangle" w="med" len="med"/>
            <a:tailEnd type="triangle" w="med" len="med"/>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 name="Freihandform 4"/>
          <p:cNvSpPr/>
          <p:nvPr/>
        </p:nvSpPr>
        <p:spPr>
          <a:xfrm>
            <a:off x="7182196" y="2709949"/>
            <a:ext cx="1596044" cy="365760"/>
          </a:xfrm>
          <a:custGeom>
            <a:avLst/>
            <a:gdLst>
              <a:gd name="connsiteX0" fmla="*/ 83128 w 1596044"/>
              <a:gd name="connsiteY0" fmla="*/ 332509 h 365760"/>
              <a:gd name="connsiteX1" fmla="*/ 0 w 1596044"/>
              <a:gd name="connsiteY1" fmla="*/ 0 h 365760"/>
              <a:gd name="connsiteX2" fmla="*/ 1596044 w 1596044"/>
              <a:gd name="connsiteY2" fmla="*/ 0 h 365760"/>
              <a:gd name="connsiteX3" fmla="*/ 631768 w 1596044"/>
              <a:gd name="connsiteY3" fmla="*/ 365760 h 365760"/>
              <a:gd name="connsiteX4" fmla="*/ 83128 w 1596044"/>
              <a:gd name="connsiteY4" fmla="*/ 332509 h 365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44" h="365760">
                <a:moveTo>
                  <a:pt x="83128" y="332509"/>
                </a:moveTo>
                <a:lnTo>
                  <a:pt x="0" y="0"/>
                </a:lnTo>
                <a:lnTo>
                  <a:pt x="1596044" y="0"/>
                </a:lnTo>
                <a:lnTo>
                  <a:pt x="631768" y="365760"/>
                </a:lnTo>
                <a:lnTo>
                  <a:pt x="83128" y="332509"/>
                </a:lnTo>
                <a:close/>
              </a:path>
            </a:pathLst>
          </a:custGeom>
          <a:gradFill flip="none" rotWithShape="1">
            <a:gsLst>
              <a:gs pos="0">
                <a:srgbClr val="777777">
                  <a:alpha val="10196"/>
                </a:srgbClr>
              </a:gs>
              <a:gs pos="100000">
                <a:srgbClr val="969696">
                  <a:alpha val="40000"/>
                </a:srgbClr>
              </a:gs>
            </a:gsLst>
            <a:lin ang="16200000" scaled="1"/>
            <a:tileRect/>
          </a:gradFill>
          <a:ln w="9525" cap="flat" cmpd="sng">
            <a:noFill/>
            <a:prstDash val="solid"/>
            <a:round/>
            <a:headEnd type="none" w="med" len="med"/>
            <a:tailEnd type="none" w="med" len="med"/>
          </a:ln>
          <a:effectLst/>
        </p:spPr>
        <p:txBody>
          <a:bodyPr/>
          <a:lstStyle/>
          <a:p>
            <a:endParaRPr lang="en-US" dirty="0">
              <a:solidFill>
                <a:schemeClr val="tx1"/>
              </a:solidFill>
            </a:endParaRPr>
          </a:p>
        </p:txBody>
      </p:sp>
    </p:spTree>
    <p:extLst>
      <p:ext uri="{BB962C8B-B14F-4D97-AF65-F5344CB8AC3E}">
        <p14:creationId xmlns:p14="http://schemas.microsoft.com/office/powerpoint/2010/main" val="1276093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2000"/>
                            </p:stCondLst>
                            <p:childTnLst>
                              <p:par>
                                <p:cTn id="32" presetID="22" presetClass="entr" presetSubtype="4"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1035"/>
                                        </p:tgtEl>
                                        <p:attrNameLst>
                                          <p:attrName>style.visibility</p:attrName>
                                        </p:attrNameLst>
                                      </p:cBhvr>
                                      <p:to>
                                        <p:strVal val="visible"/>
                                      </p:to>
                                    </p:set>
                                    <p:animEffect transition="in" filter="fade">
                                      <p:cBhvr>
                                        <p:cTn id="38" dur="500"/>
                                        <p:tgtEl>
                                          <p:spTgt spid="103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wipe(left)">
                                      <p:cBhvr>
                                        <p:cTn id="43" dur="500"/>
                                        <p:tgtEl>
                                          <p:spTgt spid="3">
                                            <p:txEl>
                                              <p:pRg st="4" end="4"/>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wipe(left)">
                                      <p:cBhvr>
                                        <p:cTn id="47" dur="500"/>
                                        <p:tgtEl>
                                          <p:spTgt spid="3">
                                            <p:txEl>
                                              <p:pRg st="5" end="5"/>
                                            </p:txEl>
                                          </p:spTgt>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wipe(left)">
                                      <p:cBhvr>
                                        <p:cTn id="50" dur="500"/>
                                        <p:tgtEl>
                                          <p:spTgt spid="3">
                                            <p:txEl>
                                              <p:pRg st="6" end="6"/>
                                            </p:txEl>
                                          </p:spTgt>
                                        </p:tgtEl>
                                      </p:cBhvr>
                                    </p:animEffect>
                                  </p:childTnLst>
                                </p:cTn>
                              </p:par>
                            </p:childTnLst>
                          </p:cTn>
                        </p:par>
                        <p:par>
                          <p:cTn id="51" fill="hold">
                            <p:stCondLst>
                              <p:cond delay="1000"/>
                            </p:stCondLst>
                            <p:childTnLst>
                              <p:par>
                                <p:cTn id="52" presetID="22" presetClass="entr" presetSubtype="8"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032"/>
                                        </p:tgtEl>
                                        <p:attrNameLst>
                                          <p:attrName>style.visibility</p:attrName>
                                        </p:attrNameLst>
                                      </p:cBhvr>
                                      <p:to>
                                        <p:strVal val="visible"/>
                                      </p:to>
                                    </p:set>
                                    <p:animEffect transition="in" filter="fade">
                                      <p:cBhvr>
                                        <p:cTn id="58" dur="500"/>
                                        <p:tgtEl>
                                          <p:spTgt spid="103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wipe(left)">
                                      <p:cBhvr>
                                        <p:cTn id="63" dur="500"/>
                                        <p:tgtEl>
                                          <p:spTgt spid="3">
                                            <p:txEl>
                                              <p:pRg st="7" end="7"/>
                                            </p:txEl>
                                          </p:spTgt>
                                        </p:tgtEl>
                                      </p:cBhvr>
                                    </p:animEffect>
                                  </p:childTnLst>
                                </p:cTn>
                              </p:par>
                            </p:childTnLst>
                          </p:cTn>
                        </p:par>
                        <p:par>
                          <p:cTn id="64" fill="hold">
                            <p:stCondLst>
                              <p:cond delay="500"/>
                            </p:stCondLst>
                            <p:childTnLst>
                              <p:par>
                                <p:cTn id="65" presetID="22" presetClass="entr" presetSubtype="4"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wipe(down)">
                                      <p:cBhvr>
                                        <p:cTn id="67" dur="500"/>
                                        <p:tgtEl>
                                          <p:spTgt spid="5"/>
                                        </p:tgtEl>
                                      </p:cBhvr>
                                    </p:animEffect>
                                  </p:childTnLst>
                                </p:cTn>
                              </p:par>
                              <p:par>
                                <p:cTn id="68" presetID="10" presetClass="entr" presetSubtype="0" fill="hold" nodeType="withEffect">
                                  <p:stCondLst>
                                    <p:cond delay="250"/>
                                  </p:stCondLst>
                                  <p:childTnLst>
                                    <p:set>
                                      <p:cBhvr>
                                        <p:cTn id="69" dur="1" fill="hold">
                                          <p:stCondLst>
                                            <p:cond delay="0"/>
                                          </p:stCondLst>
                                        </p:cTn>
                                        <p:tgtEl>
                                          <p:spTgt spid="1027"/>
                                        </p:tgtEl>
                                        <p:attrNameLst>
                                          <p:attrName>style.visibility</p:attrName>
                                        </p:attrNameLst>
                                      </p:cBhvr>
                                      <p:to>
                                        <p:strVal val="visible"/>
                                      </p:to>
                                    </p:set>
                                    <p:animEffect transition="in" filter="fade">
                                      <p:cBhvr>
                                        <p:cTn id="70" dur="500"/>
                                        <p:tgtEl>
                                          <p:spTgt spid="1027"/>
                                        </p:tgtEl>
                                      </p:cBhvr>
                                    </p:animEffect>
                                  </p:childTnLst>
                                </p:cTn>
                              </p:par>
                            </p:childTnLst>
                          </p:cTn>
                        </p:par>
                        <p:par>
                          <p:cTn id="71" fill="hold">
                            <p:stCondLst>
                              <p:cond delay="1250"/>
                            </p:stCondLst>
                            <p:childTnLst>
                              <p:par>
                                <p:cTn id="72" presetID="22" presetClass="entr" presetSubtype="8" fill="hold" grpId="0" nodeType="afterEffect">
                                  <p:stCondLst>
                                    <p:cond delay="0"/>
                                  </p:stCondLst>
                                  <p:childTnLst>
                                    <p:set>
                                      <p:cBhvr>
                                        <p:cTn id="73" dur="1" fill="hold">
                                          <p:stCondLst>
                                            <p:cond delay="0"/>
                                          </p:stCondLst>
                                        </p:cTn>
                                        <p:tgtEl>
                                          <p:spTgt spid="3">
                                            <p:txEl>
                                              <p:pRg st="8" end="8"/>
                                            </p:txEl>
                                          </p:spTgt>
                                        </p:tgtEl>
                                        <p:attrNameLst>
                                          <p:attrName>style.visibility</p:attrName>
                                        </p:attrNameLst>
                                      </p:cBhvr>
                                      <p:to>
                                        <p:strVal val="visible"/>
                                      </p:to>
                                    </p:set>
                                    <p:animEffect transition="in" filter="wipe(left)">
                                      <p:cBhvr>
                                        <p:cTn id="74" dur="500"/>
                                        <p:tgtEl>
                                          <p:spTgt spid="3">
                                            <p:txEl>
                                              <p:pRg st="8" end="8"/>
                                            </p:txEl>
                                          </p:spTgt>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
                                            <p:txEl>
                                              <p:pRg st="9" end="9"/>
                                            </p:txEl>
                                          </p:spTgt>
                                        </p:tgtEl>
                                        <p:attrNameLst>
                                          <p:attrName>style.visibility</p:attrName>
                                        </p:attrNameLst>
                                      </p:cBhvr>
                                      <p:to>
                                        <p:strVal val="visible"/>
                                      </p:to>
                                    </p:set>
                                    <p:animEffect transition="in" filter="wipe(left)">
                                      <p:cBhvr>
                                        <p:cTn id="77" dur="500"/>
                                        <p:tgtEl>
                                          <p:spTgt spid="3">
                                            <p:txEl>
                                              <p:pRg st="9" end="9"/>
                                            </p:txEl>
                                          </p:spTgt>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3">
                                            <p:txEl>
                                              <p:pRg st="10" end="10"/>
                                            </p:txEl>
                                          </p:spTgt>
                                        </p:tgtEl>
                                        <p:attrNameLst>
                                          <p:attrName>style.visibility</p:attrName>
                                        </p:attrNameLst>
                                      </p:cBhvr>
                                      <p:to>
                                        <p:strVal val="visible"/>
                                      </p:to>
                                    </p:set>
                                    <p:animEffect transition="in" filter="wipe(left)">
                                      <p:cBhvr>
                                        <p:cTn id="80" dur="500"/>
                                        <p:tgtEl>
                                          <p:spTgt spid="3">
                                            <p:txEl>
                                              <p:pRg st="10" end="10"/>
                                            </p:txEl>
                                          </p:spTgt>
                                        </p:tgtEl>
                                      </p:cBhvr>
                                    </p:animEffect>
                                  </p:childTnLst>
                                </p:cTn>
                              </p:par>
                            </p:childTnLst>
                          </p:cTn>
                        </p:par>
                        <p:par>
                          <p:cTn id="81" fill="hold">
                            <p:stCondLst>
                              <p:cond delay="1750"/>
                            </p:stCondLst>
                            <p:childTnLst>
                              <p:par>
                                <p:cTn id="82" presetID="22" presetClass="entr" presetSubtype="4" fill="hold" grpId="0" nodeType="after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wipe(down)">
                                      <p:cBhvr>
                                        <p:cTn id="84" dur="500"/>
                                        <p:tgtEl>
                                          <p:spTgt spid="10"/>
                                        </p:tgtEl>
                                      </p:cBhvr>
                                    </p:animEffect>
                                  </p:childTnLst>
                                </p:cTn>
                              </p:par>
                            </p:childTnLst>
                          </p:cTn>
                        </p:par>
                        <p:par>
                          <p:cTn id="85" fill="hold">
                            <p:stCondLst>
                              <p:cond delay="2250"/>
                            </p:stCondLst>
                            <p:childTnLst>
                              <p:par>
                                <p:cTn id="86" presetID="10" presetClass="entr" presetSubtype="0" fill="hold" nodeType="afterEffect">
                                  <p:stCondLst>
                                    <p:cond delay="0"/>
                                  </p:stCondLst>
                                  <p:childTnLst>
                                    <p:set>
                                      <p:cBhvr>
                                        <p:cTn id="87" dur="1" fill="hold">
                                          <p:stCondLst>
                                            <p:cond delay="0"/>
                                          </p:stCondLst>
                                        </p:cTn>
                                        <p:tgtEl>
                                          <p:spTgt spid="1026"/>
                                        </p:tgtEl>
                                        <p:attrNameLst>
                                          <p:attrName>style.visibility</p:attrName>
                                        </p:attrNameLst>
                                      </p:cBhvr>
                                      <p:to>
                                        <p:strVal val="visible"/>
                                      </p:to>
                                    </p:set>
                                    <p:animEffect transition="in" filter="fade">
                                      <p:cBhvr>
                                        <p:cTn id="8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animBg="1"/>
      <p:bldP spid="11" grpId="0" animBg="1"/>
      <p:bldP spid="10"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Inhaltsplatzhalter 14"/>
          <p:cNvSpPr>
            <a:spLocks noGrp="1"/>
          </p:cNvSpPr>
          <p:nvPr>
            <p:ph idx="1"/>
          </p:nvPr>
        </p:nvSpPr>
        <p:spPr/>
        <p:txBody>
          <a:bodyPr/>
          <a:lstStyle/>
          <a:p>
            <a:r>
              <a:rPr lang="en-US" dirty="0" smtClean="0"/>
              <a:t>Key to effective use</a:t>
            </a:r>
            <a:br>
              <a:rPr lang="en-US" dirty="0" smtClean="0"/>
            </a:br>
            <a:r>
              <a:rPr lang="en-US" dirty="0" smtClean="0"/>
              <a:t>of simulation</a:t>
            </a:r>
          </a:p>
          <a:p>
            <a:pPr lvl="1"/>
            <a:r>
              <a:rPr lang="en-US" dirty="0" smtClean="0"/>
              <a:t>Capture only the</a:t>
            </a:r>
            <a:br>
              <a:rPr lang="en-US" dirty="0" smtClean="0"/>
            </a:br>
            <a:r>
              <a:rPr lang="en-US" dirty="0" smtClean="0"/>
              <a:t>effects you need</a:t>
            </a:r>
          </a:p>
          <a:p>
            <a:pPr lvl="1"/>
            <a:r>
              <a:rPr lang="en-US" dirty="0" smtClean="0"/>
              <a:t>Configure the model</a:t>
            </a:r>
            <a:br>
              <a:rPr lang="en-US" dirty="0" smtClean="0"/>
            </a:br>
            <a:r>
              <a:rPr lang="en-US" dirty="0" smtClean="0"/>
              <a:t>for your task</a:t>
            </a:r>
          </a:p>
          <a:p>
            <a:pPr lvl="1"/>
            <a:endParaRPr lang="en-US" dirty="0"/>
          </a:p>
          <a:p>
            <a:r>
              <a:rPr lang="en-US" dirty="0" smtClean="0"/>
              <a:t>MathWorks products</a:t>
            </a:r>
            <a:br>
              <a:rPr lang="en-US" dirty="0" smtClean="0"/>
            </a:br>
            <a:r>
              <a:rPr lang="en-US" dirty="0" smtClean="0"/>
              <a:t>enable you to select</a:t>
            </a:r>
            <a:br>
              <a:rPr lang="en-US" dirty="0" smtClean="0"/>
            </a:br>
            <a:r>
              <a:rPr lang="en-US" dirty="0" smtClean="0"/>
              <a:t>the right level of detail</a:t>
            </a:r>
            <a:br>
              <a:rPr lang="en-US" dirty="0" smtClean="0"/>
            </a:br>
            <a:r>
              <a:rPr lang="en-US" dirty="0" smtClean="0"/>
              <a:t>for your task</a:t>
            </a:r>
            <a:endParaRPr lang="en-US" dirty="0"/>
          </a:p>
        </p:txBody>
      </p:sp>
      <p:grpSp>
        <p:nvGrpSpPr>
          <p:cNvPr id="2" name="Group 20"/>
          <p:cNvGrpSpPr>
            <a:grpSpLocks/>
          </p:cNvGrpSpPr>
          <p:nvPr/>
        </p:nvGrpSpPr>
        <p:grpSpPr bwMode="auto">
          <a:xfrm>
            <a:off x="4048636" y="685800"/>
            <a:ext cx="4435424" cy="4751188"/>
            <a:chOff x="673" y="-52"/>
            <a:chExt cx="2711" cy="2904"/>
          </a:xfrm>
        </p:grpSpPr>
        <p:sp>
          <p:nvSpPr>
            <p:cNvPr id="37" name="Arc 14"/>
            <p:cNvSpPr>
              <a:spLocks/>
            </p:cNvSpPr>
            <p:nvPr/>
          </p:nvSpPr>
          <p:spPr bwMode="auto">
            <a:xfrm rot="5400000">
              <a:off x="659" y="160"/>
              <a:ext cx="2666" cy="2453"/>
            </a:xfrm>
            <a:custGeom>
              <a:avLst/>
              <a:gdLst>
                <a:gd name="G0" fmla="+- 0 0 0"/>
                <a:gd name="G1" fmla="+- 18965 0 0"/>
                <a:gd name="G2" fmla="+- 21600 0 0"/>
                <a:gd name="T0" fmla="*/ 10340 w 20691"/>
                <a:gd name="T1" fmla="*/ 0 h 18965"/>
                <a:gd name="T2" fmla="*/ 20691 w 20691"/>
                <a:gd name="T3" fmla="*/ 12764 h 18965"/>
                <a:gd name="T4" fmla="*/ 0 w 20691"/>
                <a:gd name="T5" fmla="*/ 18965 h 18965"/>
              </a:gdLst>
              <a:ahLst/>
              <a:cxnLst>
                <a:cxn ang="0">
                  <a:pos x="T0" y="T1"/>
                </a:cxn>
                <a:cxn ang="0">
                  <a:pos x="T2" y="T3"/>
                </a:cxn>
                <a:cxn ang="0">
                  <a:pos x="T4" y="T5"/>
                </a:cxn>
              </a:cxnLst>
              <a:rect l="0" t="0" r="r" b="b"/>
              <a:pathLst>
                <a:path w="20691" h="18965" fill="none" extrusionOk="0">
                  <a:moveTo>
                    <a:pt x="10339" y="0"/>
                  </a:moveTo>
                  <a:cubicBezTo>
                    <a:pt x="15336" y="2725"/>
                    <a:pt x="19056" y="7311"/>
                    <a:pt x="20690" y="12764"/>
                  </a:cubicBezTo>
                </a:path>
                <a:path w="20691" h="18965" stroke="0" extrusionOk="0">
                  <a:moveTo>
                    <a:pt x="10339" y="0"/>
                  </a:moveTo>
                  <a:cubicBezTo>
                    <a:pt x="15336" y="2725"/>
                    <a:pt x="19056" y="7311"/>
                    <a:pt x="20690" y="12764"/>
                  </a:cubicBezTo>
                  <a:lnTo>
                    <a:pt x="0" y="18965"/>
                  </a:lnTo>
                  <a:close/>
                </a:path>
              </a:pathLst>
            </a:custGeom>
            <a:gradFill flip="none" rotWithShape="1">
              <a:gsLst>
                <a:gs pos="0">
                  <a:srgbClr val="FBC191"/>
                </a:gs>
                <a:gs pos="100000">
                  <a:srgbClr val="568FD6"/>
                </a:gs>
              </a:gsLst>
              <a:lin ang="2700000" scaled="1"/>
              <a:tileRect/>
            </a:gradFill>
            <a:ln w="19050">
              <a:solidFill>
                <a:schemeClr val="tx1"/>
              </a:solidFill>
              <a:round/>
              <a:headEnd/>
              <a:tailEnd/>
            </a:ln>
            <a:effectLst/>
          </p:spPr>
          <p:txBody>
            <a:bodyPr wrap="none" anchor="ctr"/>
            <a:lstStyle/>
            <a:p>
              <a:endParaRPr lang="de-DE"/>
            </a:p>
          </p:txBody>
        </p:sp>
        <p:sp>
          <p:nvSpPr>
            <p:cNvPr id="38" name="Arc 15"/>
            <p:cNvSpPr>
              <a:spLocks/>
            </p:cNvSpPr>
            <p:nvPr/>
          </p:nvSpPr>
          <p:spPr bwMode="auto">
            <a:xfrm rot="5400000">
              <a:off x="563" y="58"/>
              <a:ext cx="2652" cy="2432"/>
            </a:xfrm>
            <a:custGeom>
              <a:avLst/>
              <a:gdLst>
                <a:gd name="G0" fmla="+- 0 0 0"/>
                <a:gd name="G1" fmla="+- 18812 0 0"/>
                <a:gd name="G2" fmla="+- 21600 0 0"/>
                <a:gd name="T0" fmla="*/ 10614 w 20575"/>
                <a:gd name="T1" fmla="*/ 0 h 18812"/>
                <a:gd name="T2" fmla="*/ 20575 w 20575"/>
                <a:gd name="T3" fmla="*/ 12238 h 18812"/>
                <a:gd name="T4" fmla="*/ 0 w 20575"/>
                <a:gd name="T5" fmla="*/ 18812 h 18812"/>
              </a:gdLst>
              <a:ahLst/>
              <a:cxnLst>
                <a:cxn ang="0">
                  <a:pos x="T0" y="T1"/>
                </a:cxn>
                <a:cxn ang="0">
                  <a:pos x="T2" y="T3"/>
                </a:cxn>
                <a:cxn ang="0">
                  <a:pos x="T4" y="T5"/>
                </a:cxn>
              </a:cxnLst>
              <a:rect l="0" t="0" r="r" b="b"/>
              <a:pathLst>
                <a:path w="20575" h="18812" fill="none" extrusionOk="0">
                  <a:moveTo>
                    <a:pt x="10614" y="-1"/>
                  </a:moveTo>
                  <a:cubicBezTo>
                    <a:pt x="15359" y="2676"/>
                    <a:pt x="18917" y="7048"/>
                    <a:pt x="20575" y="12237"/>
                  </a:cubicBezTo>
                </a:path>
                <a:path w="20575" h="18812" stroke="0" extrusionOk="0">
                  <a:moveTo>
                    <a:pt x="10614" y="-1"/>
                  </a:moveTo>
                  <a:cubicBezTo>
                    <a:pt x="15359" y="2676"/>
                    <a:pt x="18917" y="7048"/>
                    <a:pt x="20575" y="12237"/>
                  </a:cubicBezTo>
                  <a:lnTo>
                    <a:pt x="0" y="18812"/>
                  </a:lnTo>
                  <a:close/>
                </a:path>
              </a:pathLst>
            </a:custGeom>
            <a:solidFill>
              <a:schemeClr val="bg1"/>
            </a:solidFill>
            <a:ln w="19050">
              <a:solidFill>
                <a:schemeClr val="tx1"/>
              </a:solidFill>
              <a:round/>
              <a:headEnd/>
              <a:tailEnd/>
            </a:ln>
            <a:effectLst/>
          </p:spPr>
          <p:txBody>
            <a:bodyPr wrap="none" anchor="ctr"/>
            <a:lstStyle/>
            <a:p>
              <a:endParaRPr lang="de-DE"/>
            </a:p>
          </p:txBody>
        </p:sp>
        <p:sp>
          <p:nvSpPr>
            <p:cNvPr id="39" name="Freeform 17"/>
            <p:cNvSpPr>
              <a:spLocks/>
            </p:cNvSpPr>
            <p:nvPr/>
          </p:nvSpPr>
          <p:spPr bwMode="auto">
            <a:xfrm rot="1800000">
              <a:off x="3056" y="1088"/>
              <a:ext cx="328" cy="284"/>
            </a:xfrm>
            <a:custGeom>
              <a:avLst/>
              <a:gdLst/>
              <a:ahLst/>
              <a:cxnLst>
                <a:cxn ang="0">
                  <a:pos x="113" y="284"/>
                </a:cxn>
                <a:cxn ang="0">
                  <a:pos x="0" y="284"/>
                </a:cxn>
                <a:cxn ang="0">
                  <a:pos x="164" y="0"/>
                </a:cxn>
                <a:cxn ang="0">
                  <a:pos x="328" y="284"/>
                </a:cxn>
                <a:cxn ang="0">
                  <a:pos x="226" y="284"/>
                </a:cxn>
              </a:cxnLst>
              <a:rect l="0" t="0" r="r" b="b"/>
              <a:pathLst>
                <a:path w="328" h="284">
                  <a:moveTo>
                    <a:pt x="113" y="284"/>
                  </a:moveTo>
                  <a:lnTo>
                    <a:pt x="0" y="284"/>
                  </a:lnTo>
                  <a:lnTo>
                    <a:pt x="164" y="0"/>
                  </a:lnTo>
                  <a:lnTo>
                    <a:pt x="328" y="284"/>
                  </a:lnTo>
                  <a:lnTo>
                    <a:pt x="226" y="284"/>
                  </a:lnTo>
                </a:path>
              </a:pathLst>
            </a:custGeom>
            <a:solidFill>
              <a:srgbClr val="FBC191"/>
            </a:solidFill>
            <a:ln w="19050" cmpd="sng">
              <a:solidFill>
                <a:schemeClr val="tx1"/>
              </a:solidFill>
              <a:round/>
              <a:headEnd/>
              <a:tailEnd/>
            </a:ln>
            <a:effectLst/>
          </p:spPr>
          <p:txBody>
            <a:bodyPr/>
            <a:lstStyle/>
            <a:p>
              <a:endParaRPr lang="de-DE"/>
            </a:p>
          </p:txBody>
        </p:sp>
        <p:sp>
          <p:nvSpPr>
            <p:cNvPr id="40" name="Freeform 19"/>
            <p:cNvSpPr>
              <a:spLocks/>
            </p:cNvSpPr>
            <p:nvPr/>
          </p:nvSpPr>
          <p:spPr bwMode="auto">
            <a:xfrm rot="-6300000">
              <a:off x="1274" y="2546"/>
              <a:ext cx="328" cy="284"/>
            </a:xfrm>
            <a:custGeom>
              <a:avLst/>
              <a:gdLst/>
              <a:ahLst/>
              <a:cxnLst>
                <a:cxn ang="0">
                  <a:pos x="113" y="284"/>
                </a:cxn>
                <a:cxn ang="0">
                  <a:pos x="0" y="284"/>
                </a:cxn>
                <a:cxn ang="0">
                  <a:pos x="164" y="0"/>
                </a:cxn>
                <a:cxn ang="0">
                  <a:pos x="328" y="284"/>
                </a:cxn>
                <a:cxn ang="0">
                  <a:pos x="226" y="284"/>
                </a:cxn>
              </a:cxnLst>
              <a:rect l="0" t="0" r="r" b="b"/>
              <a:pathLst>
                <a:path w="328" h="284">
                  <a:moveTo>
                    <a:pt x="113" y="284"/>
                  </a:moveTo>
                  <a:lnTo>
                    <a:pt x="0" y="284"/>
                  </a:lnTo>
                  <a:lnTo>
                    <a:pt x="164" y="0"/>
                  </a:lnTo>
                  <a:lnTo>
                    <a:pt x="328" y="284"/>
                  </a:lnTo>
                  <a:lnTo>
                    <a:pt x="226" y="284"/>
                  </a:lnTo>
                </a:path>
              </a:pathLst>
            </a:custGeom>
            <a:solidFill>
              <a:srgbClr val="568FD6"/>
            </a:solidFill>
            <a:ln w="19050" cmpd="sng">
              <a:solidFill>
                <a:schemeClr val="tx1"/>
              </a:solidFill>
              <a:round/>
              <a:headEnd/>
              <a:tailEnd/>
            </a:ln>
            <a:effectLst/>
          </p:spPr>
          <p:txBody>
            <a:bodyPr/>
            <a:lstStyle/>
            <a:p>
              <a:endParaRPr lang="de-DE"/>
            </a:p>
          </p:txBody>
        </p:sp>
      </p:grpSp>
      <p:sp>
        <p:nvSpPr>
          <p:cNvPr id="36" name="Arc 13"/>
          <p:cNvSpPr>
            <a:spLocks/>
          </p:cNvSpPr>
          <p:nvPr/>
        </p:nvSpPr>
        <p:spPr bwMode="auto">
          <a:xfrm rot="5400000">
            <a:off x="3991371" y="913216"/>
            <a:ext cx="4554860" cy="4268543"/>
          </a:xfrm>
          <a:custGeom>
            <a:avLst/>
            <a:gdLst>
              <a:gd name="G0" fmla="+- 0 0 0"/>
              <a:gd name="G1" fmla="+- 20175 0 0"/>
              <a:gd name="G2" fmla="+- 21600 0 0"/>
              <a:gd name="T0" fmla="*/ 7716 w 21600"/>
              <a:gd name="T1" fmla="*/ 0 h 20175"/>
              <a:gd name="T2" fmla="*/ 21600 w 21600"/>
              <a:gd name="T3" fmla="*/ 20175 h 20175"/>
              <a:gd name="T4" fmla="*/ 0 w 21600"/>
              <a:gd name="T5" fmla="*/ 20175 h 20175"/>
            </a:gdLst>
            <a:ahLst/>
            <a:cxnLst>
              <a:cxn ang="0">
                <a:pos x="T0" y="T1"/>
              </a:cxn>
              <a:cxn ang="0">
                <a:pos x="T2" y="T3"/>
              </a:cxn>
              <a:cxn ang="0">
                <a:pos x="T4" y="T5"/>
              </a:cxn>
            </a:cxnLst>
            <a:rect l="0" t="0" r="r" b="b"/>
            <a:pathLst>
              <a:path w="21600" h="20175" fill="none" extrusionOk="0">
                <a:moveTo>
                  <a:pt x="7715" y="0"/>
                </a:moveTo>
                <a:cubicBezTo>
                  <a:pt x="16077" y="3198"/>
                  <a:pt x="21600" y="11222"/>
                  <a:pt x="21600" y="20175"/>
                </a:cubicBezTo>
              </a:path>
              <a:path w="21600" h="20175" stroke="0" extrusionOk="0">
                <a:moveTo>
                  <a:pt x="7715" y="0"/>
                </a:moveTo>
                <a:cubicBezTo>
                  <a:pt x="16077" y="3198"/>
                  <a:pt x="21600" y="11222"/>
                  <a:pt x="21600" y="20175"/>
                </a:cubicBezTo>
                <a:lnTo>
                  <a:pt x="0" y="20175"/>
                </a:lnTo>
                <a:close/>
              </a:path>
            </a:pathLst>
          </a:custGeom>
          <a:noFill/>
          <a:ln w="38100">
            <a:solidFill>
              <a:srgbClr val="FF0000"/>
            </a:solidFill>
            <a:round/>
            <a:headEnd/>
            <a:tailEnd/>
          </a:ln>
          <a:effectLst/>
        </p:spPr>
        <p:txBody>
          <a:bodyPr>
            <a:spAutoFit/>
          </a:bodyPr>
          <a:lstStyle/>
          <a:p>
            <a:endParaRPr lang="de-DE"/>
          </a:p>
        </p:txBody>
      </p:sp>
      <p:grpSp>
        <p:nvGrpSpPr>
          <p:cNvPr id="3" name="Gruppieren 108"/>
          <p:cNvGrpSpPr/>
          <p:nvPr/>
        </p:nvGrpSpPr>
        <p:grpSpPr>
          <a:xfrm>
            <a:off x="3775409" y="1919472"/>
            <a:ext cx="5093654" cy="3800560"/>
            <a:chOff x="3775409" y="1065508"/>
            <a:chExt cx="5093654" cy="3800560"/>
          </a:xfrm>
        </p:grpSpPr>
        <p:sp>
          <p:nvSpPr>
            <p:cNvPr id="33" name="Text Box 7"/>
            <p:cNvSpPr txBox="1">
              <a:spLocks noChangeArrowheads="1"/>
            </p:cNvSpPr>
            <p:nvPr/>
          </p:nvSpPr>
          <p:spPr bwMode="auto">
            <a:xfrm rot="16200000">
              <a:off x="2410914" y="2834051"/>
              <a:ext cx="3036573" cy="307584"/>
            </a:xfrm>
            <a:prstGeom prst="rect">
              <a:avLst/>
            </a:prstGeom>
            <a:noFill/>
            <a:ln w="12700">
              <a:noFill/>
              <a:miter lim="800000"/>
              <a:headEnd/>
              <a:tailEnd/>
            </a:ln>
            <a:effectLst/>
          </p:spPr>
          <p:txBody>
            <a:bodyPr wrap="square">
              <a:spAutoFit/>
            </a:bodyPr>
            <a:lstStyle/>
            <a:p>
              <a:pPr algn="ctr" eaLnBrk="0" hangingPunct="0"/>
              <a:r>
                <a:rPr lang="en-US" sz="1400" dirty="0">
                  <a:latin typeface="Arial" pitchFamily="34" charset="0"/>
                  <a:cs typeface="Arial" pitchFamily="34" charset="0"/>
                </a:rPr>
                <a:t>Computational Time</a:t>
              </a:r>
            </a:p>
          </p:txBody>
        </p:sp>
        <p:sp>
          <p:nvSpPr>
            <p:cNvPr id="34" name="Text Box 8"/>
            <p:cNvSpPr txBox="1">
              <a:spLocks noChangeArrowheads="1"/>
            </p:cNvSpPr>
            <p:nvPr/>
          </p:nvSpPr>
          <p:spPr bwMode="auto">
            <a:xfrm>
              <a:off x="4092809" y="4558484"/>
              <a:ext cx="4276723" cy="307584"/>
            </a:xfrm>
            <a:prstGeom prst="rect">
              <a:avLst/>
            </a:prstGeom>
            <a:noFill/>
            <a:ln w="12700">
              <a:noFill/>
              <a:miter lim="800000"/>
              <a:headEnd/>
              <a:tailEnd/>
            </a:ln>
            <a:effectLst/>
          </p:spPr>
          <p:txBody>
            <a:bodyPr wrap="square">
              <a:spAutoFit/>
            </a:bodyPr>
            <a:lstStyle/>
            <a:p>
              <a:pPr algn="ctr" eaLnBrk="0" hangingPunct="0"/>
              <a:r>
                <a:rPr lang="en-US" sz="1400" dirty="0">
                  <a:latin typeface="Arial" pitchFamily="34" charset="0"/>
                  <a:cs typeface="Arial" pitchFamily="34" charset="0"/>
                </a:rPr>
                <a:t>Model Complexity &amp; Detail</a:t>
              </a:r>
            </a:p>
          </p:txBody>
        </p:sp>
        <p:sp>
          <p:nvSpPr>
            <p:cNvPr id="35" name="Freeform 18"/>
            <p:cNvSpPr>
              <a:spLocks/>
            </p:cNvSpPr>
            <p:nvPr/>
          </p:nvSpPr>
          <p:spPr bwMode="auto">
            <a:xfrm>
              <a:off x="4133711" y="1410657"/>
              <a:ext cx="4268543" cy="3061114"/>
            </a:xfrm>
            <a:custGeom>
              <a:avLst/>
              <a:gdLst/>
              <a:ahLst/>
              <a:cxnLst>
                <a:cxn ang="0">
                  <a:pos x="2609" y="1871"/>
                </a:cxn>
                <a:cxn ang="0">
                  <a:pos x="0" y="1871"/>
                </a:cxn>
                <a:cxn ang="0">
                  <a:pos x="0" y="0"/>
                </a:cxn>
              </a:cxnLst>
              <a:rect l="0" t="0" r="r" b="b"/>
              <a:pathLst>
                <a:path w="2609" h="1871">
                  <a:moveTo>
                    <a:pt x="2609" y="1871"/>
                  </a:moveTo>
                  <a:lnTo>
                    <a:pt x="0" y="1871"/>
                  </a:lnTo>
                  <a:lnTo>
                    <a:pt x="0" y="0"/>
                  </a:lnTo>
                </a:path>
              </a:pathLst>
            </a:custGeom>
            <a:noFill/>
            <a:ln w="38100" cap="flat" cmpd="sng">
              <a:solidFill>
                <a:schemeClr val="tx1"/>
              </a:solidFill>
              <a:prstDash val="solid"/>
              <a:round/>
              <a:headEnd type="triangle" w="med" len="med"/>
              <a:tailEnd type="triangle" w="med" len="med"/>
            </a:ln>
            <a:effectLst/>
          </p:spPr>
          <p:txBody>
            <a:bodyPr>
              <a:spAutoFit/>
            </a:bodyPr>
            <a:lstStyle/>
            <a:p>
              <a:endParaRPr lang="de-DE"/>
            </a:p>
          </p:txBody>
        </p:sp>
        <p:sp>
          <p:nvSpPr>
            <p:cNvPr id="32" name="Text Box 22"/>
            <p:cNvSpPr txBox="1">
              <a:spLocks noChangeArrowheads="1"/>
            </p:cNvSpPr>
            <p:nvPr/>
          </p:nvSpPr>
          <p:spPr bwMode="auto">
            <a:xfrm>
              <a:off x="4375461" y="1065508"/>
              <a:ext cx="4493602" cy="369332"/>
            </a:xfrm>
            <a:prstGeom prst="rect">
              <a:avLst/>
            </a:prstGeom>
            <a:noFill/>
            <a:ln w="9525">
              <a:noFill/>
              <a:miter lim="800000"/>
              <a:headEnd/>
              <a:tailEnd/>
            </a:ln>
            <a:effectLst/>
          </p:spPr>
          <p:txBody>
            <a:bodyPr wrap="none">
              <a:spAutoFit/>
            </a:bodyPr>
            <a:lstStyle/>
            <a:p>
              <a:pPr algn="ctr"/>
              <a:r>
                <a:rPr lang="en-US" sz="1800" dirty="0">
                  <a:latin typeface="Arial" pitchFamily="34" charset="0"/>
                  <a:cs typeface="Arial" pitchFamily="34" charset="0"/>
                </a:rPr>
                <a:t>Computational Time </a:t>
              </a:r>
              <a:r>
                <a:rPr lang="en-US" sz="1800" dirty="0" smtClean="0">
                  <a:latin typeface="Arial" pitchFamily="34" charset="0"/>
                  <a:cs typeface="Arial" pitchFamily="34" charset="0"/>
                </a:rPr>
                <a:t>vs. Model </a:t>
              </a:r>
              <a:r>
                <a:rPr lang="en-US" sz="1800" dirty="0">
                  <a:latin typeface="Arial" pitchFamily="34" charset="0"/>
                  <a:cs typeface="Arial" pitchFamily="34" charset="0"/>
                </a:rPr>
                <a:t>Complexity</a:t>
              </a:r>
              <a:endParaRPr lang="de-DE" sz="1800" dirty="0">
                <a:latin typeface="Arial" pitchFamily="34" charset="0"/>
                <a:cs typeface="Arial" pitchFamily="34" charset="0"/>
              </a:endParaRPr>
            </a:p>
          </p:txBody>
        </p:sp>
      </p:grpSp>
      <p:sp>
        <p:nvSpPr>
          <p:cNvPr id="41" name="Text Box 25"/>
          <p:cNvSpPr txBox="1">
            <a:spLocks noChangeArrowheads="1"/>
          </p:cNvSpPr>
          <p:nvPr/>
        </p:nvSpPr>
        <p:spPr bwMode="auto">
          <a:xfrm>
            <a:off x="4465132" y="5730764"/>
            <a:ext cx="3886513" cy="646331"/>
          </a:xfrm>
          <a:prstGeom prst="rect">
            <a:avLst/>
          </a:prstGeom>
          <a:noFill/>
          <a:ln w="9525">
            <a:noFill/>
            <a:miter lim="800000"/>
            <a:headEnd/>
            <a:tailEnd/>
          </a:ln>
          <a:effectLst/>
        </p:spPr>
        <p:txBody>
          <a:bodyPr wrap="none">
            <a:spAutoFit/>
          </a:bodyPr>
          <a:lstStyle/>
          <a:p>
            <a:pPr algn="ctr"/>
            <a:r>
              <a:rPr lang="en-US" i="1" dirty="0" smtClean="0">
                <a:solidFill>
                  <a:srgbClr val="1F497D"/>
                </a:solidFill>
                <a:latin typeface="Arial" pitchFamily="34" charset="0"/>
                <a:cs typeface="Arial" pitchFamily="34" charset="0"/>
              </a:rPr>
              <a:t>Configure your model to balance</a:t>
            </a:r>
            <a:br>
              <a:rPr lang="en-US" i="1" dirty="0" smtClean="0">
                <a:solidFill>
                  <a:srgbClr val="1F497D"/>
                </a:solidFill>
                <a:latin typeface="Arial" pitchFamily="34" charset="0"/>
                <a:cs typeface="Arial" pitchFamily="34" charset="0"/>
              </a:rPr>
            </a:br>
            <a:r>
              <a:rPr lang="en-US" i="1" dirty="0" smtClean="0">
                <a:solidFill>
                  <a:srgbClr val="1F497D"/>
                </a:solidFill>
                <a:latin typeface="Arial" pitchFamily="34" charset="0"/>
                <a:cs typeface="Arial" pitchFamily="34" charset="0"/>
              </a:rPr>
              <a:t>simulation speed </a:t>
            </a:r>
            <a:r>
              <a:rPr lang="en-US" i="1" dirty="0">
                <a:solidFill>
                  <a:srgbClr val="1F497D"/>
                </a:solidFill>
                <a:latin typeface="Arial" pitchFamily="34" charset="0"/>
                <a:cs typeface="Arial" pitchFamily="34" charset="0"/>
              </a:rPr>
              <a:t>and </a:t>
            </a:r>
            <a:r>
              <a:rPr lang="en-US" i="1" dirty="0" smtClean="0">
                <a:solidFill>
                  <a:srgbClr val="1F497D"/>
                </a:solidFill>
                <a:latin typeface="Arial" pitchFamily="34" charset="0"/>
                <a:cs typeface="Arial" pitchFamily="34" charset="0"/>
              </a:rPr>
              <a:t>model fidelity. </a:t>
            </a:r>
            <a:endParaRPr lang="de-DE" i="1" dirty="0">
              <a:solidFill>
                <a:srgbClr val="1F497D"/>
              </a:solidFill>
              <a:latin typeface="Arial" pitchFamily="34" charset="0"/>
              <a:cs typeface="Arial" pitchFamily="34" charset="0"/>
            </a:endParaRPr>
          </a:p>
        </p:txBody>
      </p:sp>
      <p:sp>
        <p:nvSpPr>
          <p:cNvPr id="42" name="Ellipse 41"/>
          <p:cNvSpPr/>
          <p:nvPr/>
        </p:nvSpPr>
        <p:spPr>
          <a:xfrm>
            <a:off x="5109618" y="4020863"/>
            <a:ext cx="1317904" cy="600811"/>
          </a:xfrm>
          <a:prstGeom prst="ellipse">
            <a:avLst/>
          </a:prstGeom>
          <a:gradFill flip="none" rotWithShape="1">
            <a:gsLst>
              <a:gs pos="0">
                <a:srgbClr val="9BB6E5"/>
              </a:gs>
              <a:gs pos="50000">
                <a:srgbClr val="C3D2EE"/>
              </a:gs>
              <a:gs pos="100000">
                <a:srgbClr val="E2E9F6"/>
              </a:gs>
            </a:gsLst>
            <a:path path="circle">
              <a:fillToRect l="50000" t="50000" r="50000" b="50000"/>
            </a:path>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de-DE" sz="1400" dirty="0" smtClean="0">
                <a:solidFill>
                  <a:srgbClr val="000066"/>
                </a:solidFill>
                <a:latin typeface="Arial" pitchFamily="34" charset="0"/>
                <a:cs typeface="Arial" pitchFamily="34" charset="0"/>
              </a:rPr>
              <a:t>Abstract</a:t>
            </a:r>
            <a:br>
              <a:rPr lang="de-DE" sz="1400" dirty="0" smtClean="0">
                <a:solidFill>
                  <a:srgbClr val="000066"/>
                </a:solidFill>
                <a:latin typeface="Arial" pitchFamily="34" charset="0"/>
                <a:cs typeface="Arial" pitchFamily="34" charset="0"/>
              </a:rPr>
            </a:br>
            <a:r>
              <a:rPr lang="de-DE" sz="1400" dirty="0" err="1" smtClean="0">
                <a:solidFill>
                  <a:srgbClr val="000066"/>
                </a:solidFill>
                <a:latin typeface="Arial" pitchFamily="34" charset="0"/>
                <a:cs typeface="Arial" pitchFamily="34" charset="0"/>
              </a:rPr>
              <a:t>Loads</a:t>
            </a:r>
            <a:endParaRPr lang="de-DE" sz="1400" dirty="0">
              <a:solidFill>
                <a:srgbClr val="000066"/>
              </a:solidFill>
              <a:latin typeface="Arial" pitchFamily="34" charset="0"/>
              <a:cs typeface="Arial" pitchFamily="34" charset="0"/>
            </a:endParaRPr>
          </a:p>
        </p:txBody>
      </p:sp>
      <p:sp>
        <p:nvSpPr>
          <p:cNvPr id="43" name="Ellipse 42"/>
          <p:cNvSpPr/>
          <p:nvPr/>
        </p:nvSpPr>
        <p:spPr>
          <a:xfrm>
            <a:off x="4132705" y="4412664"/>
            <a:ext cx="1395429" cy="600811"/>
          </a:xfrm>
          <a:prstGeom prst="ellipse">
            <a:avLst/>
          </a:prstGeom>
          <a:gradFill flip="none" rotWithShape="1">
            <a:gsLst>
              <a:gs pos="0">
                <a:srgbClr val="9BB6E5"/>
              </a:gs>
              <a:gs pos="50000">
                <a:srgbClr val="C3D2EE"/>
              </a:gs>
              <a:gs pos="100000">
                <a:srgbClr val="E2E9F6"/>
              </a:gs>
            </a:gsLst>
            <a:path path="circle">
              <a:fillToRect l="50000" t="50000" r="50000" b="50000"/>
            </a:path>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de-DE" sz="1400" dirty="0" err="1" smtClean="0">
                <a:solidFill>
                  <a:srgbClr val="000066"/>
                </a:solidFill>
                <a:latin typeface="Arial" pitchFamily="34" charset="0"/>
                <a:cs typeface="Arial" pitchFamily="34" charset="0"/>
              </a:rPr>
              <a:t>Phasor</a:t>
            </a:r>
            <a:r>
              <a:rPr lang="de-DE" sz="1400" dirty="0" smtClean="0">
                <a:solidFill>
                  <a:srgbClr val="000066"/>
                </a:solidFill>
                <a:latin typeface="Arial" pitchFamily="34" charset="0"/>
                <a:cs typeface="Arial" pitchFamily="34" charset="0"/>
              </a:rPr>
              <a:t/>
            </a:r>
            <a:br>
              <a:rPr lang="de-DE" sz="1400" dirty="0" smtClean="0">
                <a:solidFill>
                  <a:srgbClr val="000066"/>
                </a:solidFill>
                <a:latin typeface="Arial" pitchFamily="34" charset="0"/>
                <a:cs typeface="Arial" pitchFamily="34" charset="0"/>
              </a:rPr>
            </a:br>
            <a:r>
              <a:rPr lang="de-DE" sz="1400" dirty="0" smtClean="0">
                <a:solidFill>
                  <a:srgbClr val="000066"/>
                </a:solidFill>
                <a:latin typeface="Arial" pitchFamily="34" charset="0"/>
                <a:cs typeface="Arial" pitchFamily="34" charset="0"/>
              </a:rPr>
              <a:t>Simulation</a:t>
            </a:r>
            <a:endParaRPr lang="de-DE" sz="1400" dirty="0">
              <a:solidFill>
                <a:srgbClr val="000066"/>
              </a:solidFill>
              <a:latin typeface="Arial" pitchFamily="34" charset="0"/>
              <a:cs typeface="Arial" pitchFamily="34" charset="0"/>
            </a:endParaRPr>
          </a:p>
        </p:txBody>
      </p:sp>
      <p:sp>
        <p:nvSpPr>
          <p:cNvPr id="44" name="Ellipse 43"/>
          <p:cNvSpPr/>
          <p:nvPr/>
        </p:nvSpPr>
        <p:spPr>
          <a:xfrm>
            <a:off x="6402781" y="4667445"/>
            <a:ext cx="1317904" cy="600811"/>
          </a:xfrm>
          <a:prstGeom prst="ellipse">
            <a:avLst/>
          </a:prstGeom>
          <a:gradFill flip="none" rotWithShape="1">
            <a:gsLst>
              <a:gs pos="0">
                <a:srgbClr val="9BB6E5"/>
              </a:gs>
              <a:gs pos="50000">
                <a:srgbClr val="C3D2EE"/>
              </a:gs>
              <a:gs pos="100000">
                <a:srgbClr val="E2E9F6"/>
              </a:gs>
            </a:gsLst>
            <a:path path="circle">
              <a:fillToRect l="50000" t="50000" r="50000" b="50000"/>
            </a:path>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de-DE" sz="1400" dirty="0" err="1" smtClean="0">
                <a:solidFill>
                  <a:srgbClr val="000066"/>
                </a:solidFill>
                <a:latin typeface="Arial" pitchFamily="34" charset="0"/>
                <a:cs typeface="Arial" pitchFamily="34" charset="0"/>
              </a:rPr>
              <a:t>Averaged</a:t>
            </a:r>
            <a:r>
              <a:rPr lang="de-DE" sz="1400" dirty="0" smtClean="0">
                <a:solidFill>
                  <a:srgbClr val="000066"/>
                </a:solidFill>
                <a:latin typeface="Arial" pitchFamily="34" charset="0"/>
                <a:cs typeface="Arial" pitchFamily="34" charset="0"/>
              </a:rPr>
              <a:t/>
            </a:r>
            <a:br>
              <a:rPr lang="de-DE" sz="1400" dirty="0" smtClean="0">
                <a:solidFill>
                  <a:srgbClr val="000066"/>
                </a:solidFill>
                <a:latin typeface="Arial" pitchFamily="34" charset="0"/>
                <a:cs typeface="Arial" pitchFamily="34" charset="0"/>
              </a:rPr>
            </a:br>
            <a:r>
              <a:rPr lang="de-DE" sz="1400" dirty="0" err="1" smtClean="0">
                <a:solidFill>
                  <a:srgbClr val="000066"/>
                </a:solidFill>
                <a:latin typeface="Arial" pitchFamily="34" charset="0"/>
                <a:cs typeface="Arial" pitchFamily="34" charset="0"/>
              </a:rPr>
              <a:t>Voltage</a:t>
            </a:r>
            <a:endParaRPr lang="de-DE" sz="1400" dirty="0">
              <a:solidFill>
                <a:srgbClr val="000066"/>
              </a:solidFill>
              <a:latin typeface="Arial" pitchFamily="34" charset="0"/>
              <a:cs typeface="Arial" pitchFamily="34" charset="0"/>
            </a:endParaRPr>
          </a:p>
        </p:txBody>
      </p:sp>
      <p:sp>
        <p:nvSpPr>
          <p:cNvPr id="45" name="Ellipse 44"/>
          <p:cNvSpPr/>
          <p:nvPr/>
        </p:nvSpPr>
        <p:spPr>
          <a:xfrm>
            <a:off x="6241135" y="2889345"/>
            <a:ext cx="1425087" cy="649674"/>
          </a:xfrm>
          <a:prstGeom prst="ellipse">
            <a:avLst/>
          </a:prstGeom>
          <a:gradFill flip="none" rotWithShape="1">
            <a:gsLst>
              <a:gs pos="0">
                <a:srgbClr val="FFA788"/>
              </a:gs>
              <a:gs pos="50000">
                <a:srgbClr val="FFC8B8"/>
              </a:gs>
              <a:gs pos="100000">
                <a:schemeClr val="accent6">
                  <a:lumMod val="75000"/>
                  <a:tint val="23500"/>
                  <a:satMod val="160000"/>
                </a:schemeClr>
              </a:gs>
            </a:gsLst>
            <a:path path="circle">
              <a:fillToRect l="50000" t="50000" r="50000" b="50000"/>
            </a:path>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de-DE" sz="1400" dirty="0" err="1" smtClean="0">
                <a:solidFill>
                  <a:srgbClr val="602E04"/>
                </a:solidFill>
                <a:latin typeface="Arial" pitchFamily="34" charset="0"/>
                <a:cs typeface="Arial" pitchFamily="34" charset="0"/>
              </a:rPr>
              <a:t>Realistic</a:t>
            </a:r>
            <a:r>
              <a:rPr lang="de-DE" sz="1400" dirty="0" smtClean="0">
                <a:solidFill>
                  <a:srgbClr val="602E04"/>
                </a:solidFill>
                <a:latin typeface="Arial" pitchFamily="34" charset="0"/>
                <a:cs typeface="Arial" pitchFamily="34" charset="0"/>
              </a:rPr>
              <a:t/>
            </a:r>
            <a:br>
              <a:rPr lang="de-DE" sz="1400" dirty="0" smtClean="0">
                <a:solidFill>
                  <a:srgbClr val="602E04"/>
                </a:solidFill>
                <a:latin typeface="Arial" pitchFamily="34" charset="0"/>
                <a:cs typeface="Arial" pitchFamily="34" charset="0"/>
              </a:rPr>
            </a:br>
            <a:r>
              <a:rPr lang="de-DE" sz="1400" dirty="0" err="1" smtClean="0">
                <a:solidFill>
                  <a:srgbClr val="602E04"/>
                </a:solidFill>
                <a:latin typeface="Arial" pitchFamily="34" charset="0"/>
                <a:cs typeface="Arial" pitchFamily="34" charset="0"/>
              </a:rPr>
              <a:t>Loads</a:t>
            </a:r>
            <a:endParaRPr lang="de-DE" sz="1400" dirty="0" smtClean="0">
              <a:solidFill>
                <a:srgbClr val="602E04"/>
              </a:solidFill>
              <a:latin typeface="Arial" pitchFamily="34" charset="0"/>
              <a:cs typeface="Arial" pitchFamily="34" charset="0"/>
            </a:endParaRPr>
          </a:p>
        </p:txBody>
      </p:sp>
      <p:sp>
        <p:nvSpPr>
          <p:cNvPr id="46" name="Ellipse 45"/>
          <p:cNvSpPr/>
          <p:nvPr/>
        </p:nvSpPr>
        <p:spPr>
          <a:xfrm>
            <a:off x="7543799" y="3673365"/>
            <a:ext cx="1425087" cy="649674"/>
          </a:xfrm>
          <a:prstGeom prst="ellipse">
            <a:avLst/>
          </a:prstGeom>
          <a:gradFill flip="none" rotWithShape="1">
            <a:gsLst>
              <a:gs pos="0">
                <a:srgbClr val="FFA788"/>
              </a:gs>
              <a:gs pos="50000">
                <a:srgbClr val="FFC8B8"/>
              </a:gs>
              <a:gs pos="100000">
                <a:schemeClr val="accent6">
                  <a:lumMod val="75000"/>
                  <a:tint val="23500"/>
                  <a:satMod val="160000"/>
                </a:schemeClr>
              </a:gs>
            </a:gsLst>
            <a:path path="circle">
              <a:fillToRect l="50000" t="50000" r="50000" b="50000"/>
            </a:path>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de-DE" sz="1400" dirty="0" smtClean="0">
                <a:solidFill>
                  <a:srgbClr val="602E04"/>
                </a:solidFill>
                <a:latin typeface="Arial" pitchFamily="34" charset="0"/>
                <a:cs typeface="Arial" pitchFamily="34" charset="0"/>
              </a:rPr>
              <a:t>PWM</a:t>
            </a:r>
            <a:br>
              <a:rPr lang="de-DE" sz="1400" dirty="0" smtClean="0">
                <a:solidFill>
                  <a:srgbClr val="602E04"/>
                </a:solidFill>
                <a:latin typeface="Arial" pitchFamily="34" charset="0"/>
                <a:cs typeface="Arial" pitchFamily="34" charset="0"/>
              </a:rPr>
            </a:br>
            <a:r>
              <a:rPr lang="de-DE" sz="1400" dirty="0" err="1" smtClean="0">
                <a:solidFill>
                  <a:srgbClr val="602E04"/>
                </a:solidFill>
                <a:latin typeface="Arial" pitchFamily="34" charset="0"/>
                <a:cs typeface="Arial" pitchFamily="34" charset="0"/>
              </a:rPr>
              <a:t>Control</a:t>
            </a:r>
            <a:endParaRPr lang="de-DE" sz="1400" dirty="0" smtClean="0">
              <a:solidFill>
                <a:srgbClr val="602E04"/>
              </a:solidFill>
              <a:latin typeface="Arial" pitchFamily="34" charset="0"/>
              <a:cs typeface="Arial" pitchFamily="34" charset="0"/>
            </a:endParaRPr>
          </a:p>
        </p:txBody>
      </p:sp>
      <p:sp>
        <p:nvSpPr>
          <p:cNvPr id="47" name="Ellipse 46"/>
          <p:cNvSpPr/>
          <p:nvPr/>
        </p:nvSpPr>
        <p:spPr>
          <a:xfrm>
            <a:off x="6674970" y="2323586"/>
            <a:ext cx="1425087" cy="649674"/>
          </a:xfrm>
          <a:prstGeom prst="ellipse">
            <a:avLst/>
          </a:prstGeom>
          <a:gradFill flip="none" rotWithShape="1">
            <a:gsLst>
              <a:gs pos="0">
                <a:srgbClr val="FFA788"/>
              </a:gs>
              <a:gs pos="50000">
                <a:srgbClr val="FFC8B8"/>
              </a:gs>
              <a:gs pos="100000">
                <a:schemeClr val="accent6">
                  <a:lumMod val="75000"/>
                  <a:tint val="23500"/>
                  <a:satMod val="160000"/>
                </a:schemeClr>
              </a:gs>
            </a:gsLst>
            <a:path path="circle">
              <a:fillToRect l="50000" t="50000" r="50000" b="50000"/>
            </a:path>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de-DE" sz="1400" dirty="0" smtClean="0">
                <a:solidFill>
                  <a:srgbClr val="602E04"/>
                </a:solidFill>
                <a:latin typeface="Arial" pitchFamily="34" charset="0"/>
                <a:cs typeface="Arial" pitchFamily="34" charset="0"/>
              </a:rPr>
              <a:t>Power</a:t>
            </a:r>
          </a:p>
          <a:p>
            <a:pPr algn="ctr"/>
            <a:r>
              <a:rPr lang="de-DE" sz="1400" dirty="0" smtClean="0">
                <a:solidFill>
                  <a:srgbClr val="602E04"/>
                </a:solidFill>
                <a:latin typeface="Arial" pitchFamily="34" charset="0"/>
                <a:cs typeface="Arial" pitchFamily="34" charset="0"/>
              </a:rPr>
              <a:t>Electronics</a:t>
            </a:r>
          </a:p>
        </p:txBody>
      </p:sp>
      <p:sp>
        <p:nvSpPr>
          <p:cNvPr id="84" name="Titel 83"/>
          <p:cNvSpPr>
            <a:spLocks noGrp="1"/>
          </p:cNvSpPr>
          <p:nvPr>
            <p:ph type="title"/>
          </p:nvPr>
        </p:nvSpPr>
        <p:spPr/>
        <p:txBody>
          <a:bodyPr/>
          <a:lstStyle/>
          <a:p>
            <a:r>
              <a:rPr lang="en-US" dirty="0" smtClean="0"/>
              <a:t>Balancing Fidelity and Simulation Speed</a:t>
            </a:r>
            <a:endParaRPr lang="de-DE" dirty="0"/>
          </a:p>
        </p:txBody>
      </p:sp>
    </p:spTree>
    <p:extLst>
      <p:ext uri="{BB962C8B-B14F-4D97-AF65-F5344CB8AC3E}">
        <p14:creationId xmlns:p14="http://schemas.microsoft.com/office/powerpoint/2010/main" val="269016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Effect transition="in" filter="wipe(left)">
                                      <p:cBhvr>
                                        <p:cTn id="11" dur="500"/>
                                        <p:tgtEl>
                                          <p:spTgt spid="1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animEffect transition="in" filter="wipe(left)">
                                      <p:cBhvr>
                                        <p:cTn id="24" dur="500"/>
                                        <p:tgtEl>
                                          <p:spTgt spid="1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5">
                                            <p:txEl>
                                              <p:pRg st="4" end="4"/>
                                            </p:txEl>
                                          </p:spTgt>
                                        </p:tgtEl>
                                        <p:attrNameLst>
                                          <p:attrName>style.visibility</p:attrName>
                                        </p:attrNameLst>
                                      </p:cBhvr>
                                      <p:to>
                                        <p:strVal val="visible"/>
                                      </p:to>
                                    </p:set>
                                    <p:animEffect transition="in" filter="wipe(left)">
                                      <p:cBhvr>
                                        <p:cTn id="51" dur="500"/>
                                        <p:tgtEl>
                                          <p:spTgt spid="15">
                                            <p:txEl>
                                              <p:pRg st="4" end="4"/>
                                            </p:txEl>
                                          </p:spTgt>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500"/>
                                        <p:tgtEl>
                                          <p:spTgt spid="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36" grpId="0" uiExpand="1" animBg="1"/>
      <p:bldP spid="41" grpId="0" uiExpand="1"/>
      <p:bldP spid="42" grpId="0" uiExpand="1" animBg="1"/>
      <p:bldP spid="43" grpId="0" uiExpand="1" animBg="1"/>
      <p:bldP spid="44" grpId="0" uiExpand="1" animBg="1"/>
      <p:bldP spid="45" grpId="0" uiExpand="1" animBg="1"/>
      <p:bldP spid="46" grpId="0" uiExpand="1" animBg="1"/>
      <p:bldP spid="47" grpId="0" uiExpan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9"/>
          <p:cNvSpPr>
            <a:spLocks noGrp="1"/>
          </p:cNvSpPr>
          <p:nvPr>
            <p:ph type="title"/>
          </p:nvPr>
        </p:nvSpPr>
        <p:spPr/>
        <p:txBody>
          <a:bodyPr/>
          <a:lstStyle/>
          <a:p>
            <a:r>
              <a:rPr lang="en-US" dirty="0"/>
              <a:t>Balancing Fidelity and Simulation Speed</a:t>
            </a:r>
            <a:r>
              <a:rPr lang="en-US" dirty="0" smtClean="0"/>
              <a:t/>
            </a:r>
            <a:br>
              <a:rPr lang="en-US" dirty="0" smtClean="0"/>
            </a:br>
            <a:r>
              <a:rPr lang="en-US" sz="2400" dirty="0" smtClean="0">
                <a:solidFill>
                  <a:srgbClr val="808080"/>
                </a:solidFill>
              </a:rPr>
              <a:t>System and Component Level Design</a:t>
            </a:r>
            <a:endParaRPr lang="en-US" dirty="0">
              <a:solidFill>
                <a:srgbClr val="808080"/>
              </a:solidFill>
            </a:endParaRPr>
          </a:p>
        </p:txBody>
      </p:sp>
      <p:sp>
        <p:nvSpPr>
          <p:cNvPr id="18" name="Inhaltsplatzhalter 17"/>
          <p:cNvSpPr>
            <a:spLocks noGrp="1"/>
          </p:cNvSpPr>
          <p:nvPr>
            <p:ph idx="1"/>
          </p:nvPr>
        </p:nvSpPr>
        <p:spPr/>
        <p:txBody>
          <a:bodyPr/>
          <a:lstStyle/>
          <a:p>
            <a:r>
              <a:rPr lang="en-US" dirty="0" smtClean="0"/>
              <a:t>Design process requires</a:t>
            </a:r>
            <a:br>
              <a:rPr lang="en-US" dirty="0" smtClean="0"/>
            </a:br>
            <a:r>
              <a:rPr lang="en-US" dirty="0" smtClean="0"/>
              <a:t>abstract and detailed models</a:t>
            </a:r>
          </a:p>
          <a:p>
            <a:pPr marL="914400" lvl="1" indent="-457200">
              <a:buClrTx/>
              <a:buFont typeface="+mj-lt"/>
              <a:buAutoNum type="arabicPeriod"/>
            </a:pPr>
            <a:r>
              <a:rPr lang="en-US" dirty="0" smtClean="0"/>
              <a:t>Refine requirements</a:t>
            </a:r>
            <a:br>
              <a:rPr lang="en-US" dirty="0" smtClean="0"/>
            </a:br>
            <a:r>
              <a:rPr lang="en-US" dirty="0" smtClean="0"/>
              <a:t>(system level)</a:t>
            </a:r>
          </a:p>
          <a:p>
            <a:pPr marL="914400" lvl="1" indent="-457200">
              <a:buClrTx/>
              <a:buFont typeface="+mj-lt"/>
              <a:buAutoNum type="arabicPeriod"/>
            </a:pPr>
            <a:r>
              <a:rPr lang="en-US" dirty="0" smtClean="0"/>
              <a:t>Design component</a:t>
            </a:r>
            <a:endParaRPr lang="en-US" dirty="0"/>
          </a:p>
          <a:p>
            <a:pPr marL="914400" lvl="1" indent="-457200">
              <a:buClrTx/>
              <a:buFont typeface="+mj-lt"/>
              <a:buAutoNum type="arabicPeriod"/>
            </a:pPr>
            <a:r>
              <a:rPr lang="en-US" dirty="0" smtClean="0"/>
              <a:t>Combine as necessary</a:t>
            </a:r>
          </a:p>
          <a:p>
            <a:pPr marL="914400" lvl="1" indent="-457200">
              <a:spcAft>
                <a:spcPts val="600"/>
              </a:spcAft>
              <a:buClrTx/>
              <a:buFont typeface="+mj-lt"/>
              <a:buAutoNum type="arabicPeriod"/>
            </a:pPr>
            <a:r>
              <a:rPr lang="en-US" dirty="0" smtClean="0"/>
              <a:t>Tune abstract model</a:t>
            </a:r>
            <a:br>
              <a:rPr lang="en-US" dirty="0" smtClean="0"/>
            </a:br>
            <a:r>
              <a:rPr lang="en-US" dirty="0" smtClean="0"/>
              <a:t>for rapid simulation</a:t>
            </a:r>
            <a:endParaRPr lang="en-US" dirty="0"/>
          </a:p>
          <a:p>
            <a:r>
              <a:rPr lang="en-US" dirty="0" smtClean="0"/>
              <a:t>System and detailed models</a:t>
            </a:r>
            <a:br>
              <a:rPr lang="en-US" dirty="0" smtClean="0"/>
            </a:br>
            <a:r>
              <a:rPr lang="en-US" dirty="0" smtClean="0"/>
              <a:t>are complementary</a:t>
            </a:r>
          </a:p>
          <a:p>
            <a:pPr lvl="1"/>
            <a:r>
              <a:rPr lang="en-US" dirty="0" smtClean="0"/>
              <a:t>Match level of detail</a:t>
            </a:r>
            <a:br>
              <a:rPr lang="en-US" dirty="0" smtClean="0"/>
            </a:br>
            <a:r>
              <a:rPr lang="en-US" dirty="0" smtClean="0"/>
              <a:t>to simulation task</a:t>
            </a:r>
          </a:p>
          <a:p>
            <a:pPr lvl="1"/>
            <a:endParaRPr lang="en-US" dirty="0"/>
          </a:p>
          <a:p>
            <a:endParaRPr lang="en-US" dirty="0"/>
          </a:p>
        </p:txBody>
      </p:sp>
      <p:grpSp>
        <p:nvGrpSpPr>
          <p:cNvPr id="8" name="Gruppieren 7"/>
          <p:cNvGrpSpPr/>
          <p:nvPr/>
        </p:nvGrpSpPr>
        <p:grpSpPr>
          <a:xfrm>
            <a:off x="7911895" y="2920175"/>
            <a:ext cx="1138352" cy="1360525"/>
            <a:chOff x="7907132" y="2920175"/>
            <a:chExt cx="1138352" cy="1360525"/>
          </a:xfrm>
        </p:grpSpPr>
        <p:grpSp>
          <p:nvGrpSpPr>
            <p:cNvPr id="7" name="Gruppieren 6"/>
            <p:cNvGrpSpPr/>
            <p:nvPr/>
          </p:nvGrpSpPr>
          <p:grpSpPr>
            <a:xfrm>
              <a:off x="7907132" y="2920175"/>
              <a:ext cx="1138352" cy="1360525"/>
              <a:chOff x="5159543" y="2662557"/>
              <a:chExt cx="1138352" cy="1360525"/>
            </a:xfrm>
          </p:grpSpPr>
          <p:sp>
            <p:nvSpPr>
              <p:cNvPr id="101" name="Rounded Rectangle 79"/>
              <p:cNvSpPr/>
              <p:nvPr/>
            </p:nvSpPr>
            <p:spPr bwMode="auto">
              <a:xfrm>
                <a:off x="5159543" y="2691082"/>
                <a:ext cx="1138352" cy="133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108" name="Rounded Rectangle 80"/>
              <p:cNvSpPr/>
              <p:nvPr/>
            </p:nvSpPr>
            <p:spPr bwMode="auto">
              <a:xfrm>
                <a:off x="5204405" y="2927472"/>
                <a:ext cx="1041858"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162" name="TextBox 69"/>
              <p:cNvSpPr txBox="1"/>
              <p:nvPr/>
            </p:nvSpPr>
            <p:spPr>
              <a:xfrm>
                <a:off x="5159543" y="2662557"/>
                <a:ext cx="1138352" cy="338554"/>
              </a:xfrm>
              <a:prstGeom prst="rect">
                <a:avLst/>
              </a:prstGeom>
              <a:noFill/>
            </p:spPr>
            <p:txBody>
              <a:bodyPr wrap="square" lIns="0" rIns="0" rtlCol="0" anchor="ctr">
                <a:spAutoFit/>
              </a:bodyPr>
              <a:lstStyle/>
              <a:p>
                <a:pPr algn="ctr"/>
                <a:r>
                  <a:rPr lang="en-US" sz="1600" b="1" dirty="0" smtClean="0">
                    <a:latin typeface="Arial" pitchFamily="34" charset="0"/>
                    <a:cs typeface="Arial" pitchFamily="34" charset="0"/>
                  </a:rPr>
                  <a:t>DETAILED</a:t>
                </a:r>
              </a:p>
            </p:txBody>
          </p:sp>
        </p:grpSp>
        <p:grpSp>
          <p:nvGrpSpPr>
            <p:cNvPr id="6" name="Gruppieren 5"/>
            <p:cNvGrpSpPr/>
            <p:nvPr/>
          </p:nvGrpSpPr>
          <p:grpSpPr>
            <a:xfrm>
              <a:off x="8013877" y="3232233"/>
              <a:ext cx="924862" cy="900000"/>
              <a:chOff x="8013877" y="3232233"/>
              <a:chExt cx="924862" cy="900000"/>
            </a:xfrm>
          </p:grpSpPr>
          <p:sp>
            <p:nvSpPr>
              <p:cNvPr id="169" name="Rectangle 41"/>
              <p:cNvSpPr/>
              <p:nvPr/>
            </p:nvSpPr>
            <p:spPr bwMode="auto">
              <a:xfrm>
                <a:off x="8013877" y="3232233"/>
                <a:ext cx="924862" cy="900000"/>
              </a:xfrm>
              <a:prstGeom prst="rect">
                <a:avLst/>
              </a:prstGeom>
              <a:solidFill>
                <a:srgbClr val="A7D9A9"/>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b="1" dirty="0" smtClean="0">
                    <a:solidFill>
                      <a:schemeClr val="tx1"/>
                    </a:solidFill>
                    <a:latin typeface="+mj-lt"/>
                  </a:rPr>
                  <a:t>Electrical</a:t>
                </a:r>
                <a:endParaRPr kumimoji="0" lang="en-US" sz="1200" b="1" i="0" u="none" strike="noStrike" cap="none" normalizeH="0" baseline="0" dirty="0" smtClean="0">
                  <a:ln>
                    <a:noFill/>
                  </a:ln>
                  <a:solidFill>
                    <a:schemeClr val="tx1"/>
                  </a:solidFill>
                  <a:effectLst/>
                  <a:latin typeface="+mj-lt"/>
                </a:endParaRPr>
              </a:p>
            </p:txBody>
          </p:sp>
          <p:grpSp>
            <p:nvGrpSpPr>
              <p:cNvPr id="21" name="Gruppieren 20"/>
              <p:cNvGrpSpPr/>
              <p:nvPr/>
            </p:nvGrpSpPr>
            <p:grpSpPr>
              <a:xfrm>
                <a:off x="8080226" y="3644208"/>
                <a:ext cx="757586" cy="241470"/>
                <a:chOff x="8080226" y="3644208"/>
                <a:chExt cx="757586" cy="241470"/>
              </a:xfrm>
            </p:grpSpPr>
            <p:grpSp>
              <p:nvGrpSpPr>
                <p:cNvPr id="120" name="Group 41"/>
                <p:cNvGrpSpPr>
                  <a:grpSpLocks/>
                </p:cNvGrpSpPr>
                <p:nvPr/>
              </p:nvGrpSpPr>
              <p:grpSpPr bwMode="auto">
                <a:xfrm>
                  <a:off x="8080226" y="3644208"/>
                  <a:ext cx="719138" cy="241470"/>
                  <a:chOff x="5136" y="2363"/>
                  <a:chExt cx="453" cy="274"/>
                </a:xfrm>
              </p:grpSpPr>
              <p:grpSp>
                <p:nvGrpSpPr>
                  <p:cNvPr id="121" name="Group 42"/>
                  <p:cNvGrpSpPr>
                    <a:grpSpLocks/>
                  </p:cNvGrpSpPr>
                  <p:nvPr/>
                </p:nvGrpSpPr>
                <p:grpSpPr bwMode="auto">
                  <a:xfrm>
                    <a:off x="5136" y="2363"/>
                    <a:ext cx="249" cy="274"/>
                    <a:chOff x="4472" y="1650"/>
                    <a:chExt cx="249" cy="274"/>
                  </a:xfrm>
                </p:grpSpPr>
                <p:sp>
                  <p:nvSpPr>
                    <p:cNvPr id="126" name="Freeform 43"/>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sp>
                  <p:nvSpPr>
                    <p:cNvPr id="127" name="Freeform 44"/>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sp>
                  <p:nvSpPr>
                    <p:cNvPr id="160" name="Freeform 44"/>
                    <p:cNvSpPr>
                      <a:spLocks/>
                    </p:cNvSpPr>
                    <p:nvPr/>
                  </p:nvSpPr>
                  <p:spPr bwMode="auto">
                    <a:xfrm rot="10800000">
                      <a:off x="4472" y="1786"/>
                      <a:ext cx="48"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 name="connsiteX0" fmla="*/ 0 w 4706"/>
                        <a:gd name="connsiteY0" fmla="*/ 10000 h 10000"/>
                        <a:gd name="connsiteX1" fmla="*/ 4706 w 4706"/>
                        <a:gd name="connsiteY1" fmla="*/ 0 h 10000"/>
                      </a:gdLst>
                      <a:ahLst/>
                      <a:cxnLst>
                        <a:cxn ang="0">
                          <a:pos x="connsiteX0" y="connsiteY0"/>
                        </a:cxn>
                        <a:cxn ang="0">
                          <a:pos x="connsiteX1" y="connsiteY1"/>
                        </a:cxn>
                      </a:cxnLst>
                      <a:rect l="l" t="t" r="r" b="b"/>
                      <a:pathLst>
                        <a:path w="4706" h="10000">
                          <a:moveTo>
                            <a:pt x="0" y="10000"/>
                          </a:moveTo>
                          <a:cubicBezTo>
                            <a:pt x="1471" y="5000"/>
                            <a:pt x="3039" y="0"/>
                            <a:pt x="4706" y="0"/>
                          </a:cubicBezTo>
                        </a:path>
                      </a:pathLst>
                    </a:custGeom>
                    <a:noFill/>
                    <a:ln w="38100">
                      <a:solidFill>
                        <a:srgbClr val="33CCCC"/>
                      </a:solidFill>
                      <a:round/>
                      <a:headEnd/>
                      <a:tailEnd/>
                    </a:ln>
                  </p:spPr>
                  <p:txBody>
                    <a:bodyPr/>
                    <a:lstStyle/>
                    <a:p>
                      <a:endParaRPr lang="de-DE"/>
                    </a:p>
                  </p:txBody>
                </p:sp>
              </p:grpSp>
              <p:grpSp>
                <p:nvGrpSpPr>
                  <p:cNvPr id="123" name="Group 45"/>
                  <p:cNvGrpSpPr>
                    <a:grpSpLocks/>
                  </p:cNvGrpSpPr>
                  <p:nvPr/>
                </p:nvGrpSpPr>
                <p:grpSpPr bwMode="auto">
                  <a:xfrm>
                    <a:off x="5386" y="2363"/>
                    <a:ext cx="203" cy="274"/>
                    <a:chOff x="4518" y="1650"/>
                    <a:chExt cx="203" cy="274"/>
                  </a:xfrm>
                </p:grpSpPr>
                <p:sp>
                  <p:nvSpPr>
                    <p:cNvPr id="124" name="Freeform 46"/>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sp>
                  <p:nvSpPr>
                    <p:cNvPr id="125" name="Freeform 47"/>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33CCCC"/>
                      </a:solidFill>
                      <a:round/>
                      <a:headEnd/>
                      <a:tailEnd/>
                    </a:ln>
                  </p:spPr>
                  <p:txBody>
                    <a:bodyPr/>
                    <a:lstStyle/>
                    <a:p>
                      <a:endParaRPr lang="de-DE"/>
                    </a:p>
                  </p:txBody>
                </p:sp>
              </p:grpSp>
            </p:grpSp>
            <p:grpSp>
              <p:nvGrpSpPr>
                <p:cNvPr id="128" name="Group 41"/>
                <p:cNvGrpSpPr>
                  <a:grpSpLocks/>
                </p:cNvGrpSpPr>
                <p:nvPr/>
              </p:nvGrpSpPr>
              <p:grpSpPr bwMode="auto">
                <a:xfrm>
                  <a:off x="8088321" y="3644208"/>
                  <a:ext cx="731838" cy="241470"/>
                  <a:chOff x="5080" y="2363"/>
                  <a:chExt cx="461" cy="274"/>
                </a:xfrm>
              </p:grpSpPr>
              <p:grpSp>
                <p:nvGrpSpPr>
                  <p:cNvPr id="129" name="Group 42"/>
                  <p:cNvGrpSpPr>
                    <a:grpSpLocks/>
                  </p:cNvGrpSpPr>
                  <p:nvPr/>
                </p:nvGrpSpPr>
                <p:grpSpPr bwMode="auto">
                  <a:xfrm>
                    <a:off x="5182" y="2363"/>
                    <a:ext cx="203" cy="274"/>
                    <a:chOff x="4518" y="1650"/>
                    <a:chExt cx="203" cy="274"/>
                  </a:xfrm>
                </p:grpSpPr>
                <p:sp>
                  <p:nvSpPr>
                    <p:cNvPr id="133" name="Freeform 43"/>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sp>
                  <p:nvSpPr>
                    <p:cNvPr id="135" name="Freeform 44"/>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grpSp>
              <p:grpSp>
                <p:nvGrpSpPr>
                  <p:cNvPr id="130" name="Group 45"/>
                  <p:cNvGrpSpPr>
                    <a:grpSpLocks/>
                  </p:cNvGrpSpPr>
                  <p:nvPr/>
                </p:nvGrpSpPr>
                <p:grpSpPr bwMode="auto">
                  <a:xfrm>
                    <a:off x="5080" y="2363"/>
                    <a:ext cx="461" cy="274"/>
                    <a:chOff x="4212" y="1650"/>
                    <a:chExt cx="461" cy="274"/>
                  </a:xfrm>
                </p:grpSpPr>
                <p:sp>
                  <p:nvSpPr>
                    <p:cNvPr id="131" name="Freeform 46"/>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sp>
                  <p:nvSpPr>
                    <p:cNvPr id="132" name="Freeform 47"/>
                    <p:cNvSpPr>
                      <a:spLocks/>
                    </p:cNvSpPr>
                    <p:nvPr/>
                  </p:nvSpPr>
                  <p:spPr bwMode="auto">
                    <a:xfrm rot="10800000">
                      <a:off x="4619" y="1786"/>
                      <a:ext cx="54"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 name="connsiteX0" fmla="*/ 0 w 5294"/>
                        <a:gd name="connsiteY0" fmla="*/ 0 h 10000"/>
                        <a:gd name="connsiteX1" fmla="*/ 5294 w 5294"/>
                        <a:gd name="connsiteY1" fmla="*/ 10000 h 10000"/>
                      </a:gdLst>
                      <a:ahLst/>
                      <a:cxnLst>
                        <a:cxn ang="0">
                          <a:pos x="connsiteX0" y="connsiteY0"/>
                        </a:cxn>
                        <a:cxn ang="0">
                          <a:pos x="connsiteX1" y="connsiteY1"/>
                        </a:cxn>
                      </a:cxnLst>
                      <a:rect l="l" t="t" r="r" b="b"/>
                      <a:pathLst>
                        <a:path w="5294" h="10000">
                          <a:moveTo>
                            <a:pt x="0" y="0"/>
                          </a:moveTo>
                          <a:cubicBezTo>
                            <a:pt x="1667" y="0"/>
                            <a:pt x="3431" y="5000"/>
                            <a:pt x="5294" y="10000"/>
                          </a:cubicBezTo>
                        </a:path>
                      </a:pathLst>
                    </a:custGeom>
                    <a:noFill/>
                    <a:ln w="38100">
                      <a:solidFill>
                        <a:srgbClr val="E472D6"/>
                      </a:solidFill>
                      <a:round/>
                      <a:headEnd/>
                      <a:tailEnd/>
                    </a:ln>
                  </p:spPr>
                  <p:txBody>
                    <a:bodyPr/>
                    <a:lstStyle/>
                    <a:p>
                      <a:endParaRPr lang="de-DE" dirty="0"/>
                    </a:p>
                  </p:txBody>
                </p:sp>
                <p:sp>
                  <p:nvSpPr>
                    <p:cNvPr id="159" name="Freeform 47"/>
                    <p:cNvSpPr>
                      <a:spLocks/>
                    </p:cNvSpPr>
                    <p:nvPr/>
                  </p:nvSpPr>
                  <p:spPr bwMode="auto">
                    <a:xfrm rot="10800000">
                      <a:off x="4212"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E472D6"/>
                      </a:solidFill>
                      <a:round/>
                      <a:headEnd/>
                      <a:tailEnd/>
                    </a:ln>
                  </p:spPr>
                  <p:txBody>
                    <a:bodyPr/>
                    <a:lstStyle/>
                    <a:p>
                      <a:endParaRPr lang="de-DE"/>
                    </a:p>
                  </p:txBody>
                </p:sp>
              </p:grpSp>
            </p:grpSp>
            <p:grpSp>
              <p:nvGrpSpPr>
                <p:cNvPr id="136" name="Group 41"/>
                <p:cNvGrpSpPr>
                  <a:grpSpLocks/>
                </p:cNvGrpSpPr>
                <p:nvPr/>
              </p:nvGrpSpPr>
              <p:grpSpPr bwMode="auto">
                <a:xfrm>
                  <a:off x="8104386" y="3644208"/>
                  <a:ext cx="733426" cy="241470"/>
                  <a:chOff x="5026" y="2363"/>
                  <a:chExt cx="462" cy="274"/>
                </a:xfrm>
              </p:grpSpPr>
              <p:grpSp>
                <p:nvGrpSpPr>
                  <p:cNvPr id="138" name="Group 42"/>
                  <p:cNvGrpSpPr>
                    <a:grpSpLocks/>
                  </p:cNvGrpSpPr>
                  <p:nvPr/>
                </p:nvGrpSpPr>
                <p:grpSpPr bwMode="auto">
                  <a:xfrm>
                    <a:off x="5026" y="2363"/>
                    <a:ext cx="359" cy="274"/>
                    <a:chOff x="4362" y="1650"/>
                    <a:chExt cx="359" cy="274"/>
                  </a:xfrm>
                </p:grpSpPr>
                <p:sp>
                  <p:nvSpPr>
                    <p:cNvPr id="143" name="Freeform 43"/>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sp>
                  <p:nvSpPr>
                    <p:cNvPr id="144" name="Freeform 44"/>
                    <p:cNvSpPr>
                      <a:spLocks/>
                    </p:cNvSpPr>
                    <p:nvPr/>
                  </p:nvSpPr>
                  <p:spPr bwMode="auto">
                    <a:xfrm rot="10800000">
                      <a:off x="4619"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sp>
                  <p:nvSpPr>
                    <p:cNvPr id="161" name="Freeform 43"/>
                    <p:cNvSpPr>
                      <a:spLocks/>
                    </p:cNvSpPr>
                    <p:nvPr/>
                  </p:nvSpPr>
                  <p:spPr bwMode="auto">
                    <a:xfrm>
                      <a:off x="4362" y="1650"/>
                      <a:ext cx="54"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 name="connsiteX0" fmla="*/ 0 w 5294"/>
                        <a:gd name="connsiteY0" fmla="*/ 0 h 10000"/>
                        <a:gd name="connsiteX1" fmla="*/ 5294 w 5294"/>
                        <a:gd name="connsiteY1" fmla="*/ 10000 h 10000"/>
                      </a:gdLst>
                      <a:ahLst/>
                      <a:cxnLst>
                        <a:cxn ang="0">
                          <a:pos x="connsiteX0" y="connsiteY0"/>
                        </a:cxn>
                        <a:cxn ang="0">
                          <a:pos x="connsiteX1" y="connsiteY1"/>
                        </a:cxn>
                      </a:cxnLst>
                      <a:rect l="l" t="t" r="r" b="b"/>
                      <a:pathLst>
                        <a:path w="5294" h="10000">
                          <a:moveTo>
                            <a:pt x="0" y="0"/>
                          </a:moveTo>
                          <a:cubicBezTo>
                            <a:pt x="1667" y="0"/>
                            <a:pt x="3431" y="5000"/>
                            <a:pt x="5294" y="10000"/>
                          </a:cubicBezTo>
                        </a:path>
                      </a:pathLst>
                    </a:custGeom>
                    <a:noFill/>
                    <a:ln w="38100">
                      <a:solidFill>
                        <a:srgbClr val="FFFF00"/>
                      </a:solidFill>
                      <a:round/>
                      <a:headEnd/>
                      <a:tailEnd/>
                    </a:ln>
                  </p:spPr>
                  <p:txBody>
                    <a:bodyPr/>
                    <a:lstStyle/>
                    <a:p>
                      <a:endParaRPr lang="de-DE"/>
                    </a:p>
                  </p:txBody>
                </p:sp>
              </p:grpSp>
              <p:grpSp>
                <p:nvGrpSpPr>
                  <p:cNvPr id="140" name="Group 45"/>
                  <p:cNvGrpSpPr>
                    <a:grpSpLocks/>
                  </p:cNvGrpSpPr>
                  <p:nvPr/>
                </p:nvGrpSpPr>
                <p:grpSpPr bwMode="auto">
                  <a:xfrm>
                    <a:off x="5080" y="2363"/>
                    <a:ext cx="408" cy="274"/>
                    <a:chOff x="4212" y="1650"/>
                    <a:chExt cx="408" cy="274"/>
                  </a:xfrm>
                </p:grpSpPr>
                <p:sp>
                  <p:nvSpPr>
                    <p:cNvPr id="141" name="Freeform 46"/>
                    <p:cNvSpPr>
                      <a:spLocks/>
                    </p:cNvSpPr>
                    <p:nvPr/>
                  </p:nvSpPr>
                  <p:spPr bwMode="auto">
                    <a:xfrm>
                      <a:off x="4518" y="1650"/>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sp>
                  <p:nvSpPr>
                    <p:cNvPr id="142" name="Freeform 47"/>
                    <p:cNvSpPr>
                      <a:spLocks/>
                    </p:cNvSpPr>
                    <p:nvPr/>
                  </p:nvSpPr>
                  <p:spPr bwMode="auto">
                    <a:xfrm rot="10800000">
                      <a:off x="4212" y="1786"/>
                      <a:ext cx="102" cy="138"/>
                    </a:xfrm>
                    <a:custGeom>
                      <a:avLst/>
                      <a:gdLst>
                        <a:gd name="T0" fmla="*/ 0 w 102"/>
                        <a:gd name="T1" fmla="*/ 138 h 138"/>
                        <a:gd name="T2" fmla="*/ 48 w 102"/>
                        <a:gd name="T3" fmla="*/ 0 h 138"/>
                        <a:gd name="T4" fmla="*/ 102 w 102"/>
                        <a:gd name="T5" fmla="*/ 138 h 138"/>
                        <a:gd name="T6" fmla="*/ 0 60000 65536"/>
                        <a:gd name="T7" fmla="*/ 0 60000 65536"/>
                        <a:gd name="T8" fmla="*/ 0 60000 65536"/>
                        <a:gd name="T9" fmla="*/ 0 w 102"/>
                        <a:gd name="T10" fmla="*/ 0 h 138"/>
                        <a:gd name="T11" fmla="*/ 102 w 102"/>
                        <a:gd name="T12" fmla="*/ 138 h 138"/>
                      </a:gdLst>
                      <a:ahLst/>
                      <a:cxnLst>
                        <a:cxn ang="T6">
                          <a:pos x="T0" y="T1"/>
                        </a:cxn>
                        <a:cxn ang="T7">
                          <a:pos x="T2" y="T3"/>
                        </a:cxn>
                        <a:cxn ang="T8">
                          <a:pos x="T4" y="T5"/>
                        </a:cxn>
                      </a:cxnLst>
                      <a:rect l="T9" t="T10" r="T11" b="T12"/>
                      <a:pathLst>
                        <a:path w="102" h="138">
                          <a:moveTo>
                            <a:pt x="0" y="138"/>
                          </a:moveTo>
                          <a:cubicBezTo>
                            <a:pt x="15" y="69"/>
                            <a:pt x="31" y="0"/>
                            <a:pt x="48" y="0"/>
                          </a:cubicBezTo>
                          <a:cubicBezTo>
                            <a:pt x="65" y="0"/>
                            <a:pt x="83" y="69"/>
                            <a:pt x="102" y="138"/>
                          </a:cubicBezTo>
                        </a:path>
                      </a:pathLst>
                    </a:custGeom>
                    <a:noFill/>
                    <a:ln w="38100">
                      <a:solidFill>
                        <a:srgbClr val="FFFF00"/>
                      </a:solidFill>
                      <a:round/>
                      <a:headEnd/>
                      <a:tailEnd/>
                    </a:ln>
                  </p:spPr>
                  <p:txBody>
                    <a:bodyPr/>
                    <a:lstStyle/>
                    <a:p>
                      <a:endParaRPr lang="de-DE"/>
                    </a:p>
                  </p:txBody>
                </p:sp>
              </p:grpSp>
            </p:grpSp>
          </p:grpSp>
          <p:sp>
            <p:nvSpPr>
              <p:cNvPr id="171" name="Rechteck 170"/>
              <p:cNvSpPr/>
              <p:nvPr/>
            </p:nvSpPr>
            <p:spPr bwMode="auto">
              <a:xfrm rot="10800000">
                <a:off x="8054672" y="3471547"/>
                <a:ext cx="380292" cy="45114"/>
              </a:xfrm>
              <a:prstGeom prst="rect">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172" name="Rechteck 171"/>
              <p:cNvSpPr/>
              <p:nvPr/>
            </p:nvSpPr>
            <p:spPr bwMode="auto">
              <a:xfrm rot="16200000">
                <a:off x="8027069" y="3463786"/>
                <a:ext cx="380292" cy="45114"/>
              </a:xfrm>
              <a:prstGeom prst="rect">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sp>
            <p:nvSpPr>
              <p:cNvPr id="173" name="Pfeil nach links 172"/>
              <p:cNvSpPr/>
              <p:nvPr/>
            </p:nvSpPr>
            <p:spPr bwMode="auto">
              <a:xfrm>
                <a:off x="8194658" y="3335557"/>
                <a:ext cx="647740" cy="320843"/>
              </a:xfrm>
              <a:prstGeom prst="leftArrow">
                <a:avLst>
                  <a:gd name="adj1" fmla="val 16135"/>
                  <a:gd name="adj2" fmla="val 95960"/>
                </a:avLst>
              </a:prstGeom>
              <a:solidFill>
                <a:schemeClr val="tx1">
                  <a:lumMod val="65000"/>
                  <a:lumOff val="35000"/>
                  <a:alpha val="90000"/>
                </a:schemeClr>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defRPr/>
                </a:pPr>
                <a:endParaRPr lang="de-DE" sz="1100" b="1" smtClean="0">
                  <a:solidFill>
                    <a:srgbClr val="002060"/>
                  </a:solidFill>
                  <a:latin typeface="Arial" pitchFamily="34" charset="0"/>
                  <a:cs typeface="Arial" pitchFamily="34" charset="0"/>
                </a:endParaRPr>
              </a:p>
            </p:txBody>
          </p:sp>
        </p:grpSp>
      </p:grpSp>
      <p:grpSp>
        <p:nvGrpSpPr>
          <p:cNvPr id="5" name="Gruppieren 4"/>
          <p:cNvGrpSpPr/>
          <p:nvPr/>
        </p:nvGrpSpPr>
        <p:grpSpPr>
          <a:xfrm>
            <a:off x="4179631" y="2920175"/>
            <a:ext cx="3108233" cy="1360525"/>
            <a:chOff x="4179631" y="2920175"/>
            <a:chExt cx="3108233" cy="1360525"/>
          </a:xfrm>
        </p:grpSpPr>
        <p:grpSp>
          <p:nvGrpSpPr>
            <p:cNvPr id="62" name="Gruppieren 61"/>
            <p:cNvGrpSpPr/>
            <p:nvPr/>
          </p:nvGrpSpPr>
          <p:grpSpPr>
            <a:xfrm>
              <a:off x="4179631" y="2920175"/>
              <a:ext cx="3108233" cy="1360525"/>
              <a:chOff x="957580" y="2662557"/>
              <a:chExt cx="3108233" cy="1360525"/>
            </a:xfrm>
          </p:grpSpPr>
          <p:sp>
            <p:nvSpPr>
              <p:cNvPr id="64" name="Rounded Rectangle 79"/>
              <p:cNvSpPr/>
              <p:nvPr/>
            </p:nvSpPr>
            <p:spPr bwMode="auto">
              <a:xfrm>
                <a:off x="957580" y="2691082"/>
                <a:ext cx="3108233" cy="1332000"/>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smtClean="0">
                  <a:latin typeface="Arial" pitchFamily="34" charset="0"/>
                  <a:cs typeface="Arial" pitchFamily="34" charset="0"/>
                </a:endParaRPr>
              </a:p>
            </p:txBody>
          </p:sp>
          <p:sp>
            <p:nvSpPr>
              <p:cNvPr id="65" name="Rounded Rectangle 80"/>
              <p:cNvSpPr/>
              <p:nvPr/>
            </p:nvSpPr>
            <p:spPr bwMode="auto">
              <a:xfrm>
                <a:off x="1014926" y="2927472"/>
                <a:ext cx="2978152" cy="1038017"/>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marR="0" indent="0" algn="ctr">
                  <a:lnSpc>
                    <a:spcPct val="100000"/>
                  </a:lnSpc>
                  <a:buClrTx/>
                  <a:buSzTx/>
                  <a:buFontTx/>
                  <a:buNone/>
                  <a:tabLst/>
                </a:pPr>
                <a:endParaRPr lang="en-US" sz="1400" b="1" smtClean="0">
                  <a:latin typeface="Arial" pitchFamily="34" charset="0"/>
                  <a:cs typeface="Arial" pitchFamily="34" charset="0"/>
                </a:endParaRPr>
              </a:p>
            </p:txBody>
          </p:sp>
          <p:sp>
            <p:nvSpPr>
              <p:cNvPr id="66" name="TextBox 69"/>
              <p:cNvSpPr txBox="1"/>
              <p:nvPr/>
            </p:nvSpPr>
            <p:spPr>
              <a:xfrm>
                <a:off x="957581" y="2662557"/>
                <a:ext cx="3108232" cy="338554"/>
              </a:xfrm>
              <a:prstGeom prst="rect">
                <a:avLst/>
              </a:prstGeom>
              <a:noFill/>
            </p:spPr>
            <p:txBody>
              <a:bodyPr wrap="square" rtlCol="0" anchor="ctr">
                <a:spAutoFit/>
              </a:bodyPr>
              <a:lstStyle/>
              <a:p>
                <a:pPr algn="ctr"/>
                <a:r>
                  <a:rPr lang="en-US" sz="1600" b="1" dirty="0" smtClean="0">
                    <a:latin typeface="Arial" pitchFamily="34" charset="0"/>
                    <a:cs typeface="Arial" pitchFamily="34" charset="0"/>
                  </a:rPr>
                  <a:t>SYSTEM LEVEL MODEL</a:t>
                </a:r>
              </a:p>
            </p:txBody>
          </p:sp>
        </p:grpSp>
        <p:grpSp>
          <p:nvGrpSpPr>
            <p:cNvPr id="4" name="Gruppieren 3"/>
            <p:cNvGrpSpPr/>
            <p:nvPr/>
          </p:nvGrpSpPr>
          <p:grpSpPr>
            <a:xfrm>
              <a:off x="4292729" y="3232251"/>
              <a:ext cx="2875697" cy="900854"/>
              <a:chOff x="4292729" y="3232251"/>
              <a:chExt cx="2875697" cy="900854"/>
            </a:xfrm>
          </p:grpSpPr>
          <p:grpSp>
            <p:nvGrpSpPr>
              <p:cNvPr id="61" name="Gruppieren 91"/>
              <p:cNvGrpSpPr/>
              <p:nvPr/>
            </p:nvGrpSpPr>
            <p:grpSpPr>
              <a:xfrm>
                <a:off x="4292729" y="3237877"/>
                <a:ext cx="924864" cy="895228"/>
                <a:chOff x="4166646" y="3185785"/>
                <a:chExt cx="1111737" cy="1076114"/>
              </a:xfrm>
            </p:grpSpPr>
            <p:sp>
              <p:nvSpPr>
                <p:cNvPr id="63" name="Rectangle 65"/>
                <p:cNvSpPr/>
                <p:nvPr/>
              </p:nvSpPr>
              <p:spPr bwMode="auto">
                <a:xfrm>
                  <a:off x="4166646" y="3185785"/>
                  <a:ext cx="1111737" cy="1076114"/>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Control</a:t>
                  </a:r>
                </a:p>
              </p:txBody>
            </p:sp>
            <p:grpSp>
              <p:nvGrpSpPr>
                <p:cNvPr id="69" name="Gruppieren 75"/>
                <p:cNvGrpSpPr/>
                <p:nvPr/>
              </p:nvGrpSpPr>
              <p:grpSpPr>
                <a:xfrm>
                  <a:off x="4247182" y="3496079"/>
                  <a:ext cx="952863" cy="323445"/>
                  <a:chOff x="-210741" y="5570873"/>
                  <a:chExt cx="3549965" cy="1205020"/>
                </a:xfrm>
              </p:grpSpPr>
              <p:sp>
                <p:nvSpPr>
                  <p:cNvPr id="75" name="Abgerundetes Rechteck 74"/>
                  <p:cNvSpPr/>
                  <p:nvPr/>
                </p:nvSpPr>
                <p:spPr>
                  <a:xfrm>
                    <a:off x="1753442" y="5570873"/>
                    <a:ext cx="616968" cy="457517"/>
                  </a:xfrm>
                  <a:prstGeom prst="roundRect">
                    <a:avLst/>
                  </a:prstGeom>
                  <a:solidFill>
                    <a:srgbClr val="777777"/>
                  </a:solidFill>
                  <a:ln w="381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1"/>
                  </a:p>
                </p:txBody>
              </p:sp>
              <p:cxnSp>
                <p:nvCxnSpPr>
                  <p:cNvPr id="79" name="Gerade Verbindung mit Pfeil 78"/>
                  <p:cNvCxnSpPr>
                    <a:stCxn id="75" idx="1"/>
                  </p:cNvCxnSpPr>
                  <p:nvPr/>
                </p:nvCxnSpPr>
                <p:spPr>
                  <a:xfrm rot="10800000">
                    <a:off x="1078579" y="5799410"/>
                    <a:ext cx="674862" cy="222"/>
                  </a:xfrm>
                  <a:prstGeom prst="straightConnector1">
                    <a:avLst/>
                  </a:prstGeom>
                  <a:ln w="28575">
                    <a:solidFill>
                      <a:srgbClr val="7777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Abgerundetes Rechteck 80"/>
                  <p:cNvSpPr/>
                  <p:nvPr/>
                </p:nvSpPr>
                <p:spPr>
                  <a:xfrm>
                    <a:off x="477202" y="5570877"/>
                    <a:ext cx="616967" cy="457516"/>
                  </a:xfrm>
                  <a:prstGeom prst="roundRect">
                    <a:avLst/>
                  </a:prstGeom>
                  <a:solidFill>
                    <a:srgbClr val="333333"/>
                  </a:solidFill>
                  <a:ln w="3810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b="1"/>
                  </a:p>
                </p:txBody>
              </p:sp>
              <p:cxnSp>
                <p:nvCxnSpPr>
                  <p:cNvPr id="83" name="Gerade Verbindung mit Pfeil 82"/>
                  <p:cNvCxnSpPr/>
                  <p:nvPr/>
                </p:nvCxnSpPr>
                <p:spPr>
                  <a:xfrm rot="10800000">
                    <a:off x="-210741" y="5799329"/>
                    <a:ext cx="652449" cy="309"/>
                  </a:xfrm>
                  <a:prstGeom prst="straightConnector1">
                    <a:avLst/>
                  </a:prstGeom>
                  <a:ln w="28575">
                    <a:solidFill>
                      <a:srgbClr val="333333"/>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Freihandform 83"/>
                  <p:cNvSpPr/>
                  <p:nvPr/>
                </p:nvSpPr>
                <p:spPr>
                  <a:xfrm>
                    <a:off x="1409700" y="5792864"/>
                    <a:ext cx="1133476" cy="738347"/>
                  </a:xfrm>
                  <a:custGeom>
                    <a:avLst/>
                    <a:gdLst>
                      <a:gd name="connsiteX0" fmla="*/ 1123950 w 1133475"/>
                      <a:gd name="connsiteY0" fmla="*/ 0 h 485775"/>
                      <a:gd name="connsiteX1" fmla="*/ 1133475 w 1133475"/>
                      <a:gd name="connsiteY1" fmla="*/ 485775 h 485775"/>
                      <a:gd name="connsiteX2" fmla="*/ 0 w 1133475"/>
                      <a:gd name="connsiteY2" fmla="*/ 485775 h 485775"/>
                      <a:gd name="connsiteX3" fmla="*/ 0 w 1133475"/>
                      <a:gd name="connsiteY3" fmla="*/ 114300 h 485775"/>
                    </a:gdLst>
                    <a:ahLst/>
                    <a:cxnLst>
                      <a:cxn ang="0">
                        <a:pos x="connsiteX0" y="connsiteY0"/>
                      </a:cxn>
                      <a:cxn ang="0">
                        <a:pos x="connsiteX1" y="connsiteY1"/>
                      </a:cxn>
                      <a:cxn ang="0">
                        <a:pos x="connsiteX2" y="connsiteY2"/>
                      </a:cxn>
                      <a:cxn ang="0">
                        <a:pos x="connsiteX3" y="connsiteY3"/>
                      </a:cxn>
                    </a:cxnLst>
                    <a:rect l="l" t="t" r="r" b="b"/>
                    <a:pathLst>
                      <a:path w="1133475" h="485775">
                        <a:moveTo>
                          <a:pt x="1123950" y="0"/>
                        </a:moveTo>
                        <a:lnTo>
                          <a:pt x="1133475" y="485775"/>
                        </a:lnTo>
                        <a:lnTo>
                          <a:pt x="0" y="485775"/>
                        </a:lnTo>
                        <a:lnTo>
                          <a:pt x="0" y="114300"/>
                        </a:lnTo>
                      </a:path>
                    </a:pathLst>
                  </a:custGeom>
                  <a:ln w="28575">
                    <a:solidFill>
                      <a:srgbClr val="77777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b="1"/>
                  </a:p>
                </p:txBody>
              </p:sp>
              <p:sp>
                <p:nvSpPr>
                  <p:cNvPr id="85" name="Freihandform 84"/>
                  <p:cNvSpPr/>
                  <p:nvPr/>
                </p:nvSpPr>
                <p:spPr>
                  <a:xfrm>
                    <a:off x="58991" y="5802392"/>
                    <a:ext cx="2655637" cy="973501"/>
                  </a:xfrm>
                  <a:custGeom>
                    <a:avLst/>
                    <a:gdLst>
                      <a:gd name="connsiteX0" fmla="*/ 2419350 w 2419350"/>
                      <a:gd name="connsiteY0" fmla="*/ 0 h 638175"/>
                      <a:gd name="connsiteX1" fmla="*/ 2419350 w 2419350"/>
                      <a:gd name="connsiteY1" fmla="*/ 638175 h 638175"/>
                      <a:gd name="connsiteX2" fmla="*/ 0 w 2419350"/>
                      <a:gd name="connsiteY2" fmla="*/ 638175 h 638175"/>
                      <a:gd name="connsiteX3" fmla="*/ 0 w 2419350"/>
                      <a:gd name="connsiteY3" fmla="*/ 142875 h 638175"/>
                    </a:gdLst>
                    <a:ahLst/>
                    <a:cxnLst>
                      <a:cxn ang="0">
                        <a:pos x="connsiteX0" y="connsiteY0"/>
                      </a:cxn>
                      <a:cxn ang="0">
                        <a:pos x="connsiteX1" y="connsiteY1"/>
                      </a:cxn>
                      <a:cxn ang="0">
                        <a:pos x="connsiteX2" y="connsiteY2"/>
                      </a:cxn>
                      <a:cxn ang="0">
                        <a:pos x="connsiteX3" y="connsiteY3"/>
                      </a:cxn>
                    </a:cxnLst>
                    <a:rect l="l" t="t" r="r" b="b"/>
                    <a:pathLst>
                      <a:path w="2419350" h="638175">
                        <a:moveTo>
                          <a:pt x="2419350" y="0"/>
                        </a:moveTo>
                        <a:lnTo>
                          <a:pt x="2419350" y="638175"/>
                        </a:lnTo>
                        <a:lnTo>
                          <a:pt x="0" y="638175"/>
                        </a:lnTo>
                        <a:lnTo>
                          <a:pt x="0" y="142875"/>
                        </a:lnTo>
                      </a:path>
                    </a:pathLst>
                  </a:custGeom>
                  <a:ln w="28575">
                    <a:solidFill>
                      <a:srgbClr val="33333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b="1"/>
                  </a:p>
                </p:txBody>
              </p:sp>
              <p:cxnSp>
                <p:nvCxnSpPr>
                  <p:cNvPr id="98" name="Gerade Verbindung mit Pfeil 97"/>
                  <p:cNvCxnSpPr>
                    <a:endCxn id="75" idx="3"/>
                  </p:cNvCxnSpPr>
                  <p:nvPr/>
                </p:nvCxnSpPr>
                <p:spPr>
                  <a:xfrm rot="10800000" flipV="1">
                    <a:off x="2370414" y="5794832"/>
                    <a:ext cx="968810" cy="4795"/>
                  </a:xfrm>
                  <a:prstGeom prst="straightConnector1">
                    <a:avLst/>
                  </a:prstGeom>
                  <a:ln w="28575">
                    <a:solidFill>
                      <a:srgbClr val="77777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037" name="Gruppieren 1036"/>
              <p:cNvGrpSpPr/>
              <p:nvPr/>
            </p:nvGrpSpPr>
            <p:grpSpPr>
              <a:xfrm>
                <a:off x="5269370" y="3233467"/>
                <a:ext cx="924864" cy="899638"/>
                <a:chOff x="2496084" y="2975849"/>
                <a:chExt cx="924864" cy="899638"/>
              </a:xfrm>
            </p:grpSpPr>
            <p:sp>
              <p:nvSpPr>
                <p:cNvPr id="100" name="Rectangle 64"/>
                <p:cNvSpPr/>
                <p:nvPr/>
              </p:nvSpPr>
              <p:spPr bwMode="auto">
                <a:xfrm>
                  <a:off x="2496084" y="2975849"/>
                  <a:ext cx="924864" cy="899638"/>
                </a:xfrm>
                <a:prstGeom prst="rect">
                  <a:avLst/>
                </a:prstGeom>
                <a:solidFill>
                  <a:srgbClr val="B2B2B2"/>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mj-lt"/>
                    </a:rPr>
                    <a:t>Mechanical</a:t>
                  </a:r>
                </a:p>
              </p:txBody>
            </p:sp>
            <p:pic>
              <p:nvPicPr>
                <p:cNvPr id="1026" name="Picture 2" descr="5715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742285" y="2994084"/>
                  <a:ext cx="467739" cy="6929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uppieren 2"/>
              <p:cNvGrpSpPr/>
              <p:nvPr/>
            </p:nvGrpSpPr>
            <p:grpSpPr>
              <a:xfrm>
                <a:off x="6213537" y="3232251"/>
                <a:ext cx="954889" cy="900006"/>
                <a:chOff x="6213537" y="3232251"/>
                <a:chExt cx="954889" cy="900006"/>
              </a:xfrm>
            </p:grpSpPr>
            <p:sp>
              <p:nvSpPr>
                <p:cNvPr id="103" name="Rectangle 41"/>
                <p:cNvSpPr/>
                <p:nvPr/>
              </p:nvSpPr>
              <p:spPr bwMode="auto">
                <a:xfrm>
                  <a:off x="6243563" y="3232251"/>
                  <a:ext cx="924863" cy="900006"/>
                </a:xfrm>
                <a:prstGeom prst="rect">
                  <a:avLst/>
                </a:prstGeom>
                <a:solidFill>
                  <a:srgbClr val="E4BEE4"/>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0" tIns="45720" rIns="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mj-lt"/>
                    </a:rPr>
                    <a:t>Electrical</a:t>
                  </a:r>
                </a:p>
              </p:txBody>
            </p:sp>
            <p:cxnSp>
              <p:nvCxnSpPr>
                <p:cNvPr id="177" name="Gerade Verbindung mit Pfeil 176"/>
                <p:cNvCxnSpPr/>
                <p:nvPr/>
              </p:nvCxnSpPr>
              <p:spPr>
                <a:xfrm flipV="1">
                  <a:off x="6482600" y="3416683"/>
                  <a:ext cx="648000" cy="324000"/>
                </a:xfrm>
                <a:prstGeom prst="straightConnector1">
                  <a:avLst/>
                </a:prstGeom>
                <a:ln w="38100">
                  <a:solidFill>
                    <a:srgbClr val="777777"/>
                  </a:solidFill>
                  <a:tailEnd type="arrow"/>
                </a:ln>
              </p:spPr>
              <p:style>
                <a:lnRef idx="1">
                  <a:schemeClr val="accent1"/>
                </a:lnRef>
                <a:fillRef idx="0">
                  <a:schemeClr val="accent1"/>
                </a:fillRef>
                <a:effectRef idx="0">
                  <a:schemeClr val="accent1"/>
                </a:effectRef>
                <a:fontRef idx="minor">
                  <a:schemeClr val="tx1"/>
                </a:fontRef>
              </p:style>
            </p:cxnSp>
            <p:cxnSp>
              <p:nvCxnSpPr>
                <p:cNvPr id="178" name="Gerade Verbindung mit Pfeil 177"/>
                <p:cNvCxnSpPr/>
                <p:nvPr/>
              </p:nvCxnSpPr>
              <p:spPr>
                <a:xfrm>
                  <a:off x="6482600" y="3740683"/>
                  <a:ext cx="648000" cy="0"/>
                </a:xfrm>
                <a:prstGeom prst="straightConnector1">
                  <a:avLst/>
                </a:prstGeom>
                <a:ln w="38100">
                  <a:solidFill>
                    <a:srgbClr val="777777"/>
                  </a:solidFill>
                  <a:tailEnd type="arrow"/>
                </a:ln>
              </p:spPr>
              <p:style>
                <a:lnRef idx="1">
                  <a:schemeClr val="accent1"/>
                </a:lnRef>
                <a:fillRef idx="0">
                  <a:schemeClr val="accent1"/>
                </a:fillRef>
                <a:effectRef idx="0">
                  <a:schemeClr val="accent1"/>
                </a:effectRef>
                <a:fontRef idx="minor">
                  <a:schemeClr val="tx1"/>
                </a:fontRef>
              </p:style>
            </p:cxnSp>
            <p:sp>
              <p:nvSpPr>
                <p:cNvPr id="187" name="Textfeld 186"/>
                <p:cNvSpPr txBox="1"/>
                <p:nvPr/>
              </p:nvSpPr>
              <p:spPr>
                <a:xfrm>
                  <a:off x="6213537" y="3236665"/>
                  <a:ext cx="453970" cy="523220"/>
                </a:xfrm>
                <a:prstGeom prst="rect">
                  <a:avLst/>
                </a:prstGeom>
                <a:noFill/>
                <a:ln>
                  <a:noFill/>
                </a:ln>
              </p:spPr>
              <p:txBody>
                <a:bodyPr wrap="none" rtlCol="0" anchor="ctr">
                  <a:spAutoFit/>
                </a:bodyPr>
                <a:lstStyle/>
                <a:p>
                  <a:r>
                    <a:rPr lang="el-GR" sz="2800" b="1" dirty="0" smtClean="0">
                      <a:solidFill>
                        <a:srgbClr val="777777"/>
                      </a:solidFill>
                      <a:latin typeface="Arial" pitchFamily="34" charset="0"/>
                      <a:cs typeface="Arial" pitchFamily="34" charset="0"/>
                    </a:rPr>
                    <a:t>ϕ</a:t>
                  </a:r>
                  <a:endParaRPr lang="en-US" sz="2800" b="1" dirty="0">
                    <a:solidFill>
                      <a:srgbClr val="777777"/>
                    </a:solidFill>
                    <a:latin typeface="Arial" pitchFamily="34" charset="0"/>
                    <a:cs typeface="Arial" pitchFamily="34" charset="0"/>
                  </a:endParaRPr>
                </a:p>
              </p:txBody>
            </p:sp>
          </p:grpSp>
        </p:grpSp>
      </p:grpSp>
      <p:sp>
        <p:nvSpPr>
          <p:cNvPr id="189" name="Ellipse 188"/>
          <p:cNvSpPr/>
          <p:nvPr/>
        </p:nvSpPr>
        <p:spPr>
          <a:xfrm>
            <a:off x="7959022" y="2559099"/>
            <a:ext cx="252268" cy="252268"/>
          </a:xfrm>
          <a:prstGeom prst="ellipse">
            <a:avLst/>
          </a:prstGeom>
          <a:solidFill>
            <a:srgbClr val="33669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Arial" pitchFamily="34" charset="0"/>
                <a:cs typeface="Arial" pitchFamily="34" charset="0"/>
              </a:rPr>
              <a:t>2</a:t>
            </a:r>
          </a:p>
        </p:txBody>
      </p:sp>
      <p:sp>
        <p:nvSpPr>
          <p:cNvPr id="190" name="Ellipse 189"/>
          <p:cNvSpPr/>
          <p:nvPr/>
        </p:nvSpPr>
        <p:spPr>
          <a:xfrm>
            <a:off x="7486511" y="3305024"/>
            <a:ext cx="252268" cy="252268"/>
          </a:xfrm>
          <a:prstGeom prst="ellipse">
            <a:avLst/>
          </a:prstGeom>
          <a:solidFill>
            <a:srgbClr val="33669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itchFamily="34" charset="0"/>
                <a:cs typeface="Arial" pitchFamily="34" charset="0"/>
              </a:rPr>
              <a:t>3</a:t>
            </a:r>
            <a:endParaRPr lang="en-US" sz="1400" b="1" dirty="0" smtClean="0">
              <a:solidFill>
                <a:schemeClr val="bg1"/>
              </a:solidFill>
              <a:latin typeface="Arial" pitchFamily="34" charset="0"/>
              <a:cs typeface="Arial" pitchFamily="34" charset="0"/>
            </a:endParaRPr>
          </a:p>
        </p:txBody>
      </p:sp>
      <p:pic>
        <p:nvPicPr>
          <p:cNvPr id="1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6850" b="22124"/>
          <a:stretch/>
        </p:blipFill>
        <p:spPr bwMode="auto">
          <a:xfrm>
            <a:off x="7167839" y="4752014"/>
            <a:ext cx="1824771" cy="1682901"/>
          </a:xfrm>
          <a:prstGeom prst="rect">
            <a:avLst/>
          </a:prstGeom>
          <a:noFill/>
          <a:ln w="9525">
            <a:solidFill>
              <a:srgbClr val="A7D9A9"/>
            </a:solidFill>
            <a:miter lim="800000"/>
            <a:headEnd/>
            <a:tailEnd/>
          </a:ln>
          <a:effectLst>
            <a:glow rad="127000">
              <a:srgbClr val="DCF0DD"/>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953" y="4752015"/>
            <a:ext cx="1989809" cy="1682901"/>
          </a:xfrm>
          <a:prstGeom prst="rect">
            <a:avLst/>
          </a:prstGeom>
          <a:noFill/>
          <a:ln w="9525">
            <a:solidFill>
              <a:srgbClr val="E472D6"/>
            </a:solidFill>
            <a:miter lim="800000"/>
            <a:headEnd/>
            <a:tailEnd/>
          </a:ln>
          <a:effectLst>
            <a:glow rad="101600">
              <a:srgbClr val="E4BEE4">
                <a:alpha val="60000"/>
              </a:srgb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188" name="Ellipse 187"/>
          <p:cNvSpPr/>
          <p:nvPr/>
        </p:nvSpPr>
        <p:spPr>
          <a:xfrm>
            <a:off x="5479534" y="2559099"/>
            <a:ext cx="252268" cy="252268"/>
          </a:xfrm>
          <a:prstGeom prst="ellipse">
            <a:avLst/>
          </a:prstGeom>
          <a:solidFill>
            <a:srgbClr val="33669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Arial" pitchFamily="34" charset="0"/>
                <a:cs typeface="Arial" pitchFamily="34" charset="0"/>
              </a:rPr>
              <a:t>1</a:t>
            </a:r>
          </a:p>
        </p:txBody>
      </p:sp>
      <p:sp>
        <p:nvSpPr>
          <p:cNvPr id="166" name="Left-Right Arrow 143"/>
          <p:cNvSpPr/>
          <p:nvPr/>
        </p:nvSpPr>
        <p:spPr>
          <a:xfrm rot="2301430">
            <a:off x="6748057" y="2402214"/>
            <a:ext cx="1412396"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smtClean="0">
              <a:latin typeface="Arial" pitchFamily="34" charset="0"/>
              <a:cs typeface="Arial" pitchFamily="34" charset="0"/>
            </a:endParaRPr>
          </a:p>
        </p:txBody>
      </p:sp>
      <p:grpSp>
        <p:nvGrpSpPr>
          <p:cNvPr id="2" name="Gruppieren 1"/>
          <p:cNvGrpSpPr/>
          <p:nvPr/>
        </p:nvGrpSpPr>
        <p:grpSpPr>
          <a:xfrm>
            <a:off x="5104571" y="1685233"/>
            <a:ext cx="3108233" cy="782885"/>
            <a:chOff x="5104571" y="1685233"/>
            <a:chExt cx="3108233" cy="782885"/>
          </a:xfrm>
        </p:grpSpPr>
        <p:sp>
          <p:nvSpPr>
            <p:cNvPr id="76" name="AutoShape 19"/>
            <p:cNvSpPr>
              <a:spLocks noChangeArrowheads="1"/>
            </p:cNvSpPr>
            <p:nvPr/>
          </p:nvSpPr>
          <p:spPr bwMode="auto">
            <a:xfrm>
              <a:off x="5104571" y="1716010"/>
              <a:ext cx="3108233" cy="752108"/>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endParaRPr lang="en-US" sz="1200" b="1">
                <a:latin typeface="Arial" pitchFamily="34" charset="0"/>
                <a:cs typeface="Arial" pitchFamily="34" charset="0"/>
              </a:endParaRPr>
            </a:p>
          </p:txBody>
        </p:sp>
        <p:sp>
          <p:nvSpPr>
            <p:cNvPr id="68" name="TextBox 67"/>
            <p:cNvSpPr txBox="1"/>
            <p:nvPr/>
          </p:nvSpPr>
          <p:spPr>
            <a:xfrm>
              <a:off x="5104571" y="1685233"/>
              <a:ext cx="3108233" cy="338554"/>
            </a:xfrm>
            <a:prstGeom prst="rect">
              <a:avLst/>
            </a:prstGeom>
            <a:noFill/>
            <a:ln>
              <a:noFill/>
            </a:ln>
          </p:spPr>
          <p:txBody>
            <a:bodyPr wrap="square" rtlCol="0" anchor="ctr">
              <a:spAutoFit/>
            </a:bodyPr>
            <a:lstStyle/>
            <a:p>
              <a:pPr algn="ctr"/>
              <a:r>
                <a:rPr lang="en-US" sz="1600" b="1" dirty="0" smtClean="0">
                  <a:latin typeface="Arial" pitchFamily="34" charset="0"/>
                  <a:cs typeface="Arial" pitchFamily="34" charset="0"/>
                </a:rPr>
                <a:t>REQUIREMENTS</a:t>
              </a:r>
            </a:p>
          </p:txBody>
        </p:sp>
        <p:grpSp>
          <p:nvGrpSpPr>
            <p:cNvPr id="9" name="Gruppieren 8"/>
            <p:cNvGrpSpPr/>
            <p:nvPr/>
          </p:nvGrpSpPr>
          <p:grpSpPr>
            <a:xfrm>
              <a:off x="5465281" y="1969770"/>
              <a:ext cx="2348287" cy="452935"/>
              <a:chOff x="1318290" y="1712152"/>
              <a:chExt cx="2348287" cy="452935"/>
            </a:xfrm>
          </p:grpSpPr>
          <p:pic>
            <p:nvPicPr>
              <p:cNvPr id="77" name="Picture 76" descr="doc1.png"/>
              <p:cNvPicPr>
                <a:picLocks noChangeAspect="1"/>
              </p:cNvPicPr>
              <p:nvPr/>
            </p:nvPicPr>
            <p:blipFill>
              <a:blip r:embed="rId6" cstate="print"/>
              <a:stretch>
                <a:fillRect/>
              </a:stretch>
            </p:blipFill>
            <p:spPr>
              <a:xfrm>
                <a:off x="1318290" y="1712152"/>
                <a:ext cx="365270" cy="452935"/>
              </a:xfrm>
              <a:prstGeom prst="rect">
                <a:avLst/>
              </a:prstGeom>
              <a:effectLst>
                <a:outerShdw blurRad="50800" dist="38100" dir="2700000" algn="tl" rotWithShape="0">
                  <a:prstClr val="black">
                    <a:alpha val="40000"/>
                  </a:prstClr>
                </a:outerShdw>
              </a:effectLst>
            </p:spPr>
          </p:pic>
          <p:pic>
            <p:nvPicPr>
              <p:cNvPr id="80" name="Picture 79" descr="doc1.png"/>
              <p:cNvPicPr>
                <a:picLocks noChangeAspect="1"/>
              </p:cNvPicPr>
              <p:nvPr/>
            </p:nvPicPr>
            <p:blipFill>
              <a:blip r:embed="rId6" cstate="print"/>
              <a:stretch>
                <a:fillRect/>
              </a:stretch>
            </p:blipFill>
            <p:spPr>
              <a:xfrm>
                <a:off x="3301307" y="1712152"/>
                <a:ext cx="365270" cy="452935"/>
              </a:xfrm>
              <a:prstGeom prst="rect">
                <a:avLst/>
              </a:prstGeom>
              <a:effectLst>
                <a:outerShdw blurRad="50800" dist="38100" dir="2700000" algn="tl" rotWithShape="0">
                  <a:prstClr val="black">
                    <a:alpha val="40000"/>
                  </a:prstClr>
                </a:outerShdw>
              </a:effectLst>
            </p:spPr>
          </p:pic>
          <p:pic>
            <p:nvPicPr>
              <p:cNvPr id="78" name="Picture 77" descr="doc1.png"/>
              <p:cNvPicPr>
                <a:picLocks noChangeAspect="1"/>
              </p:cNvPicPr>
              <p:nvPr/>
            </p:nvPicPr>
            <p:blipFill>
              <a:blip r:embed="rId6" cstate="print"/>
              <a:stretch>
                <a:fillRect/>
              </a:stretch>
            </p:blipFill>
            <p:spPr>
              <a:xfrm>
                <a:off x="2344754" y="1712152"/>
                <a:ext cx="365270" cy="452935"/>
              </a:xfrm>
              <a:prstGeom prst="rect">
                <a:avLst/>
              </a:prstGeom>
              <a:effectLst>
                <a:outerShdw blurRad="50800" dist="38100" dir="2700000" algn="tl" rotWithShape="0">
                  <a:prstClr val="black">
                    <a:alpha val="40000"/>
                  </a:prstClr>
                </a:outerShdw>
              </a:effectLst>
            </p:spPr>
          </p:pic>
        </p:grpSp>
      </p:grpSp>
      <p:grpSp>
        <p:nvGrpSpPr>
          <p:cNvPr id="72" name="Gruppieren 71"/>
          <p:cNvGrpSpPr/>
          <p:nvPr/>
        </p:nvGrpSpPr>
        <p:grpSpPr>
          <a:xfrm rot="467567">
            <a:off x="5266067" y="2301121"/>
            <a:ext cx="1140756" cy="812706"/>
            <a:chOff x="2262725" y="1968065"/>
            <a:chExt cx="1447610" cy="1031318"/>
          </a:xfrm>
          <a:effectLst/>
        </p:grpSpPr>
        <p:sp>
          <p:nvSpPr>
            <p:cNvPr id="73" name="Gebogener Pfeil 72"/>
            <p:cNvSpPr/>
            <p:nvPr/>
          </p:nvSpPr>
          <p:spPr>
            <a:xfrm rot="2700000">
              <a:off x="2679017"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4" name="Gebogener Pfeil 73"/>
            <p:cNvSpPr/>
            <p:nvPr/>
          </p:nvSpPr>
          <p:spPr>
            <a:xfrm rot="13500000">
              <a:off x="2262725" y="1968065"/>
              <a:ext cx="1031318" cy="1031318"/>
            </a:xfrm>
            <a:prstGeom prst="circularArrow">
              <a:avLst>
                <a:gd name="adj1" fmla="val 12500"/>
                <a:gd name="adj2" fmla="val 1142319"/>
                <a:gd name="adj3" fmla="val 20457681"/>
                <a:gd name="adj4" fmla="val 14974895"/>
                <a:gd name="adj5" fmla="val 1250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grpSp>
        <p:nvGrpSpPr>
          <p:cNvPr id="10" name="Gruppieren 9"/>
          <p:cNvGrpSpPr/>
          <p:nvPr/>
        </p:nvGrpSpPr>
        <p:grpSpPr>
          <a:xfrm>
            <a:off x="7224786" y="3614372"/>
            <a:ext cx="759668" cy="166369"/>
            <a:chOff x="7224786" y="3614372"/>
            <a:chExt cx="759668" cy="166369"/>
          </a:xfrm>
        </p:grpSpPr>
        <p:cxnSp>
          <p:nvCxnSpPr>
            <p:cNvPr id="12" name="Gerade Verbindung 11"/>
            <p:cNvCxnSpPr/>
            <p:nvPr/>
          </p:nvCxnSpPr>
          <p:spPr>
            <a:xfrm>
              <a:off x="7264454" y="3614372"/>
              <a:ext cx="720000" cy="0"/>
            </a:xfrm>
            <a:prstGeom prst="line">
              <a:avLst/>
            </a:prstGeom>
            <a:ln w="762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1" name="Gerade Verbindung 180"/>
            <p:cNvCxnSpPr/>
            <p:nvPr/>
          </p:nvCxnSpPr>
          <p:spPr>
            <a:xfrm>
              <a:off x="7287864" y="3614700"/>
              <a:ext cx="648000" cy="0"/>
            </a:xfrm>
            <a:prstGeom prst="line">
              <a:avLst/>
            </a:prstGeom>
            <a:ln w="38100">
              <a:solidFill>
                <a:srgbClr val="80808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5" name="Gerade Verbindung 184"/>
            <p:cNvCxnSpPr/>
            <p:nvPr/>
          </p:nvCxnSpPr>
          <p:spPr>
            <a:xfrm>
              <a:off x="7224786" y="3780741"/>
              <a:ext cx="720000" cy="0"/>
            </a:xfrm>
            <a:prstGeom prst="line">
              <a:avLst/>
            </a:prstGeom>
            <a:ln w="762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Gerade Verbindung 185"/>
            <p:cNvCxnSpPr/>
            <p:nvPr/>
          </p:nvCxnSpPr>
          <p:spPr>
            <a:xfrm>
              <a:off x="7280170" y="3780741"/>
              <a:ext cx="648000" cy="0"/>
            </a:xfrm>
            <a:prstGeom prst="line">
              <a:avLst/>
            </a:prstGeom>
            <a:ln w="38100">
              <a:solidFill>
                <a:srgbClr val="80808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67" name="Pfeil nach rechts 166"/>
          <p:cNvSpPr/>
          <p:nvPr/>
        </p:nvSpPr>
        <p:spPr>
          <a:xfrm rot="10800000">
            <a:off x="7224786" y="3931814"/>
            <a:ext cx="700005" cy="302652"/>
          </a:xfrm>
          <a:prstGeom prst="rightArrow">
            <a:avLst>
              <a:gd name="adj1" fmla="val 57193"/>
              <a:gd name="adj2" fmla="val 78325"/>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91" name="Ellipse 190"/>
          <p:cNvSpPr/>
          <p:nvPr/>
        </p:nvSpPr>
        <p:spPr>
          <a:xfrm>
            <a:off x="7486511" y="4140811"/>
            <a:ext cx="252268" cy="252268"/>
          </a:xfrm>
          <a:prstGeom prst="ellipse">
            <a:avLst/>
          </a:prstGeom>
          <a:solidFill>
            <a:srgbClr val="33669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Arial" pitchFamily="34" charset="0"/>
                <a:cs typeface="Arial" pitchFamily="34" charset="0"/>
              </a:rPr>
              <a:t>4</a:t>
            </a:r>
          </a:p>
        </p:txBody>
      </p:sp>
    </p:spTree>
    <p:extLst>
      <p:ext uri="{BB962C8B-B14F-4D97-AF65-F5344CB8AC3E}">
        <p14:creationId xmlns:p14="http://schemas.microsoft.com/office/powerpoint/2010/main" val="489850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wipe(left)">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wipe(left)">
                                      <p:cBhvr>
                                        <p:cTn id="12" dur="500"/>
                                        <p:tgtEl>
                                          <p:spTgt spid="18">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fade">
                                      <p:cBhvr>
                                        <p:cTn id="28" dur="500"/>
                                        <p:tgtEl>
                                          <p:spTgt spid="18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8">
                                            <p:txEl>
                                              <p:pRg st="2" end="2"/>
                                            </p:txEl>
                                          </p:spTgt>
                                        </p:tgtEl>
                                        <p:attrNameLst>
                                          <p:attrName>style.visibility</p:attrName>
                                        </p:attrNameLst>
                                      </p:cBhvr>
                                      <p:to>
                                        <p:strVal val="visible"/>
                                      </p:to>
                                    </p:set>
                                    <p:animEffect transition="in" filter="wipe(left)">
                                      <p:cBhvr>
                                        <p:cTn id="33" dur="500"/>
                                        <p:tgtEl>
                                          <p:spTgt spid="18">
                                            <p:txEl>
                                              <p:pRg st="2" end="2"/>
                                            </p:txEl>
                                          </p:spTgt>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66"/>
                                        </p:tgtEl>
                                        <p:attrNameLst>
                                          <p:attrName>style.visibility</p:attrName>
                                        </p:attrNameLst>
                                      </p:cBhvr>
                                      <p:to>
                                        <p:strVal val="visible"/>
                                      </p:to>
                                    </p:set>
                                    <p:animEffect transition="in" filter="wipe(left)">
                                      <p:cBhvr>
                                        <p:cTn id="37" dur="500"/>
                                        <p:tgtEl>
                                          <p:spTgt spid="166"/>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500"/>
                                        <p:tgtEl>
                                          <p:spTgt spid="18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8">
                                            <p:txEl>
                                              <p:pRg st="3" end="3"/>
                                            </p:txEl>
                                          </p:spTgt>
                                        </p:tgtEl>
                                        <p:attrNameLst>
                                          <p:attrName>style.visibility</p:attrName>
                                        </p:attrNameLst>
                                      </p:cBhvr>
                                      <p:to>
                                        <p:strVal val="visible"/>
                                      </p:to>
                                    </p:set>
                                    <p:animEffect transition="in" filter="wipe(left)">
                                      <p:cBhvr>
                                        <p:cTn id="50" dur="500"/>
                                        <p:tgtEl>
                                          <p:spTgt spid="18">
                                            <p:txEl>
                                              <p:pRg st="3" end="3"/>
                                            </p:txEl>
                                          </p:spTgt>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190"/>
                                        </p:tgtEl>
                                        <p:attrNameLst>
                                          <p:attrName>style.visibility</p:attrName>
                                        </p:attrNameLst>
                                      </p:cBhvr>
                                      <p:to>
                                        <p:strVal val="visible"/>
                                      </p:to>
                                    </p:set>
                                    <p:animEffect transition="in" filter="fade">
                                      <p:cBhvr>
                                        <p:cTn id="58" dur="500"/>
                                        <p:tgtEl>
                                          <p:spTgt spid="19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8">
                                            <p:txEl>
                                              <p:pRg st="4" end="4"/>
                                            </p:txEl>
                                          </p:spTgt>
                                        </p:tgtEl>
                                        <p:attrNameLst>
                                          <p:attrName>style.visibility</p:attrName>
                                        </p:attrNameLst>
                                      </p:cBhvr>
                                      <p:to>
                                        <p:strVal val="visible"/>
                                      </p:to>
                                    </p:set>
                                    <p:animEffect transition="in" filter="wipe(left)">
                                      <p:cBhvr>
                                        <p:cTn id="63" dur="500"/>
                                        <p:tgtEl>
                                          <p:spTgt spid="18">
                                            <p:txEl>
                                              <p:pRg st="4" end="4"/>
                                            </p:txEl>
                                          </p:spTgt>
                                        </p:tgtEl>
                                      </p:cBhvr>
                                    </p:animEffect>
                                  </p:childTnLst>
                                </p:cTn>
                              </p:par>
                            </p:childTnLst>
                          </p:cTn>
                        </p:par>
                        <p:par>
                          <p:cTn id="64" fill="hold">
                            <p:stCondLst>
                              <p:cond delay="500"/>
                            </p:stCondLst>
                            <p:childTnLst>
                              <p:par>
                                <p:cTn id="65" presetID="22" presetClass="entr" presetSubtype="2" fill="hold" grpId="0" nodeType="afterEffect">
                                  <p:stCondLst>
                                    <p:cond delay="0"/>
                                  </p:stCondLst>
                                  <p:childTnLst>
                                    <p:set>
                                      <p:cBhvr>
                                        <p:cTn id="66" dur="1" fill="hold">
                                          <p:stCondLst>
                                            <p:cond delay="0"/>
                                          </p:stCondLst>
                                        </p:cTn>
                                        <p:tgtEl>
                                          <p:spTgt spid="167"/>
                                        </p:tgtEl>
                                        <p:attrNameLst>
                                          <p:attrName>style.visibility</p:attrName>
                                        </p:attrNameLst>
                                      </p:cBhvr>
                                      <p:to>
                                        <p:strVal val="visible"/>
                                      </p:to>
                                    </p:set>
                                    <p:animEffect transition="in" filter="wipe(right)">
                                      <p:cBhvr>
                                        <p:cTn id="67" dur="500"/>
                                        <p:tgtEl>
                                          <p:spTgt spid="167"/>
                                        </p:tgtEl>
                                      </p:cBhvr>
                                    </p:animEffect>
                                  </p:childTnLst>
                                </p:cTn>
                              </p:par>
                            </p:childTnLst>
                          </p:cTn>
                        </p:par>
                        <p:par>
                          <p:cTn id="68" fill="hold">
                            <p:stCondLst>
                              <p:cond delay="1000"/>
                            </p:stCondLst>
                            <p:childTnLst>
                              <p:par>
                                <p:cTn id="69" presetID="10" presetClass="entr" presetSubtype="0" fill="hold" grpId="0" nodeType="afterEffect">
                                  <p:stCondLst>
                                    <p:cond delay="0"/>
                                  </p:stCondLst>
                                  <p:childTnLst>
                                    <p:set>
                                      <p:cBhvr>
                                        <p:cTn id="70" dur="1" fill="hold">
                                          <p:stCondLst>
                                            <p:cond delay="0"/>
                                          </p:stCondLst>
                                        </p:cTn>
                                        <p:tgtEl>
                                          <p:spTgt spid="191"/>
                                        </p:tgtEl>
                                        <p:attrNameLst>
                                          <p:attrName>style.visibility</p:attrName>
                                        </p:attrNameLst>
                                      </p:cBhvr>
                                      <p:to>
                                        <p:strVal val="visible"/>
                                      </p:to>
                                    </p:set>
                                    <p:animEffect transition="in" filter="fade">
                                      <p:cBhvr>
                                        <p:cTn id="71" dur="500"/>
                                        <p:tgtEl>
                                          <p:spTgt spid="19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8">
                                            <p:txEl>
                                              <p:pRg st="5" end="5"/>
                                            </p:txEl>
                                          </p:spTgt>
                                        </p:tgtEl>
                                        <p:attrNameLst>
                                          <p:attrName>style.visibility</p:attrName>
                                        </p:attrNameLst>
                                      </p:cBhvr>
                                      <p:to>
                                        <p:strVal val="visible"/>
                                      </p:to>
                                    </p:set>
                                    <p:animEffect transition="in" filter="wipe(left)">
                                      <p:cBhvr>
                                        <p:cTn id="76" dur="500"/>
                                        <p:tgtEl>
                                          <p:spTgt spid="18">
                                            <p:txEl>
                                              <p:pRg st="5" end="5"/>
                                            </p:txEl>
                                          </p:spTgt>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18">
                                            <p:txEl>
                                              <p:pRg st="6" end="6"/>
                                            </p:txEl>
                                          </p:spTgt>
                                        </p:tgtEl>
                                        <p:attrNameLst>
                                          <p:attrName>style.visibility</p:attrName>
                                        </p:attrNameLst>
                                      </p:cBhvr>
                                      <p:to>
                                        <p:strVal val="visible"/>
                                      </p:to>
                                    </p:set>
                                    <p:animEffect transition="in" filter="wipe(left)">
                                      <p:cBhvr>
                                        <p:cTn id="80" dur="500"/>
                                        <p:tgtEl>
                                          <p:spTgt spid="18">
                                            <p:txEl>
                                              <p:pRg st="6" end="6"/>
                                            </p:txEl>
                                          </p:spTgt>
                                        </p:tgtEl>
                                      </p:cBhvr>
                                    </p:animEffect>
                                  </p:childTnLst>
                                </p:cTn>
                              </p:par>
                            </p:childTnLst>
                          </p:cTn>
                        </p:par>
                        <p:par>
                          <p:cTn id="81" fill="hold">
                            <p:stCondLst>
                              <p:cond delay="1000"/>
                            </p:stCondLst>
                            <p:childTnLst>
                              <p:par>
                                <p:cTn id="82" presetID="10" presetClass="entr" presetSubtype="0" fill="hold" nodeType="afterEffect">
                                  <p:stCondLst>
                                    <p:cond delay="0"/>
                                  </p:stCondLst>
                                  <p:childTnLst>
                                    <p:set>
                                      <p:cBhvr>
                                        <p:cTn id="83" dur="1" fill="hold">
                                          <p:stCondLst>
                                            <p:cond delay="0"/>
                                          </p:stCondLst>
                                        </p:cTn>
                                        <p:tgtEl>
                                          <p:spTgt spid="1027"/>
                                        </p:tgtEl>
                                        <p:attrNameLst>
                                          <p:attrName>style.visibility</p:attrName>
                                        </p:attrNameLst>
                                      </p:cBhvr>
                                      <p:to>
                                        <p:strVal val="visible"/>
                                      </p:to>
                                    </p:set>
                                    <p:animEffect transition="in" filter="fade">
                                      <p:cBhvr>
                                        <p:cTn id="84" dur="500"/>
                                        <p:tgtEl>
                                          <p:spTgt spid="1027"/>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P spid="189" grpId="0" animBg="1"/>
      <p:bldP spid="190" grpId="0" animBg="1"/>
      <p:bldP spid="188" grpId="0" animBg="1"/>
      <p:bldP spid="166" grpId="0" animBg="1"/>
      <p:bldP spid="167" grpId="0" animBg="1"/>
      <p:bldP spid="191" grpId="0" animBg="1"/>
    </p:bldLst>
  </p:timing>
</p:sld>
</file>

<file path=ppt/theme/theme1.xml><?xml version="1.0" encoding="utf-8"?>
<a:theme xmlns:a="http://schemas.openxmlformats.org/drawingml/2006/main" name="Blank">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25B94EEF47D42499A62120CC90E0AB3" ma:contentTypeVersion="14" ma:contentTypeDescription="Create a new document." ma:contentTypeScope="" ma:versionID="e706cd362d7e41030bb8c72a7c62a9d5">
  <xsd:schema xmlns:xsd="http://www.w3.org/2001/XMLSchema" xmlns:xs="http://www.w3.org/2001/XMLSchema" xmlns:p="http://schemas.microsoft.com/office/2006/metadata/properties" xmlns:ns2="5c85acdc-a394-4ae0-8c72-fb4a95b3d573" targetNamespace="http://schemas.microsoft.com/office/2006/metadata/properties" ma:root="true" ma:fieldsID="55e2521e7df4d5c11309cefaa7c01562" ns2:_="">
    <xsd:import namespace="5c85acdc-a394-4ae0-8c72-fb4a95b3d573"/>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85acdc-a394-4ae0-8c72-fb4a95b3d573"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e7c50fe4-4c86-4d33-a0d3-ad29cfb7378a" ContentTypeId="0x0101" PreviousValue="false"/>
</file>

<file path=customXml/item5.xml><?xml version="1.0" encoding="utf-8"?>
<p:properties xmlns:p="http://schemas.microsoft.com/office/2006/metadata/properties" xmlns:xsi="http://www.w3.org/2001/XMLSchema-instance" xmlns:pc="http://schemas.microsoft.com/office/infopath/2007/PartnerControls">
  <documentManagement>
    <_dlc_DocId xmlns="5c85acdc-a394-4ae0-8c72-fb4a95b3d573">FV3TYEPWNNQC-24-56541</_dlc_DocId>
    <_dlc_DocIdUrl xmlns="5c85acdc-a394-4ae0-8c72-fb4a95b3d573">
      <Url>http://sharepoint/marketing/product/da/physmod/ecl/_layouts/15/DocIdRedir.aspx?ID=FV3TYEPWNNQC-24-56541</Url>
      <Description>FV3TYEPWNNQC-24-56541</Description>
    </_dlc_DocIdUrl>
  </documentManagement>
</p:properties>
</file>

<file path=customXml/itemProps1.xml><?xml version="1.0" encoding="utf-8"?>
<ds:datastoreItem xmlns:ds="http://schemas.openxmlformats.org/officeDocument/2006/customXml" ds:itemID="{5E3406D4-8673-4113-BE58-67395082EFA6}"/>
</file>

<file path=customXml/itemProps2.xml><?xml version="1.0" encoding="utf-8"?>
<ds:datastoreItem xmlns:ds="http://schemas.openxmlformats.org/officeDocument/2006/customXml" ds:itemID="{B3753EBD-02FC-4718-9134-2FF431D351F9}"/>
</file>

<file path=customXml/itemProps3.xml><?xml version="1.0" encoding="utf-8"?>
<ds:datastoreItem xmlns:ds="http://schemas.openxmlformats.org/officeDocument/2006/customXml" ds:itemID="{4AE9BFBF-9668-47D6-8E70-9F8A3F282039}"/>
</file>

<file path=customXml/itemProps4.xml><?xml version="1.0" encoding="utf-8"?>
<ds:datastoreItem xmlns:ds="http://schemas.openxmlformats.org/officeDocument/2006/customXml" ds:itemID="{7D4AF088-F11D-4B0E-A3BF-0182F118238F}"/>
</file>

<file path=customXml/itemProps5.xml><?xml version="1.0" encoding="utf-8"?>
<ds:datastoreItem xmlns:ds="http://schemas.openxmlformats.org/officeDocument/2006/customXml" ds:itemID="{60A48D79-E8BD-45A1-8F82-F1C5361CFEAA}"/>
</file>

<file path=docProps/app.xml><?xml version="1.0" encoding="utf-8"?>
<Properties xmlns="http://schemas.openxmlformats.org/officeDocument/2006/extended-properties" xmlns:vt="http://schemas.openxmlformats.org/officeDocument/2006/docPropsVTypes">
  <Template>blank</Template>
  <TotalTime>0</TotalTime>
  <Words>1887</Words>
  <Application>Microsoft Office PowerPoint</Application>
  <PresentationFormat>Bildschirmpräsentation (4:3)</PresentationFormat>
  <Paragraphs>897</Paragraphs>
  <Slides>55</Slides>
  <Notes>25</Notes>
  <HiddenSlides>15</HiddenSlides>
  <MMClips>1</MMClips>
  <ScaleCrop>false</ScaleCrop>
  <HeadingPairs>
    <vt:vector size="4" baseType="variant">
      <vt:variant>
        <vt:lpstr>Design</vt:lpstr>
      </vt:variant>
      <vt:variant>
        <vt:i4>1</vt:i4>
      </vt:variant>
      <vt:variant>
        <vt:lpstr>Folientitel</vt:lpstr>
      </vt:variant>
      <vt:variant>
        <vt:i4>55</vt:i4>
      </vt:variant>
    </vt:vector>
  </HeadingPairs>
  <TitlesOfParts>
    <vt:vector size="56" baseType="lpstr">
      <vt:lpstr>Blank</vt:lpstr>
      <vt:lpstr>PowerPoint-Präsentation</vt:lpstr>
      <vt:lpstr>Key Points</vt:lpstr>
      <vt:lpstr>Agenda</vt:lpstr>
      <vt:lpstr>Aircraft Power Network System for Analysis </vt:lpstr>
      <vt:lpstr>Aircraft Power Network Simulation Goals</vt:lpstr>
      <vt:lpstr>Aircraft Power Network Simulation Results</vt:lpstr>
      <vt:lpstr>Aircraft Power Network Simulation Model</vt:lpstr>
      <vt:lpstr>Balancing Fidelity and Simulation Speed</vt:lpstr>
      <vt:lpstr>Balancing Fidelity and Simulation Speed System and Component Level Design</vt:lpstr>
      <vt:lpstr>Airbus Develops A380 Fuel Management System Using Model-Based Design </vt:lpstr>
      <vt:lpstr>Agenda</vt:lpstr>
      <vt:lpstr>Linking Specification and Design</vt:lpstr>
      <vt:lpstr>Refining Requirements for Power Network</vt:lpstr>
      <vt:lpstr>Simulation Modes </vt:lpstr>
      <vt:lpstr>Selecting Simulation Mode</vt:lpstr>
      <vt:lpstr>Generic Abstract Model  AC Loads, Sources </vt:lpstr>
      <vt:lpstr>Refining Power Requirements for Generator, Lines</vt:lpstr>
      <vt:lpstr>Agenda</vt:lpstr>
      <vt:lpstr>Aircraft Power Generation Options</vt:lpstr>
      <vt:lpstr>Power Generation Machines Library</vt:lpstr>
      <vt:lpstr>Power Electronics</vt:lpstr>
      <vt:lpstr>Modeling Power  Generation</vt:lpstr>
      <vt:lpstr>AC Loads</vt:lpstr>
      <vt:lpstr>Analyzing Power Quality Total Harmonic Distortion (THD)</vt:lpstr>
      <vt:lpstr>Analyzing Power Quality</vt:lpstr>
      <vt:lpstr>DC Loads</vt:lpstr>
      <vt:lpstr>Modeling Physical Systems </vt:lpstr>
      <vt:lpstr>Simscape Add-on Libraries </vt:lpstr>
      <vt:lpstr>Agenda</vt:lpstr>
      <vt:lpstr>AC Loads Tune Abstract Model</vt:lpstr>
      <vt:lpstr>Tuning Abstract Models to Match Detailed Results</vt:lpstr>
      <vt:lpstr>Tuning Abstract Models to Match Detailed Results</vt:lpstr>
      <vt:lpstr>Tuning Abstract Model </vt:lpstr>
      <vt:lpstr>Distributing Simulations  with Parallel Computing</vt:lpstr>
      <vt:lpstr>Accelerate Flight Cycle Tests Using Parallel Computing</vt:lpstr>
      <vt:lpstr>Accelerate Flight Cycle Tests Using Parallel Computing</vt:lpstr>
      <vt:lpstr>Agenda</vt:lpstr>
      <vt:lpstr>Automatically Run Tests  And Document Results</vt:lpstr>
      <vt:lpstr>Key Points</vt:lpstr>
      <vt:lpstr>PowerPoint-Präsentation</vt:lpstr>
      <vt:lpstr>Refine Requirements Example Generator and Line Sizing</vt:lpstr>
      <vt:lpstr>Simulation Mode Example AC Circuit, Single Phase</vt:lpstr>
      <vt:lpstr>Synchronous Machine Example</vt:lpstr>
      <vt:lpstr>Power Electronics Example AC-AC Conversion </vt:lpstr>
      <vt:lpstr>Power Electronics Example AC-DC-AC PWM </vt:lpstr>
      <vt:lpstr>Agenda</vt:lpstr>
      <vt:lpstr>Analyzing Power Quality Example Calculating THD</vt:lpstr>
      <vt:lpstr>Modeling the Mechanical System </vt:lpstr>
      <vt:lpstr>DC System Battery</vt:lpstr>
      <vt:lpstr>Battery Models:  Generic, Pre-Defined</vt:lpstr>
      <vt:lpstr>Battery Models:  Custom Cell</vt:lpstr>
      <vt:lpstr>Simscape Language For Modeling  Custom Components</vt:lpstr>
      <vt:lpstr>Estimating Parameters Using Measured Data</vt:lpstr>
      <vt:lpstr>Estimating Parameters Using Measured Data</vt:lpstr>
      <vt:lpstr>Tuning Models Additional Strategies and Capabilities</vt:lpstr>
    </vt:vector>
  </TitlesOfParts>
  <Company>MathWorks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Steve Miller</dc:creator>
  <cp:keywords>Version 13.0</cp:keywords>
  <cp:lastModifiedBy>Steve Miller</cp:lastModifiedBy>
  <cp:revision>601</cp:revision>
  <dcterms:created xsi:type="dcterms:W3CDTF">2013-03-27T13:18:50Z</dcterms:created>
  <dcterms:modified xsi:type="dcterms:W3CDTF">2013-05-08T15:25:21Z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_dlc_DocIdItemGuid">
    <vt:lpwstr>9b121563-847d-4289-95da-2aa93a34c3df</vt:lpwstr>
  </property>
  <property fmtid="{D5CDD505-2E9C-101B-9397-08002B2CF9AE}" pid="4" name="ContentTypeId">
    <vt:lpwstr>0x010100525B94EEF47D42499A62120CC90E0AB3</vt:lpwstr>
  </property>
</Properties>
</file>